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70" r:id="rId3"/>
    <p:sldId id="282" r:id="rId4"/>
    <p:sldId id="258" r:id="rId5"/>
    <p:sldId id="259" r:id="rId6"/>
    <p:sldId id="301" r:id="rId7"/>
    <p:sldId id="302" r:id="rId8"/>
    <p:sldId id="303" r:id="rId9"/>
    <p:sldId id="305" r:id="rId10"/>
    <p:sldId id="306" r:id="rId11"/>
    <p:sldId id="304" r:id="rId12"/>
    <p:sldId id="308" r:id="rId13"/>
    <p:sldId id="307" r:id="rId14"/>
    <p:sldId id="309" r:id="rId15"/>
    <p:sldId id="310" r:id="rId16"/>
    <p:sldId id="311" r:id="rId17"/>
    <p:sldId id="312" r:id="rId18"/>
    <p:sldId id="313" r:id="rId19"/>
    <p:sldId id="29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34" autoAdjust="0"/>
    <p:restoredTop sz="77504" autoAdjust="0"/>
  </p:normalViewPr>
  <p:slideViewPr>
    <p:cSldViewPr snapToGrid="0" snapToObjects="1">
      <p:cViewPr varScale="1">
        <p:scale>
          <a:sx n="108" d="100"/>
          <a:sy n="108" d="100"/>
        </p:scale>
        <p:origin x="-1256" y="-112"/>
      </p:cViewPr>
      <p:guideLst>
        <p:guide orient="horz" pos="1620"/>
        <p:guide pos="2880"/>
      </p:guideLst>
    </p:cSldViewPr>
  </p:slideViewPr>
  <p:notesTextViewPr>
    <p:cViewPr>
      <p:scale>
        <a:sx n="100" d="100"/>
        <a:sy n="100" d="100"/>
      </p:scale>
      <p:origin x="0" y="0"/>
    </p:cViewPr>
  </p:notesTextViewPr>
  <p:sorterViewPr>
    <p:cViewPr>
      <p:scale>
        <a:sx n="171" d="100"/>
        <a:sy n="171" d="100"/>
      </p:scale>
      <p:origin x="0" y="512"/>
    </p:cViewPr>
  </p:sorterViewPr>
  <p:notesViewPr>
    <p:cSldViewPr snapToGrid="0" snapToObjects="1">
      <p:cViewPr varScale="1">
        <p:scale>
          <a:sx n="73" d="100"/>
          <a:sy n="73" d="100"/>
        </p:scale>
        <p:origin x="-39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339AD-1C76-424E-9B9D-DFE1464CA9C7}" type="datetimeFigureOut">
              <a:rPr lang="en-US" smtClean="0"/>
              <a:t>28/04/18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4EA4B-338B-8E49-98C6-3AC039258330}" type="slidenum">
              <a:rPr lang="en-GB" smtClean="0"/>
              <a:t>‹#›</a:t>
            </a:fld>
            <a:endParaRPr lang="en-GB"/>
          </a:p>
        </p:txBody>
      </p:sp>
    </p:spTree>
    <p:extLst>
      <p:ext uri="{BB962C8B-B14F-4D97-AF65-F5344CB8AC3E}">
        <p14:creationId xmlns:p14="http://schemas.microsoft.com/office/powerpoint/2010/main" val="481994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1</a:t>
            </a:fld>
            <a:endParaRPr lang="en-GB"/>
          </a:p>
        </p:txBody>
      </p:sp>
    </p:spTree>
    <p:extLst>
      <p:ext uri="{BB962C8B-B14F-4D97-AF65-F5344CB8AC3E}">
        <p14:creationId xmlns:p14="http://schemas.microsoft.com/office/powerpoint/2010/main" val="360451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10</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11</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12</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13</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14</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15</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16</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17</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18</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19</a:t>
            </a:fld>
            <a:endParaRPr lang="en-GB"/>
          </a:p>
        </p:txBody>
      </p:sp>
    </p:spTree>
    <p:extLst>
      <p:ext uri="{BB962C8B-B14F-4D97-AF65-F5344CB8AC3E}">
        <p14:creationId xmlns:p14="http://schemas.microsoft.com/office/powerpoint/2010/main" val="360451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2</a:t>
            </a:fld>
            <a:endParaRPr lang="en-GB"/>
          </a:p>
        </p:txBody>
      </p:sp>
    </p:spTree>
    <p:extLst>
      <p:ext uri="{BB962C8B-B14F-4D97-AF65-F5344CB8AC3E}">
        <p14:creationId xmlns:p14="http://schemas.microsoft.com/office/powerpoint/2010/main" val="11622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3</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GALATIANS 2:1-14 ESV </a:t>
            </a:r>
            <a:r>
              <a:rPr lang="en-GB" sz="1200" kern="1200" dirty="0" smtClean="0">
                <a:solidFill>
                  <a:schemeClr val="tx1"/>
                </a:solidFill>
                <a:effectLst/>
                <a:latin typeface="+mn-lt"/>
                <a:ea typeface="+mn-ea"/>
                <a:cs typeface="+mn-cs"/>
              </a:rPr>
              <a:t>Then after fourteen years I went up again to Jerusalem with Barnabas, taking Titus along with me. </a:t>
            </a:r>
            <a:r>
              <a:rPr lang="en-GB" sz="1200" b="1" kern="1200" baseline="300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I went up because of a revelation and set before them (though privately before those who seemed influential) the gospel that I proclaim among the Gentiles, in order to make sure I was not running or had not run in vain.</a:t>
            </a:r>
            <a:r>
              <a:rPr lang="en-GB" sz="1200" b="1" kern="1200" baseline="300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But even Titus, who was with me, was not forced to be circumcised, though he was a Greek. </a:t>
            </a:r>
            <a:r>
              <a:rPr lang="en-GB" sz="1200" b="1" kern="1200" baseline="30000" dirty="0" smtClean="0">
                <a:solidFill>
                  <a:schemeClr val="tx1"/>
                </a:solidFill>
                <a:effectLst/>
                <a:latin typeface="+mn-lt"/>
                <a:ea typeface="+mn-ea"/>
                <a:cs typeface="+mn-cs"/>
              </a:rPr>
              <a:t>4 </a:t>
            </a:r>
            <a:r>
              <a:rPr lang="en-GB" sz="1200" kern="1200" dirty="0" smtClean="0">
                <a:solidFill>
                  <a:schemeClr val="tx1"/>
                </a:solidFill>
                <a:effectLst/>
                <a:latin typeface="+mn-lt"/>
                <a:ea typeface="+mn-ea"/>
                <a:cs typeface="+mn-cs"/>
              </a:rPr>
              <a:t>Yet because of false brothers secretly brought in—who slipped in to spy out our freedom that we have in Christ Jesus, so that they might bring us into slavery— </a:t>
            </a:r>
            <a:r>
              <a:rPr lang="en-GB" sz="1200" b="1" kern="1200" baseline="30000" dirty="0" smtClean="0">
                <a:solidFill>
                  <a:schemeClr val="tx1"/>
                </a:solidFill>
                <a:effectLst/>
                <a:latin typeface="+mn-lt"/>
                <a:ea typeface="+mn-ea"/>
                <a:cs typeface="+mn-cs"/>
              </a:rPr>
              <a:t>5 </a:t>
            </a:r>
            <a:r>
              <a:rPr lang="en-GB" sz="1200" kern="1200" dirty="0" smtClean="0">
                <a:solidFill>
                  <a:schemeClr val="tx1"/>
                </a:solidFill>
                <a:effectLst/>
                <a:latin typeface="+mn-lt"/>
                <a:ea typeface="+mn-ea"/>
                <a:cs typeface="+mn-cs"/>
              </a:rPr>
              <a:t>to them we did not yield in submission even for a moment, so that the truth of the gospel might be preserved for you. </a:t>
            </a:r>
            <a:r>
              <a:rPr lang="en-GB" sz="1200" b="1" kern="1200" baseline="30000" dirty="0" smtClean="0">
                <a:solidFill>
                  <a:schemeClr val="tx1"/>
                </a:solidFill>
                <a:effectLst/>
                <a:latin typeface="+mn-lt"/>
                <a:ea typeface="+mn-ea"/>
                <a:cs typeface="+mn-cs"/>
              </a:rPr>
              <a:t>6 </a:t>
            </a:r>
            <a:r>
              <a:rPr lang="en-GB" sz="1200" kern="1200" dirty="0" smtClean="0">
                <a:solidFill>
                  <a:schemeClr val="tx1"/>
                </a:solidFill>
                <a:effectLst/>
                <a:latin typeface="+mn-lt"/>
                <a:ea typeface="+mn-ea"/>
                <a:cs typeface="+mn-cs"/>
              </a:rPr>
              <a:t>And from those who seemed to be influential (what they were makes no difference to me; God shows no partiality)—those, I say, who seemed influential added nothing to me. </a:t>
            </a:r>
            <a:r>
              <a:rPr lang="en-GB" sz="1200" b="1" kern="1200" baseline="30000" dirty="0" smtClean="0">
                <a:solidFill>
                  <a:schemeClr val="tx1"/>
                </a:solidFill>
                <a:effectLst/>
                <a:latin typeface="+mn-lt"/>
                <a:ea typeface="+mn-ea"/>
                <a:cs typeface="+mn-cs"/>
              </a:rPr>
              <a:t>7 </a:t>
            </a:r>
            <a:r>
              <a:rPr lang="en-GB" sz="1200" kern="1200" dirty="0" smtClean="0">
                <a:solidFill>
                  <a:schemeClr val="tx1"/>
                </a:solidFill>
                <a:effectLst/>
                <a:latin typeface="+mn-lt"/>
                <a:ea typeface="+mn-ea"/>
                <a:cs typeface="+mn-cs"/>
              </a:rPr>
              <a:t>On the contrary, when they saw that I had been entrusted with the gospel to the uncircumcised, just as Peter had been entrusted with the gospel to the circumcised </a:t>
            </a:r>
            <a:r>
              <a:rPr lang="en-GB" sz="1200" b="1" kern="1200" baseline="30000" dirty="0" smtClean="0">
                <a:solidFill>
                  <a:schemeClr val="tx1"/>
                </a:solidFill>
                <a:effectLst/>
                <a:latin typeface="+mn-lt"/>
                <a:ea typeface="+mn-ea"/>
                <a:cs typeface="+mn-cs"/>
              </a:rPr>
              <a:t>8 </a:t>
            </a:r>
            <a:r>
              <a:rPr lang="en-GB" sz="1200" kern="1200" dirty="0" smtClean="0">
                <a:solidFill>
                  <a:schemeClr val="tx1"/>
                </a:solidFill>
                <a:effectLst/>
                <a:latin typeface="+mn-lt"/>
                <a:ea typeface="+mn-ea"/>
                <a:cs typeface="+mn-cs"/>
              </a:rPr>
              <a:t>(for he who worked through Peter for his apostolic ministry to the circumcised worked also through me for mine to the Gentiles), </a:t>
            </a:r>
            <a:r>
              <a:rPr lang="en-GB" sz="1200" b="1" kern="1200" baseline="30000" dirty="0" smtClean="0">
                <a:solidFill>
                  <a:schemeClr val="tx1"/>
                </a:solidFill>
                <a:effectLst/>
                <a:latin typeface="+mn-lt"/>
                <a:ea typeface="+mn-ea"/>
                <a:cs typeface="+mn-cs"/>
              </a:rPr>
              <a:t>9 </a:t>
            </a:r>
            <a:r>
              <a:rPr lang="en-GB" sz="1200" kern="1200" dirty="0" smtClean="0">
                <a:solidFill>
                  <a:schemeClr val="tx1"/>
                </a:solidFill>
                <a:effectLst/>
                <a:latin typeface="+mn-lt"/>
                <a:ea typeface="+mn-ea"/>
                <a:cs typeface="+mn-cs"/>
              </a:rPr>
              <a:t>and when James and </a:t>
            </a:r>
            <a:r>
              <a:rPr lang="en-GB" sz="1200" kern="1200" dirty="0" err="1" smtClean="0">
                <a:solidFill>
                  <a:schemeClr val="tx1"/>
                </a:solidFill>
                <a:effectLst/>
                <a:latin typeface="+mn-lt"/>
                <a:ea typeface="+mn-ea"/>
                <a:cs typeface="+mn-cs"/>
              </a:rPr>
              <a:t>Cephas</a:t>
            </a:r>
            <a:r>
              <a:rPr lang="en-GB" sz="1200" kern="1200" dirty="0" smtClean="0">
                <a:solidFill>
                  <a:schemeClr val="tx1"/>
                </a:solidFill>
                <a:effectLst/>
                <a:latin typeface="+mn-lt"/>
                <a:ea typeface="+mn-ea"/>
                <a:cs typeface="+mn-cs"/>
              </a:rPr>
              <a:t> and John, who seemed to be pillars, perceived the grace that was given to me, they gave the right hand of fellowship to Barnabas and me, that we should go to the Gentiles and they to the circumcised. </a:t>
            </a:r>
            <a:r>
              <a:rPr lang="en-GB" sz="1200" b="1" kern="1200" baseline="30000" dirty="0" smtClean="0">
                <a:solidFill>
                  <a:schemeClr val="tx1"/>
                </a:solidFill>
                <a:effectLst/>
                <a:latin typeface="+mn-lt"/>
                <a:ea typeface="+mn-ea"/>
                <a:cs typeface="+mn-cs"/>
              </a:rPr>
              <a:t>10 </a:t>
            </a:r>
            <a:r>
              <a:rPr lang="en-GB" sz="1200" kern="1200" dirty="0" smtClean="0">
                <a:solidFill>
                  <a:schemeClr val="tx1"/>
                </a:solidFill>
                <a:effectLst/>
                <a:latin typeface="+mn-lt"/>
                <a:ea typeface="+mn-ea"/>
                <a:cs typeface="+mn-cs"/>
              </a:rPr>
              <a:t>Only, they asked us to remember the poor, the very thing I was eager to do.</a:t>
            </a:r>
          </a:p>
          <a:p>
            <a:r>
              <a:rPr lang="en-GB" sz="1200" kern="1200" dirty="0" smtClean="0">
                <a:solidFill>
                  <a:schemeClr val="tx1"/>
                </a:solidFill>
                <a:effectLst/>
                <a:latin typeface="+mn-lt"/>
                <a:ea typeface="+mn-ea"/>
                <a:cs typeface="+mn-cs"/>
              </a:rPr>
              <a:t> </a:t>
            </a:r>
          </a:p>
          <a:p>
            <a:r>
              <a:rPr lang="en-GB" sz="1200" b="1" kern="1200" baseline="30000" dirty="0" smtClean="0">
                <a:solidFill>
                  <a:schemeClr val="tx1"/>
                </a:solidFill>
                <a:effectLst/>
                <a:latin typeface="+mn-lt"/>
                <a:ea typeface="+mn-ea"/>
                <a:cs typeface="+mn-cs"/>
              </a:rPr>
              <a:t>11 </a:t>
            </a:r>
            <a:r>
              <a:rPr lang="en-GB" sz="1200" kern="1200" dirty="0" smtClean="0">
                <a:solidFill>
                  <a:schemeClr val="tx1"/>
                </a:solidFill>
                <a:effectLst/>
                <a:latin typeface="+mn-lt"/>
                <a:ea typeface="+mn-ea"/>
                <a:cs typeface="+mn-cs"/>
              </a:rPr>
              <a:t>But when </a:t>
            </a:r>
            <a:r>
              <a:rPr lang="en-GB" sz="1200" kern="1200" dirty="0" err="1" smtClean="0">
                <a:solidFill>
                  <a:schemeClr val="tx1"/>
                </a:solidFill>
                <a:effectLst/>
                <a:latin typeface="+mn-lt"/>
                <a:ea typeface="+mn-ea"/>
                <a:cs typeface="+mn-cs"/>
              </a:rPr>
              <a:t>Cephas</a:t>
            </a:r>
            <a:r>
              <a:rPr lang="en-GB" sz="1200" kern="1200" dirty="0" smtClean="0">
                <a:solidFill>
                  <a:schemeClr val="tx1"/>
                </a:solidFill>
                <a:effectLst/>
                <a:latin typeface="+mn-lt"/>
                <a:ea typeface="+mn-ea"/>
                <a:cs typeface="+mn-cs"/>
              </a:rPr>
              <a:t> came to Antioch, I opposed him to his face, because he stood condemned. </a:t>
            </a:r>
            <a:r>
              <a:rPr lang="en-GB" sz="1200" b="1" kern="1200" baseline="30000" dirty="0" smtClean="0">
                <a:solidFill>
                  <a:schemeClr val="tx1"/>
                </a:solidFill>
                <a:effectLst/>
                <a:latin typeface="+mn-lt"/>
                <a:ea typeface="+mn-ea"/>
                <a:cs typeface="+mn-cs"/>
              </a:rPr>
              <a:t>12 </a:t>
            </a:r>
            <a:r>
              <a:rPr lang="en-GB" sz="1200" kern="1200" dirty="0" smtClean="0">
                <a:solidFill>
                  <a:schemeClr val="tx1"/>
                </a:solidFill>
                <a:effectLst/>
                <a:latin typeface="+mn-lt"/>
                <a:ea typeface="+mn-ea"/>
                <a:cs typeface="+mn-cs"/>
              </a:rPr>
              <a:t>For before certain men came from James, he was eating with the Gentiles; but when they came he drew back and separated himself, fearing the circumcision party. </a:t>
            </a:r>
            <a:r>
              <a:rPr lang="en-GB" sz="1200" b="1" kern="1200" baseline="30000" dirty="0" smtClean="0">
                <a:solidFill>
                  <a:schemeClr val="tx1"/>
                </a:solidFill>
                <a:effectLst/>
                <a:latin typeface="+mn-lt"/>
                <a:ea typeface="+mn-ea"/>
                <a:cs typeface="+mn-cs"/>
              </a:rPr>
              <a:t>13 </a:t>
            </a:r>
            <a:r>
              <a:rPr lang="en-GB" sz="1200" kern="1200" dirty="0" smtClean="0">
                <a:solidFill>
                  <a:schemeClr val="tx1"/>
                </a:solidFill>
                <a:effectLst/>
                <a:latin typeface="+mn-lt"/>
                <a:ea typeface="+mn-ea"/>
                <a:cs typeface="+mn-cs"/>
              </a:rPr>
              <a:t>And the rest of the Jews acted hypocritically along with him, so that even Barnabas was led astray by their hypocrisy. </a:t>
            </a:r>
            <a:r>
              <a:rPr lang="en-GB" sz="1200" b="1" kern="1200" baseline="30000" dirty="0" smtClean="0">
                <a:solidFill>
                  <a:schemeClr val="tx1"/>
                </a:solidFill>
                <a:effectLst/>
                <a:latin typeface="+mn-lt"/>
                <a:ea typeface="+mn-ea"/>
                <a:cs typeface="+mn-cs"/>
              </a:rPr>
              <a:t>14 </a:t>
            </a:r>
            <a:r>
              <a:rPr lang="en-GB" sz="1200" kern="1200" dirty="0" smtClean="0">
                <a:solidFill>
                  <a:schemeClr val="tx1"/>
                </a:solidFill>
                <a:effectLst/>
                <a:latin typeface="+mn-lt"/>
                <a:ea typeface="+mn-ea"/>
                <a:cs typeface="+mn-cs"/>
              </a:rPr>
              <a:t>But when I saw that their conduct was not in step with the truth of the gospel, I said to </a:t>
            </a:r>
            <a:r>
              <a:rPr lang="en-GB" sz="1200" kern="1200" dirty="0" err="1" smtClean="0">
                <a:solidFill>
                  <a:schemeClr val="tx1"/>
                </a:solidFill>
                <a:effectLst/>
                <a:latin typeface="+mn-lt"/>
                <a:ea typeface="+mn-ea"/>
                <a:cs typeface="+mn-cs"/>
              </a:rPr>
              <a:t>Cephas</a:t>
            </a:r>
            <a:r>
              <a:rPr lang="en-GB" sz="1200" kern="1200" dirty="0" smtClean="0">
                <a:solidFill>
                  <a:schemeClr val="tx1"/>
                </a:solidFill>
                <a:effectLst/>
                <a:latin typeface="+mn-lt"/>
                <a:ea typeface="+mn-ea"/>
                <a:cs typeface="+mn-cs"/>
              </a:rPr>
              <a:t> before them all, “If you, though a Jew, live like a Gentile and not like a Jew, how can you force the Gentiles to live like Jews?”</a:t>
            </a:r>
          </a:p>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4</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5</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6</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7</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GALATIANS 2:1-14 ESV </a:t>
            </a:r>
            <a:r>
              <a:rPr lang="en-GB" sz="1200" kern="1200" dirty="0" smtClean="0">
                <a:solidFill>
                  <a:schemeClr val="tx1"/>
                </a:solidFill>
                <a:effectLst/>
                <a:latin typeface="+mn-lt"/>
                <a:ea typeface="+mn-ea"/>
                <a:cs typeface="+mn-cs"/>
              </a:rPr>
              <a:t>Then after fourteen years I went up again to Jerusalem with Barnabas, taking Titus along with me. </a:t>
            </a:r>
            <a:r>
              <a:rPr lang="en-GB" sz="1200" b="1" kern="1200" baseline="300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I went up because of a revelation and set before them (though privately before those who seemed influential) the gospel that I proclaim among the Gentiles, in order to make sure I was not running or had not run in vain.</a:t>
            </a:r>
            <a:r>
              <a:rPr lang="en-GB" sz="1200" b="1" kern="1200" baseline="300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But even Titus, who was with me, was not forced to be circumcised, though he was a Greek. </a:t>
            </a:r>
            <a:r>
              <a:rPr lang="en-GB" sz="1200" b="1" kern="1200" baseline="30000" dirty="0" smtClean="0">
                <a:solidFill>
                  <a:schemeClr val="tx1"/>
                </a:solidFill>
                <a:effectLst/>
                <a:latin typeface="+mn-lt"/>
                <a:ea typeface="+mn-ea"/>
                <a:cs typeface="+mn-cs"/>
              </a:rPr>
              <a:t>4 </a:t>
            </a:r>
            <a:r>
              <a:rPr lang="en-GB" sz="1200" kern="1200" dirty="0" smtClean="0">
                <a:solidFill>
                  <a:schemeClr val="tx1"/>
                </a:solidFill>
                <a:effectLst/>
                <a:latin typeface="+mn-lt"/>
                <a:ea typeface="+mn-ea"/>
                <a:cs typeface="+mn-cs"/>
              </a:rPr>
              <a:t>Yet because of false brothers secretly brought in—who slipped in to spy out our freedom that we have in Christ Jesus, so that they might bring us into slavery— </a:t>
            </a:r>
            <a:r>
              <a:rPr lang="en-GB" sz="1200" b="1" kern="1200" baseline="30000" dirty="0" smtClean="0">
                <a:solidFill>
                  <a:schemeClr val="tx1"/>
                </a:solidFill>
                <a:effectLst/>
                <a:latin typeface="+mn-lt"/>
                <a:ea typeface="+mn-ea"/>
                <a:cs typeface="+mn-cs"/>
              </a:rPr>
              <a:t>5 </a:t>
            </a:r>
            <a:r>
              <a:rPr lang="en-GB" sz="1200" kern="1200" dirty="0" smtClean="0">
                <a:solidFill>
                  <a:schemeClr val="tx1"/>
                </a:solidFill>
                <a:effectLst/>
                <a:latin typeface="+mn-lt"/>
                <a:ea typeface="+mn-ea"/>
                <a:cs typeface="+mn-cs"/>
              </a:rPr>
              <a:t>to them we did not yield in submission even for a moment, so that the truth of the gospel might be preserved for you. </a:t>
            </a:r>
            <a:r>
              <a:rPr lang="en-GB" sz="1200" b="1" kern="1200" baseline="30000" dirty="0" smtClean="0">
                <a:solidFill>
                  <a:schemeClr val="tx1"/>
                </a:solidFill>
                <a:effectLst/>
                <a:latin typeface="+mn-lt"/>
                <a:ea typeface="+mn-ea"/>
                <a:cs typeface="+mn-cs"/>
              </a:rPr>
              <a:t>6 </a:t>
            </a:r>
            <a:r>
              <a:rPr lang="en-GB" sz="1200" kern="1200" dirty="0" smtClean="0">
                <a:solidFill>
                  <a:schemeClr val="tx1"/>
                </a:solidFill>
                <a:effectLst/>
                <a:latin typeface="+mn-lt"/>
                <a:ea typeface="+mn-ea"/>
                <a:cs typeface="+mn-cs"/>
              </a:rPr>
              <a:t>And from those who seemed to be influential (what they were makes no difference to me; God shows no partiality)—those, I say, who seemed influential added nothing to me. </a:t>
            </a:r>
            <a:r>
              <a:rPr lang="en-GB" sz="1200" b="1" kern="1200" baseline="30000" dirty="0" smtClean="0">
                <a:solidFill>
                  <a:schemeClr val="tx1"/>
                </a:solidFill>
                <a:effectLst/>
                <a:latin typeface="+mn-lt"/>
                <a:ea typeface="+mn-ea"/>
                <a:cs typeface="+mn-cs"/>
              </a:rPr>
              <a:t>7 </a:t>
            </a:r>
            <a:r>
              <a:rPr lang="en-GB" sz="1200" kern="1200" dirty="0" smtClean="0">
                <a:solidFill>
                  <a:schemeClr val="tx1"/>
                </a:solidFill>
                <a:effectLst/>
                <a:latin typeface="+mn-lt"/>
                <a:ea typeface="+mn-ea"/>
                <a:cs typeface="+mn-cs"/>
              </a:rPr>
              <a:t>On the contrary, when they saw that I had been entrusted with the gospel to the uncircumcised, just as Peter had been entrusted with the gospel to the circumcised </a:t>
            </a:r>
            <a:r>
              <a:rPr lang="en-GB" sz="1200" b="1" kern="1200" baseline="30000" dirty="0" smtClean="0">
                <a:solidFill>
                  <a:schemeClr val="tx1"/>
                </a:solidFill>
                <a:effectLst/>
                <a:latin typeface="+mn-lt"/>
                <a:ea typeface="+mn-ea"/>
                <a:cs typeface="+mn-cs"/>
              </a:rPr>
              <a:t>8 </a:t>
            </a:r>
            <a:r>
              <a:rPr lang="en-GB" sz="1200" kern="1200" dirty="0" smtClean="0">
                <a:solidFill>
                  <a:schemeClr val="tx1"/>
                </a:solidFill>
                <a:effectLst/>
                <a:latin typeface="+mn-lt"/>
                <a:ea typeface="+mn-ea"/>
                <a:cs typeface="+mn-cs"/>
              </a:rPr>
              <a:t>(for he who worked through Peter for his apostolic ministry to the circumcised worked also through me for mine to the Gentiles), </a:t>
            </a:r>
            <a:r>
              <a:rPr lang="en-GB" sz="1200" b="1" kern="1200" baseline="30000" dirty="0" smtClean="0">
                <a:solidFill>
                  <a:schemeClr val="tx1"/>
                </a:solidFill>
                <a:effectLst/>
                <a:latin typeface="+mn-lt"/>
                <a:ea typeface="+mn-ea"/>
                <a:cs typeface="+mn-cs"/>
              </a:rPr>
              <a:t>9 </a:t>
            </a:r>
            <a:r>
              <a:rPr lang="en-GB" sz="1200" kern="1200" dirty="0" smtClean="0">
                <a:solidFill>
                  <a:schemeClr val="tx1"/>
                </a:solidFill>
                <a:effectLst/>
                <a:latin typeface="+mn-lt"/>
                <a:ea typeface="+mn-ea"/>
                <a:cs typeface="+mn-cs"/>
              </a:rPr>
              <a:t>and when James and </a:t>
            </a:r>
            <a:r>
              <a:rPr lang="en-GB" sz="1200" kern="1200" dirty="0" err="1" smtClean="0">
                <a:solidFill>
                  <a:schemeClr val="tx1"/>
                </a:solidFill>
                <a:effectLst/>
                <a:latin typeface="+mn-lt"/>
                <a:ea typeface="+mn-ea"/>
                <a:cs typeface="+mn-cs"/>
              </a:rPr>
              <a:t>Cephas</a:t>
            </a:r>
            <a:r>
              <a:rPr lang="en-GB" sz="1200" kern="1200" dirty="0" smtClean="0">
                <a:solidFill>
                  <a:schemeClr val="tx1"/>
                </a:solidFill>
                <a:effectLst/>
                <a:latin typeface="+mn-lt"/>
                <a:ea typeface="+mn-ea"/>
                <a:cs typeface="+mn-cs"/>
              </a:rPr>
              <a:t> and John, who seemed to be pillars, perceived the grace that was given to me, they gave the right hand of fellowship to Barnabas and me, that we should go to the Gentiles and they to the circumcised. </a:t>
            </a:r>
            <a:r>
              <a:rPr lang="en-GB" sz="1200" b="1" kern="1200" baseline="30000" dirty="0" smtClean="0">
                <a:solidFill>
                  <a:schemeClr val="tx1"/>
                </a:solidFill>
                <a:effectLst/>
                <a:latin typeface="+mn-lt"/>
                <a:ea typeface="+mn-ea"/>
                <a:cs typeface="+mn-cs"/>
              </a:rPr>
              <a:t>10 </a:t>
            </a:r>
            <a:r>
              <a:rPr lang="en-GB" sz="1200" kern="1200" dirty="0" smtClean="0">
                <a:solidFill>
                  <a:schemeClr val="tx1"/>
                </a:solidFill>
                <a:effectLst/>
                <a:latin typeface="+mn-lt"/>
                <a:ea typeface="+mn-ea"/>
                <a:cs typeface="+mn-cs"/>
              </a:rPr>
              <a:t>Only, they asked us to remember the poor, the very thing I was eager to do.</a:t>
            </a:r>
          </a:p>
          <a:p>
            <a:r>
              <a:rPr lang="en-GB" sz="1200" kern="1200" dirty="0" smtClean="0">
                <a:solidFill>
                  <a:schemeClr val="tx1"/>
                </a:solidFill>
                <a:effectLst/>
                <a:latin typeface="+mn-lt"/>
                <a:ea typeface="+mn-ea"/>
                <a:cs typeface="+mn-cs"/>
              </a:rPr>
              <a:t> </a:t>
            </a:r>
          </a:p>
          <a:p>
            <a:r>
              <a:rPr lang="en-GB" sz="1200" b="1" kern="1200" baseline="30000" dirty="0" smtClean="0">
                <a:solidFill>
                  <a:schemeClr val="tx1"/>
                </a:solidFill>
                <a:effectLst/>
                <a:latin typeface="+mn-lt"/>
                <a:ea typeface="+mn-ea"/>
                <a:cs typeface="+mn-cs"/>
              </a:rPr>
              <a:t>11 </a:t>
            </a:r>
            <a:r>
              <a:rPr lang="en-GB" sz="1200" kern="1200" dirty="0" smtClean="0">
                <a:solidFill>
                  <a:schemeClr val="tx1"/>
                </a:solidFill>
                <a:effectLst/>
                <a:latin typeface="+mn-lt"/>
                <a:ea typeface="+mn-ea"/>
                <a:cs typeface="+mn-cs"/>
              </a:rPr>
              <a:t>But when </a:t>
            </a:r>
            <a:r>
              <a:rPr lang="en-GB" sz="1200" kern="1200" dirty="0" err="1" smtClean="0">
                <a:solidFill>
                  <a:schemeClr val="tx1"/>
                </a:solidFill>
                <a:effectLst/>
                <a:latin typeface="+mn-lt"/>
                <a:ea typeface="+mn-ea"/>
                <a:cs typeface="+mn-cs"/>
              </a:rPr>
              <a:t>Cephas</a:t>
            </a:r>
            <a:r>
              <a:rPr lang="en-GB" sz="1200" kern="1200" dirty="0" smtClean="0">
                <a:solidFill>
                  <a:schemeClr val="tx1"/>
                </a:solidFill>
                <a:effectLst/>
                <a:latin typeface="+mn-lt"/>
                <a:ea typeface="+mn-ea"/>
                <a:cs typeface="+mn-cs"/>
              </a:rPr>
              <a:t> came to Antioch, I opposed him to his face, because he stood condemned. </a:t>
            </a:r>
            <a:r>
              <a:rPr lang="en-GB" sz="1200" b="1" kern="1200" baseline="30000" dirty="0" smtClean="0">
                <a:solidFill>
                  <a:schemeClr val="tx1"/>
                </a:solidFill>
                <a:effectLst/>
                <a:latin typeface="+mn-lt"/>
                <a:ea typeface="+mn-ea"/>
                <a:cs typeface="+mn-cs"/>
              </a:rPr>
              <a:t>12 </a:t>
            </a:r>
            <a:r>
              <a:rPr lang="en-GB" sz="1200" kern="1200" dirty="0" smtClean="0">
                <a:solidFill>
                  <a:schemeClr val="tx1"/>
                </a:solidFill>
                <a:effectLst/>
                <a:latin typeface="+mn-lt"/>
                <a:ea typeface="+mn-ea"/>
                <a:cs typeface="+mn-cs"/>
              </a:rPr>
              <a:t>For before certain men came from James, he was eating with the Gentiles; but when they came he drew back and separated himself, fearing the circumcision party. </a:t>
            </a:r>
            <a:r>
              <a:rPr lang="en-GB" sz="1200" b="1" kern="1200" baseline="30000" dirty="0" smtClean="0">
                <a:solidFill>
                  <a:schemeClr val="tx1"/>
                </a:solidFill>
                <a:effectLst/>
                <a:latin typeface="+mn-lt"/>
                <a:ea typeface="+mn-ea"/>
                <a:cs typeface="+mn-cs"/>
              </a:rPr>
              <a:t>13 </a:t>
            </a:r>
            <a:r>
              <a:rPr lang="en-GB" sz="1200" kern="1200" dirty="0" smtClean="0">
                <a:solidFill>
                  <a:schemeClr val="tx1"/>
                </a:solidFill>
                <a:effectLst/>
                <a:latin typeface="+mn-lt"/>
                <a:ea typeface="+mn-ea"/>
                <a:cs typeface="+mn-cs"/>
              </a:rPr>
              <a:t>And the rest of the Jews acted hypocritically along with him, so that even Barnabas was led astray by their hypocrisy. </a:t>
            </a:r>
            <a:r>
              <a:rPr lang="en-GB" sz="1200" b="1" kern="1200" baseline="30000" dirty="0" smtClean="0">
                <a:solidFill>
                  <a:schemeClr val="tx1"/>
                </a:solidFill>
                <a:effectLst/>
                <a:latin typeface="+mn-lt"/>
                <a:ea typeface="+mn-ea"/>
                <a:cs typeface="+mn-cs"/>
              </a:rPr>
              <a:t>14 </a:t>
            </a:r>
            <a:r>
              <a:rPr lang="en-GB" sz="1200" kern="1200" dirty="0" smtClean="0">
                <a:solidFill>
                  <a:schemeClr val="tx1"/>
                </a:solidFill>
                <a:effectLst/>
                <a:latin typeface="+mn-lt"/>
                <a:ea typeface="+mn-ea"/>
                <a:cs typeface="+mn-cs"/>
              </a:rPr>
              <a:t>But when I saw that their conduct was not in step with the truth of the gospel, I said to </a:t>
            </a:r>
            <a:r>
              <a:rPr lang="en-GB" sz="1200" kern="1200" dirty="0" err="1" smtClean="0">
                <a:solidFill>
                  <a:schemeClr val="tx1"/>
                </a:solidFill>
                <a:effectLst/>
                <a:latin typeface="+mn-lt"/>
                <a:ea typeface="+mn-ea"/>
                <a:cs typeface="+mn-cs"/>
              </a:rPr>
              <a:t>Cephas</a:t>
            </a:r>
            <a:r>
              <a:rPr lang="en-GB" sz="1200" kern="1200" dirty="0" smtClean="0">
                <a:solidFill>
                  <a:schemeClr val="tx1"/>
                </a:solidFill>
                <a:effectLst/>
                <a:latin typeface="+mn-lt"/>
                <a:ea typeface="+mn-ea"/>
                <a:cs typeface="+mn-cs"/>
              </a:rPr>
              <a:t> before them all, “If you, though a Jew, live like a Gentile and not like a Jew, how can you force the Gentiles to live like Jews?”</a:t>
            </a:r>
          </a:p>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8</a:t>
            </a:fld>
            <a:endParaRPr lang="en-GB"/>
          </a:p>
        </p:txBody>
      </p:sp>
    </p:spTree>
    <p:extLst>
      <p:ext uri="{BB962C8B-B14F-4D97-AF65-F5344CB8AC3E}">
        <p14:creationId xmlns:p14="http://schemas.microsoft.com/office/powerpoint/2010/main" val="385803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9</a:t>
            </a:fld>
            <a:endParaRPr lang="en-GB"/>
          </a:p>
        </p:txBody>
      </p:sp>
    </p:spTree>
    <p:extLst>
      <p:ext uri="{BB962C8B-B14F-4D97-AF65-F5344CB8AC3E}">
        <p14:creationId xmlns:p14="http://schemas.microsoft.com/office/powerpoint/2010/main" val="385803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471F2CAA-9D59-8A4D-8FE0-BF3AB55D89DC}" type="datetimeFigureOut">
              <a:rPr lang="en-US" smtClean="0"/>
              <a:t>28/04/18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0801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71F2CAA-9D59-8A4D-8FE0-BF3AB55D89DC}" type="datetimeFigureOut">
              <a:rPr lang="en-US" smtClean="0"/>
              <a:t>28/04/18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1080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71F2CAA-9D59-8A4D-8FE0-BF3AB55D89DC}" type="datetimeFigureOut">
              <a:rPr lang="en-US" smtClean="0"/>
              <a:t>28/04/18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834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lvl1pPr>
              <a:defRPr>
                <a:latin typeface="Gotham Medium"/>
                <a:cs typeface="Gotham Medium"/>
              </a:defRPr>
            </a:lvl1pPr>
            <a:lvl2pPr>
              <a:defRPr>
                <a:latin typeface="Gotham Medium"/>
                <a:cs typeface="Gotham Medium"/>
              </a:defRPr>
            </a:lvl2pPr>
            <a:lvl3pPr>
              <a:defRPr>
                <a:latin typeface="Gotham Medium"/>
                <a:cs typeface="Gotham Medium"/>
              </a:defRPr>
            </a:lvl3pPr>
            <a:lvl4pPr>
              <a:defRPr>
                <a:latin typeface="Gotham Medium"/>
                <a:cs typeface="Gotham Medium"/>
              </a:defRPr>
            </a:lvl4pPr>
            <a:lvl5pPr>
              <a:defRPr>
                <a:latin typeface="Gotham Medium"/>
                <a:cs typeface="Gotham Medium"/>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fld id="{471F2CAA-9D59-8A4D-8FE0-BF3AB55D89DC}" type="datetimeFigureOut">
              <a:rPr lang="en-US" smtClean="0"/>
              <a:t>28/04/18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0271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71F2CAA-9D59-8A4D-8FE0-BF3AB55D89DC}" type="datetimeFigureOut">
              <a:rPr lang="en-US" smtClean="0"/>
              <a:t>28/04/18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4548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471F2CAA-9D59-8A4D-8FE0-BF3AB55D89DC}" type="datetimeFigureOut">
              <a:rPr lang="en-US" smtClean="0"/>
              <a:t>28/04/18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1607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471F2CAA-9D59-8A4D-8FE0-BF3AB55D89DC}" type="datetimeFigureOut">
              <a:rPr lang="en-US" smtClean="0"/>
              <a:t>28/04/18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418435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471F2CAA-9D59-8A4D-8FE0-BF3AB55D89DC}" type="datetimeFigureOut">
              <a:rPr lang="en-US" smtClean="0"/>
              <a:t>28/04/18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49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F2CAA-9D59-8A4D-8FE0-BF3AB55D89DC}" type="datetimeFigureOut">
              <a:rPr lang="en-US" smtClean="0"/>
              <a:t>28/04/18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35425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28/04/18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94874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28/04/18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355189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1F2CAA-9D59-8A4D-8FE0-BF3AB55D89DC}" type="datetimeFigureOut">
              <a:rPr lang="en-US" smtClean="0"/>
              <a:t>28/04/18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E63475-01F2-C54E-BF85-1CEAC776DCEE}" type="slidenum">
              <a:rPr lang="en-GB" smtClean="0"/>
              <a:t>‹#›</a:t>
            </a:fld>
            <a:endParaRPr lang="en-GB"/>
          </a:p>
        </p:txBody>
      </p:sp>
    </p:spTree>
    <p:extLst>
      <p:ext uri="{BB962C8B-B14F-4D97-AF65-F5344CB8AC3E}">
        <p14:creationId xmlns:p14="http://schemas.microsoft.com/office/powerpoint/2010/main" val="34503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275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71892"/>
            <a:ext cx="8229600" cy="3726322"/>
          </a:xfrm>
        </p:spPr>
        <p:txBody>
          <a:bodyPr>
            <a:noAutofit/>
          </a:bodyPr>
          <a:lstStyle/>
          <a:p>
            <a:pPr marL="0" indent="0">
              <a:buNone/>
            </a:pPr>
            <a:r>
              <a:rPr lang="en-GB" sz="2800" dirty="0">
                <a:solidFill>
                  <a:srgbClr val="E2D1BB"/>
                </a:solidFill>
              </a:rPr>
              <a:t> </a:t>
            </a:r>
            <a:r>
              <a:rPr lang="en-GB" sz="2800" b="1" baseline="30000" dirty="0">
                <a:solidFill>
                  <a:srgbClr val="E2D1BB"/>
                </a:solidFill>
              </a:rPr>
              <a:t>5 </a:t>
            </a:r>
            <a:r>
              <a:rPr lang="en-GB" sz="2800" dirty="0">
                <a:solidFill>
                  <a:srgbClr val="E2D1BB"/>
                </a:solidFill>
              </a:rPr>
              <a:t>to them </a:t>
            </a:r>
            <a:r>
              <a:rPr lang="en-GB" sz="2800" dirty="0">
                <a:solidFill>
                  <a:srgbClr val="FFFF00"/>
                </a:solidFill>
              </a:rPr>
              <a:t>we did not yield </a:t>
            </a:r>
            <a:r>
              <a:rPr lang="en-GB" sz="2800" dirty="0">
                <a:solidFill>
                  <a:srgbClr val="E2D1BB"/>
                </a:solidFill>
              </a:rPr>
              <a:t>in submission even for a moment, so that the truth of the gospel might be </a:t>
            </a:r>
            <a:r>
              <a:rPr lang="en-GB" sz="2800" dirty="0">
                <a:solidFill>
                  <a:srgbClr val="FFFF00"/>
                </a:solidFill>
              </a:rPr>
              <a:t>preserved for you</a:t>
            </a:r>
            <a:r>
              <a:rPr lang="en-GB" sz="2800" dirty="0">
                <a:solidFill>
                  <a:srgbClr val="E2D1BB"/>
                </a:solidFill>
              </a:rPr>
              <a:t>. </a:t>
            </a:r>
            <a:endParaRPr lang="en-GB" sz="2800" dirty="0" smtClean="0">
              <a:solidFill>
                <a:srgbClr val="E2D1BB"/>
              </a:solidFill>
            </a:endParaRPr>
          </a:p>
          <a:p>
            <a:pPr marL="0" indent="0" algn="r">
              <a:buNone/>
            </a:pPr>
            <a:r>
              <a:rPr lang="en-GB" sz="2800" dirty="0" smtClean="0">
                <a:solidFill>
                  <a:srgbClr val="E2D1BB"/>
                </a:solidFill>
              </a:rPr>
              <a:t>Galatians 2v5</a:t>
            </a:r>
            <a:endParaRPr lang="en-GB" sz="2400" dirty="0" smtClean="0">
              <a:solidFill>
                <a:srgbClr val="E2D1BB"/>
              </a:solidFill>
            </a:endParaRPr>
          </a:p>
        </p:txBody>
      </p:sp>
    </p:spTree>
    <p:extLst>
      <p:ext uri="{BB962C8B-B14F-4D97-AF65-F5344CB8AC3E}">
        <p14:creationId xmlns:p14="http://schemas.microsoft.com/office/powerpoint/2010/main" val="11701954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4732" y="424622"/>
            <a:ext cx="8654536" cy="4408710"/>
          </a:xfrm>
        </p:spPr>
        <p:txBody>
          <a:bodyPr>
            <a:noAutofit/>
          </a:bodyPr>
          <a:lstStyle/>
          <a:p>
            <a:pPr marL="0" indent="0">
              <a:buNone/>
            </a:pPr>
            <a:r>
              <a:rPr lang="en-GB" sz="2400" dirty="0">
                <a:solidFill>
                  <a:srgbClr val="E2D1BB"/>
                </a:solidFill>
              </a:rPr>
              <a:t>‘</a:t>
            </a:r>
            <a:r>
              <a:rPr lang="en-GB" sz="2400" dirty="0">
                <a:solidFill>
                  <a:srgbClr val="FFFF00"/>
                </a:solidFill>
              </a:rPr>
              <a:t>Anyone who believes that our relationship with God is based on keeping up moral </a:t>
            </a:r>
            <a:r>
              <a:rPr lang="en-GB" sz="2400" dirty="0" smtClean="0">
                <a:solidFill>
                  <a:srgbClr val="FFFF00"/>
                </a:solidFill>
              </a:rPr>
              <a:t>behaviour </a:t>
            </a:r>
            <a:r>
              <a:rPr lang="en-GB" sz="2400" dirty="0">
                <a:solidFill>
                  <a:srgbClr val="FFFF00"/>
                </a:solidFill>
              </a:rPr>
              <a:t>is on an endless treadmill of guilt and insecurity</a:t>
            </a:r>
            <a:r>
              <a:rPr lang="en-GB" sz="2400" dirty="0">
                <a:solidFill>
                  <a:srgbClr val="E2D1BB"/>
                </a:solidFill>
              </a:rPr>
              <a:t>. As we </a:t>
            </a:r>
            <a:r>
              <a:rPr lang="en-GB" sz="2400" dirty="0" smtClean="0">
                <a:solidFill>
                  <a:srgbClr val="E2D1BB"/>
                </a:solidFill>
              </a:rPr>
              <a:t>know from </a:t>
            </a:r>
            <a:r>
              <a:rPr lang="en-GB" sz="2400" dirty="0">
                <a:solidFill>
                  <a:srgbClr val="E2D1BB"/>
                </a:solidFill>
              </a:rPr>
              <a:t>Paul’s letters, he did not free Gentile believers from the moral imperatives of the Ten </a:t>
            </a:r>
            <a:r>
              <a:rPr lang="en-GB" sz="2400" dirty="0" smtClean="0">
                <a:solidFill>
                  <a:srgbClr val="E2D1BB"/>
                </a:solidFill>
              </a:rPr>
              <a:t>Commandments. Christians </a:t>
            </a:r>
            <a:r>
              <a:rPr lang="en-GB" sz="2400" dirty="0">
                <a:solidFill>
                  <a:srgbClr val="E2D1BB"/>
                </a:solidFill>
              </a:rPr>
              <a:t>could not lie, steal, commit </a:t>
            </a:r>
            <a:r>
              <a:rPr lang="en-GB" sz="2400" dirty="0" smtClean="0">
                <a:solidFill>
                  <a:srgbClr val="E2D1BB"/>
                </a:solidFill>
              </a:rPr>
              <a:t>adultery and </a:t>
            </a:r>
            <a:r>
              <a:rPr lang="en-GB" sz="2400" dirty="0">
                <a:solidFill>
                  <a:srgbClr val="E2D1BB"/>
                </a:solidFill>
              </a:rPr>
              <a:t>so on. But though not free </a:t>
            </a:r>
            <a:r>
              <a:rPr lang="en-GB" sz="2400" dirty="0" smtClean="0">
                <a:solidFill>
                  <a:srgbClr val="E2D1BB"/>
                </a:solidFill>
              </a:rPr>
              <a:t>from the </a:t>
            </a:r>
            <a:r>
              <a:rPr lang="en-GB" sz="2400" dirty="0">
                <a:solidFill>
                  <a:srgbClr val="E2D1BB"/>
                </a:solidFill>
              </a:rPr>
              <a:t>moral law as a way to live, </a:t>
            </a:r>
            <a:r>
              <a:rPr lang="en-GB" sz="2400" dirty="0">
                <a:solidFill>
                  <a:srgbClr val="FFFF00"/>
                </a:solidFill>
              </a:rPr>
              <a:t>Christians are </a:t>
            </a:r>
            <a:r>
              <a:rPr lang="en-GB" sz="2400" dirty="0" smtClean="0">
                <a:solidFill>
                  <a:srgbClr val="FFFF00"/>
                </a:solidFill>
              </a:rPr>
              <a:t>free from </a:t>
            </a:r>
            <a:r>
              <a:rPr lang="en-GB" sz="2400" dirty="0">
                <a:solidFill>
                  <a:srgbClr val="FFFF00"/>
                </a:solidFill>
              </a:rPr>
              <a:t>the it as a system of </a:t>
            </a:r>
            <a:r>
              <a:rPr lang="en-GB" sz="2400" dirty="0" smtClean="0">
                <a:solidFill>
                  <a:srgbClr val="FFFF00"/>
                </a:solidFill>
              </a:rPr>
              <a:t>salvation</a:t>
            </a:r>
            <a:r>
              <a:rPr lang="en-GB" sz="2400" dirty="0" smtClean="0">
                <a:solidFill>
                  <a:srgbClr val="E2D1BB"/>
                </a:solidFill>
              </a:rPr>
              <a:t>. </a:t>
            </a:r>
          </a:p>
          <a:p>
            <a:pPr marL="0" indent="0" algn="r">
              <a:buNone/>
            </a:pPr>
            <a:r>
              <a:rPr lang="en-GB" sz="2000" dirty="0" smtClean="0">
                <a:solidFill>
                  <a:srgbClr val="E2D1BB"/>
                </a:solidFill>
              </a:rPr>
              <a:t>Tim Keller</a:t>
            </a:r>
            <a:endParaRPr lang="en-GB" sz="2000" dirty="0">
              <a:solidFill>
                <a:srgbClr val="E2D1BB"/>
              </a:solidFill>
            </a:endParaRPr>
          </a:p>
        </p:txBody>
      </p:sp>
    </p:spTree>
    <p:extLst>
      <p:ext uri="{BB962C8B-B14F-4D97-AF65-F5344CB8AC3E}">
        <p14:creationId xmlns:p14="http://schemas.microsoft.com/office/powerpoint/2010/main" val="30521072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4625" y="282238"/>
            <a:ext cx="8772126" cy="4551094"/>
          </a:xfrm>
        </p:spPr>
        <p:txBody>
          <a:bodyPr>
            <a:noAutofit/>
          </a:bodyPr>
          <a:lstStyle/>
          <a:p>
            <a:pPr marL="0" indent="0">
              <a:buNone/>
            </a:pPr>
            <a:r>
              <a:rPr lang="en-GB" sz="2400" dirty="0" smtClean="0">
                <a:solidFill>
                  <a:srgbClr val="E2D1BB"/>
                </a:solidFill>
              </a:rPr>
              <a:t>We </a:t>
            </a:r>
            <a:r>
              <a:rPr lang="en-GB" sz="2400" dirty="0">
                <a:solidFill>
                  <a:srgbClr val="E2D1BB"/>
                </a:solidFill>
              </a:rPr>
              <a:t>obey not in the fear and insecurity of hoping to earn our salvation, but in the freedom and security of knowing we are already saved in Christ. We obey in the freedom of gratitude. So both the false teachers and Paul told Christians to obey the Ten Commandments, but for totally different </a:t>
            </a:r>
            <a:r>
              <a:rPr lang="en-GB" sz="2400" dirty="0" smtClean="0">
                <a:solidFill>
                  <a:srgbClr val="E2D1BB"/>
                </a:solidFill>
              </a:rPr>
              <a:t>reasons and </a:t>
            </a:r>
            <a:r>
              <a:rPr lang="en-GB" sz="2400" dirty="0">
                <a:solidFill>
                  <a:srgbClr val="E2D1BB"/>
                </a:solidFill>
              </a:rPr>
              <a:t>motives. </a:t>
            </a:r>
            <a:endParaRPr lang="en-GB" sz="2400" dirty="0" smtClean="0">
              <a:solidFill>
                <a:srgbClr val="E2D1BB"/>
              </a:solidFill>
            </a:endParaRPr>
          </a:p>
          <a:p>
            <a:pPr marL="0" indent="0">
              <a:buNone/>
            </a:pPr>
            <a:endParaRPr lang="en-GB" sz="2400" dirty="0">
              <a:solidFill>
                <a:srgbClr val="E2D1BB"/>
              </a:solidFill>
            </a:endParaRPr>
          </a:p>
          <a:p>
            <a:pPr marL="0" indent="0">
              <a:buNone/>
            </a:pPr>
            <a:r>
              <a:rPr lang="en-GB" sz="2400" dirty="0" smtClean="0">
                <a:solidFill>
                  <a:srgbClr val="E2D1BB"/>
                </a:solidFill>
              </a:rPr>
              <a:t>And </a:t>
            </a:r>
            <a:r>
              <a:rPr lang="en-GB" sz="2400" dirty="0">
                <a:solidFill>
                  <a:srgbClr val="FFFF00"/>
                </a:solidFill>
              </a:rPr>
              <a:t>unless your motive for obeying God’s law is the grace-gratitude motive of the gospel, you are in slavery</a:t>
            </a:r>
            <a:r>
              <a:rPr lang="en-GB" sz="2400" dirty="0">
                <a:solidFill>
                  <a:srgbClr val="E2D1BB"/>
                </a:solidFill>
              </a:rPr>
              <a:t>. </a:t>
            </a:r>
            <a:r>
              <a:rPr lang="en-GB" sz="2400" dirty="0">
                <a:solidFill>
                  <a:srgbClr val="FFFF00"/>
                </a:solidFill>
              </a:rPr>
              <a:t>The gospel provides </a:t>
            </a:r>
            <a:r>
              <a:rPr lang="en-GB" sz="2400" dirty="0" smtClean="0">
                <a:solidFill>
                  <a:srgbClr val="FFFF00"/>
                </a:solidFill>
              </a:rPr>
              <a:t>freedom</a:t>
            </a:r>
            <a:r>
              <a:rPr lang="is-IS" sz="2400" dirty="0" smtClean="0">
                <a:solidFill>
                  <a:srgbClr val="E2D1BB"/>
                </a:solidFill>
              </a:rPr>
              <a:t>…</a:t>
            </a:r>
            <a:endParaRPr lang="en-GB" sz="2400" dirty="0" smtClean="0">
              <a:solidFill>
                <a:srgbClr val="E2D1BB"/>
              </a:solidFill>
            </a:endParaRPr>
          </a:p>
          <a:p>
            <a:pPr marL="0" indent="0" algn="r">
              <a:buNone/>
            </a:pPr>
            <a:r>
              <a:rPr lang="en-GB" sz="2000" dirty="0" smtClean="0">
                <a:solidFill>
                  <a:srgbClr val="E2D1BB"/>
                </a:solidFill>
              </a:rPr>
              <a:t>Tim Keller</a:t>
            </a:r>
            <a:endParaRPr lang="en-GB" sz="2000" dirty="0">
              <a:solidFill>
                <a:srgbClr val="E2D1BB"/>
              </a:solidFill>
            </a:endParaRPr>
          </a:p>
        </p:txBody>
      </p:sp>
    </p:spTree>
    <p:extLst>
      <p:ext uri="{BB962C8B-B14F-4D97-AF65-F5344CB8AC3E}">
        <p14:creationId xmlns:p14="http://schemas.microsoft.com/office/powerpoint/2010/main" val="37385981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24622"/>
            <a:ext cx="8229600" cy="4408710"/>
          </a:xfrm>
        </p:spPr>
        <p:txBody>
          <a:bodyPr>
            <a:noAutofit/>
          </a:bodyPr>
          <a:lstStyle/>
          <a:p>
            <a:pPr marL="0" indent="0">
              <a:buNone/>
            </a:pPr>
            <a:r>
              <a:rPr lang="en-GB" sz="2800" b="1" baseline="30000" dirty="0" smtClean="0">
                <a:solidFill>
                  <a:srgbClr val="E2D1BB"/>
                </a:solidFill>
              </a:rPr>
              <a:t>3</a:t>
            </a:r>
            <a:r>
              <a:rPr lang="en-GB" sz="2800" b="1" baseline="30000" dirty="0">
                <a:solidFill>
                  <a:srgbClr val="E2D1BB"/>
                </a:solidFill>
              </a:rPr>
              <a:t> </a:t>
            </a:r>
            <a:r>
              <a:rPr lang="en-GB" sz="2800" dirty="0">
                <a:solidFill>
                  <a:srgbClr val="E2D1BB"/>
                </a:solidFill>
              </a:rPr>
              <a:t>But even Titus, who was with me, was not forced to be circumcised, though he was a Greek. </a:t>
            </a:r>
            <a:endParaRPr lang="en-GB" sz="2800" dirty="0" smtClean="0">
              <a:solidFill>
                <a:srgbClr val="E2D1BB"/>
              </a:solidFill>
            </a:endParaRPr>
          </a:p>
          <a:p>
            <a:pPr marL="0" indent="0" algn="r">
              <a:buNone/>
            </a:pPr>
            <a:r>
              <a:rPr lang="en-GB" sz="2000" dirty="0" smtClean="0">
                <a:solidFill>
                  <a:srgbClr val="E2D1BB"/>
                </a:solidFill>
              </a:rPr>
              <a:t>Galatians 2v3</a:t>
            </a:r>
            <a:endParaRPr lang="en-GB" sz="2000" dirty="0">
              <a:solidFill>
                <a:srgbClr val="E2D1BB"/>
              </a:solidFill>
            </a:endParaRPr>
          </a:p>
        </p:txBody>
      </p:sp>
    </p:spTree>
    <p:extLst>
      <p:ext uri="{BB962C8B-B14F-4D97-AF65-F5344CB8AC3E}">
        <p14:creationId xmlns:p14="http://schemas.microsoft.com/office/powerpoint/2010/main" val="26961524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24622"/>
            <a:ext cx="8229600" cy="4408710"/>
          </a:xfrm>
        </p:spPr>
        <p:txBody>
          <a:bodyPr>
            <a:noAutofit/>
          </a:bodyPr>
          <a:lstStyle/>
          <a:p>
            <a:pPr marL="0" indent="0">
              <a:buNone/>
            </a:pPr>
            <a:r>
              <a:rPr lang="en-GB" sz="2800" b="1" baseline="30000" dirty="0" smtClean="0">
                <a:solidFill>
                  <a:srgbClr val="E2D1BB"/>
                </a:solidFill>
              </a:rPr>
              <a:t>3</a:t>
            </a:r>
            <a:r>
              <a:rPr lang="en-GB" sz="2800" b="1" baseline="30000" dirty="0">
                <a:solidFill>
                  <a:srgbClr val="E2D1BB"/>
                </a:solidFill>
              </a:rPr>
              <a:t> </a:t>
            </a:r>
            <a:r>
              <a:rPr lang="en-GB" sz="2800" dirty="0">
                <a:solidFill>
                  <a:srgbClr val="E2D1BB"/>
                </a:solidFill>
              </a:rPr>
              <a:t>But even Titus, who was with me, </a:t>
            </a:r>
            <a:r>
              <a:rPr lang="en-GB" sz="2800" dirty="0">
                <a:solidFill>
                  <a:srgbClr val="FFFF00"/>
                </a:solidFill>
              </a:rPr>
              <a:t>was not forced to be circumcised</a:t>
            </a:r>
            <a:r>
              <a:rPr lang="en-GB" sz="2800" dirty="0">
                <a:solidFill>
                  <a:srgbClr val="E2D1BB"/>
                </a:solidFill>
              </a:rPr>
              <a:t>, though he was a Greek. </a:t>
            </a:r>
            <a:endParaRPr lang="en-GB" sz="2800" dirty="0" smtClean="0">
              <a:solidFill>
                <a:srgbClr val="E2D1BB"/>
              </a:solidFill>
            </a:endParaRPr>
          </a:p>
          <a:p>
            <a:pPr marL="0" indent="0">
              <a:buNone/>
            </a:pPr>
            <a:r>
              <a:rPr lang="en-GB" sz="2000" dirty="0" smtClean="0">
                <a:solidFill>
                  <a:srgbClr val="E2D1BB"/>
                </a:solidFill>
              </a:rPr>
              <a:t>(Galatians 2v3)</a:t>
            </a:r>
          </a:p>
          <a:p>
            <a:pPr marL="0" indent="0" algn="r">
              <a:buNone/>
            </a:pPr>
            <a:endParaRPr lang="en-GB" sz="2000" dirty="0">
              <a:solidFill>
                <a:srgbClr val="E2D1BB"/>
              </a:solidFill>
            </a:endParaRPr>
          </a:p>
          <a:p>
            <a:pPr marL="0" indent="0">
              <a:buNone/>
            </a:pPr>
            <a:r>
              <a:rPr lang="en-GB" sz="2800" baseline="30000" dirty="0" smtClean="0">
                <a:solidFill>
                  <a:srgbClr val="E2D1BB"/>
                </a:solidFill>
              </a:rPr>
              <a:t>3</a:t>
            </a:r>
            <a:r>
              <a:rPr lang="en-GB" sz="2800" dirty="0" smtClean="0">
                <a:solidFill>
                  <a:srgbClr val="E2D1BB"/>
                </a:solidFill>
              </a:rPr>
              <a:t> Paul </a:t>
            </a:r>
            <a:r>
              <a:rPr lang="en-GB" sz="2800" dirty="0">
                <a:solidFill>
                  <a:srgbClr val="E2D1BB"/>
                </a:solidFill>
              </a:rPr>
              <a:t>wanted to take </a:t>
            </a:r>
            <a:r>
              <a:rPr lang="en-GB" sz="2800" dirty="0" smtClean="0">
                <a:solidFill>
                  <a:srgbClr val="E2D1BB"/>
                </a:solidFill>
              </a:rPr>
              <a:t>him [Timothy] </a:t>
            </a:r>
            <a:r>
              <a:rPr lang="en-GB" sz="2800" dirty="0">
                <a:solidFill>
                  <a:srgbClr val="E2D1BB"/>
                </a:solidFill>
              </a:rPr>
              <a:t>along on the journey, </a:t>
            </a:r>
            <a:r>
              <a:rPr lang="en-GB" sz="2800" dirty="0">
                <a:solidFill>
                  <a:srgbClr val="FFFF00"/>
                </a:solidFill>
              </a:rPr>
              <a:t>so he circumcised him </a:t>
            </a:r>
            <a:r>
              <a:rPr lang="en-GB" sz="2800" dirty="0">
                <a:solidFill>
                  <a:srgbClr val="E2D1BB"/>
                </a:solidFill>
              </a:rPr>
              <a:t>because of the Jews who lived in that area, for they all knew that his father was a Greek</a:t>
            </a:r>
            <a:r>
              <a:rPr lang="en-GB" sz="2800" dirty="0" smtClean="0">
                <a:solidFill>
                  <a:srgbClr val="E2D1BB"/>
                </a:solidFill>
              </a:rPr>
              <a:t>. </a:t>
            </a:r>
            <a:r>
              <a:rPr lang="en-GB" sz="2000" dirty="0" smtClean="0">
                <a:solidFill>
                  <a:srgbClr val="E2D1BB"/>
                </a:solidFill>
              </a:rPr>
              <a:t>(Acts 16:3)</a:t>
            </a:r>
            <a:endParaRPr lang="en-GB" sz="2000" dirty="0">
              <a:solidFill>
                <a:srgbClr val="E2D1BB"/>
              </a:solidFill>
            </a:endParaRPr>
          </a:p>
          <a:p>
            <a:pPr marL="0" indent="0">
              <a:buNone/>
            </a:pPr>
            <a:endParaRPr lang="en-GB" sz="2000" dirty="0">
              <a:solidFill>
                <a:srgbClr val="E2D1BB"/>
              </a:solidFill>
            </a:endParaRPr>
          </a:p>
        </p:txBody>
      </p:sp>
    </p:spTree>
    <p:extLst>
      <p:ext uri="{BB962C8B-B14F-4D97-AF65-F5344CB8AC3E}">
        <p14:creationId xmlns:p14="http://schemas.microsoft.com/office/powerpoint/2010/main" val="13742828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3971" y="330542"/>
            <a:ext cx="8583983" cy="4408710"/>
          </a:xfrm>
        </p:spPr>
        <p:txBody>
          <a:bodyPr>
            <a:noAutofit/>
          </a:bodyPr>
          <a:lstStyle/>
          <a:p>
            <a:pPr marL="0" indent="0">
              <a:buNone/>
            </a:pPr>
            <a:r>
              <a:rPr lang="en-GB" sz="2250" b="1" baseline="30000" dirty="0" smtClean="0">
                <a:solidFill>
                  <a:srgbClr val="E2D1BB"/>
                </a:solidFill>
              </a:rPr>
              <a:t>19</a:t>
            </a:r>
            <a:r>
              <a:rPr lang="en-GB" sz="2250" dirty="0" smtClean="0">
                <a:solidFill>
                  <a:srgbClr val="E2D1BB"/>
                </a:solidFill>
              </a:rPr>
              <a:t>Though </a:t>
            </a:r>
            <a:r>
              <a:rPr lang="en-GB" sz="2250" dirty="0">
                <a:solidFill>
                  <a:srgbClr val="E2D1BB"/>
                </a:solidFill>
              </a:rPr>
              <a:t>I am free and belong to no one, I have made myself a slave to everyone</a:t>
            </a:r>
            <a:r>
              <a:rPr lang="en-GB" sz="2250" dirty="0" smtClean="0">
                <a:solidFill>
                  <a:srgbClr val="E2D1BB"/>
                </a:solidFill>
              </a:rPr>
              <a:t>, </a:t>
            </a:r>
            <a:r>
              <a:rPr lang="en-GB" sz="2250" dirty="0" smtClean="0">
                <a:solidFill>
                  <a:srgbClr val="FFFF00"/>
                </a:solidFill>
              </a:rPr>
              <a:t>to </a:t>
            </a:r>
            <a:r>
              <a:rPr lang="en-GB" sz="2250" dirty="0">
                <a:solidFill>
                  <a:srgbClr val="FFFF00"/>
                </a:solidFill>
              </a:rPr>
              <a:t>win as many as possible</a:t>
            </a:r>
            <a:r>
              <a:rPr lang="en-GB" sz="2250" dirty="0" smtClean="0">
                <a:solidFill>
                  <a:srgbClr val="E2D1BB"/>
                </a:solidFill>
              </a:rPr>
              <a:t>.</a:t>
            </a:r>
            <a:r>
              <a:rPr lang="en-GB" sz="2250" b="1" baseline="30000" dirty="0" smtClean="0">
                <a:solidFill>
                  <a:srgbClr val="E2D1BB"/>
                </a:solidFill>
              </a:rPr>
              <a:t>20 </a:t>
            </a:r>
            <a:r>
              <a:rPr lang="en-GB" sz="2250" dirty="0" smtClean="0">
                <a:solidFill>
                  <a:srgbClr val="E2D1BB"/>
                </a:solidFill>
              </a:rPr>
              <a:t>To </a:t>
            </a:r>
            <a:r>
              <a:rPr lang="en-GB" sz="2250" dirty="0">
                <a:solidFill>
                  <a:srgbClr val="E2D1BB"/>
                </a:solidFill>
              </a:rPr>
              <a:t>the Jews I became like a Jew, to win the Jews</a:t>
            </a:r>
            <a:r>
              <a:rPr lang="en-GB" sz="2250" dirty="0" smtClean="0">
                <a:solidFill>
                  <a:srgbClr val="E2D1BB"/>
                </a:solidFill>
              </a:rPr>
              <a:t>. To </a:t>
            </a:r>
            <a:r>
              <a:rPr lang="en-GB" sz="2250" dirty="0">
                <a:solidFill>
                  <a:srgbClr val="E2D1BB"/>
                </a:solidFill>
              </a:rPr>
              <a:t>those under the law I became like one under the law (though I myself am not under the law), </a:t>
            </a:r>
            <a:r>
              <a:rPr lang="en-GB" sz="2250" dirty="0">
                <a:solidFill>
                  <a:srgbClr val="FFFF00"/>
                </a:solidFill>
              </a:rPr>
              <a:t>so as to win those </a:t>
            </a:r>
            <a:r>
              <a:rPr lang="en-GB" sz="2250" dirty="0">
                <a:solidFill>
                  <a:srgbClr val="E2D1BB"/>
                </a:solidFill>
              </a:rPr>
              <a:t>under the law. </a:t>
            </a:r>
            <a:r>
              <a:rPr lang="en-GB" sz="2250" b="1" baseline="30000" dirty="0" smtClean="0">
                <a:solidFill>
                  <a:srgbClr val="E2D1BB"/>
                </a:solidFill>
              </a:rPr>
              <a:t>21</a:t>
            </a:r>
            <a:r>
              <a:rPr lang="en-GB" sz="2250" dirty="0" smtClean="0">
                <a:solidFill>
                  <a:srgbClr val="E2D1BB"/>
                </a:solidFill>
              </a:rPr>
              <a:t>To </a:t>
            </a:r>
            <a:r>
              <a:rPr lang="en-GB" sz="2250" dirty="0">
                <a:solidFill>
                  <a:srgbClr val="E2D1BB"/>
                </a:solidFill>
              </a:rPr>
              <a:t>those not having the law I became like one not having the law (though I am not free from God’s law but am under Christ’s law), so as </a:t>
            </a:r>
            <a:r>
              <a:rPr lang="en-GB" sz="2250" dirty="0">
                <a:solidFill>
                  <a:srgbClr val="FFFF00"/>
                </a:solidFill>
              </a:rPr>
              <a:t>to win those </a:t>
            </a:r>
            <a:r>
              <a:rPr lang="en-GB" sz="2250" dirty="0">
                <a:solidFill>
                  <a:srgbClr val="E2D1BB"/>
                </a:solidFill>
              </a:rPr>
              <a:t>not having the law. </a:t>
            </a:r>
            <a:r>
              <a:rPr lang="en-GB" sz="2250" b="1" baseline="30000" dirty="0" smtClean="0">
                <a:solidFill>
                  <a:srgbClr val="E2D1BB"/>
                </a:solidFill>
              </a:rPr>
              <a:t>22</a:t>
            </a:r>
            <a:r>
              <a:rPr lang="en-GB" sz="2250" dirty="0" smtClean="0">
                <a:solidFill>
                  <a:srgbClr val="E2D1BB"/>
                </a:solidFill>
              </a:rPr>
              <a:t>To </a:t>
            </a:r>
            <a:r>
              <a:rPr lang="en-GB" sz="2250" dirty="0">
                <a:solidFill>
                  <a:srgbClr val="E2D1BB"/>
                </a:solidFill>
              </a:rPr>
              <a:t>the weak I became weak, </a:t>
            </a:r>
            <a:r>
              <a:rPr lang="en-GB" sz="2250" dirty="0">
                <a:solidFill>
                  <a:srgbClr val="FFFF00"/>
                </a:solidFill>
              </a:rPr>
              <a:t>to win the weak</a:t>
            </a:r>
            <a:r>
              <a:rPr lang="en-GB" sz="2250" dirty="0">
                <a:solidFill>
                  <a:srgbClr val="E2D1BB"/>
                </a:solidFill>
              </a:rPr>
              <a:t>. I have become all things to all people so that by </a:t>
            </a:r>
            <a:r>
              <a:rPr lang="en-GB" sz="2250" dirty="0">
                <a:solidFill>
                  <a:srgbClr val="FFFF00"/>
                </a:solidFill>
              </a:rPr>
              <a:t>all possible means I might save some. </a:t>
            </a:r>
            <a:r>
              <a:rPr lang="en-GB" sz="2250" b="1" baseline="30000" dirty="0" smtClean="0">
                <a:solidFill>
                  <a:srgbClr val="FFFF00"/>
                </a:solidFill>
              </a:rPr>
              <a:t>23</a:t>
            </a:r>
            <a:r>
              <a:rPr lang="en-GB" sz="2250" dirty="0" smtClean="0">
                <a:solidFill>
                  <a:srgbClr val="FFFF00"/>
                </a:solidFill>
              </a:rPr>
              <a:t>I </a:t>
            </a:r>
            <a:r>
              <a:rPr lang="en-GB" sz="2250" dirty="0">
                <a:solidFill>
                  <a:srgbClr val="FFFF00"/>
                </a:solidFill>
              </a:rPr>
              <a:t>do all this for the sake of the </a:t>
            </a:r>
            <a:r>
              <a:rPr lang="en-GB" sz="2250" dirty="0" smtClean="0">
                <a:solidFill>
                  <a:srgbClr val="FFFF00"/>
                </a:solidFill>
              </a:rPr>
              <a:t>gospel</a:t>
            </a:r>
            <a:r>
              <a:rPr lang="en-GB" sz="2250" dirty="0" smtClean="0">
                <a:solidFill>
                  <a:srgbClr val="E2D1BB"/>
                </a:solidFill>
              </a:rPr>
              <a:t> </a:t>
            </a:r>
          </a:p>
          <a:p>
            <a:pPr marL="0" indent="0" algn="r">
              <a:buNone/>
            </a:pPr>
            <a:r>
              <a:rPr lang="en-GB" sz="2000" dirty="0" smtClean="0">
                <a:solidFill>
                  <a:srgbClr val="E2D1BB"/>
                </a:solidFill>
              </a:rPr>
              <a:t>1 Corinthians 9</a:t>
            </a:r>
            <a:endParaRPr lang="en-GB" sz="2250" dirty="0">
              <a:solidFill>
                <a:srgbClr val="E2D1BB"/>
              </a:solidFill>
            </a:endParaRPr>
          </a:p>
        </p:txBody>
      </p:sp>
    </p:spTree>
    <p:extLst>
      <p:ext uri="{BB962C8B-B14F-4D97-AF65-F5344CB8AC3E}">
        <p14:creationId xmlns:p14="http://schemas.microsoft.com/office/powerpoint/2010/main" val="1950239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3971" y="330542"/>
            <a:ext cx="8583983" cy="4408710"/>
          </a:xfrm>
        </p:spPr>
        <p:txBody>
          <a:bodyPr>
            <a:noAutofit/>
          </a:bodyPr>
          <a:lstStyle/>
          <a:p>
            <a:pPr marL="0" indent="0">
              <a:buNone/>
            </a:pPr>
            <a:r>
              <a:rPr lang="en-GB" sz="2250" b="1" baseline="30000" dirty="0" smtClean="0">
                <a:solidFill>
                  <a:srgbClr val="FFFF00"/>
                </a:solidFill>
              </a:rPr>
              <a:t>9</a:t>
            </a:r>
            <a:r>
              <a:rPr lang="en-GB" sz="2250" dirty="0" smtClean="0">
                <a:solidFill>
                  <a:srgbClr val="FFFF00"/>
                </a:solidFill>
              </a:rPr>
              <a:t>Be </a:t>
            </a:r>
            <a:r>
              <a:rPr lang="en-GB" sz="2250" dirty="0">
                <a:solidFill>
                  <a:srgbClr val="FFFF00"/>
                </a:solidFill>
              </a:rPr>
              <a:t>careful, however, that the exercise of your rights does not become a stumbling block</a:t>
            </a:r>
            <a:r>
              <a:rPr lang="en-GB" sz="2250" dirty="0">
                <a:solidFill>
                  <a:srgbClr val="E2D1BB"/>
                </a:solidFill>
              </a:rPr>
              <a:t> to the weak. </a:t>
            </a:r>
            <a:r>
              <a:rPr lang="en-GB" sz="2250" b="1" baseline="30000" dirty="0">
                <a:solidFill>
                  <a:srgbClr val="E2D1BB"/>
                </a:solidFill>
              </a:rPr>
              <a:t>10 </a:t>
            </a:r>
            <a:r>
              <a:rPr lang="en-GB" sz="2250" dirty="0">
                <a:solidFill>
                  <a:srgbClr val="E2D1BB"/>
                </a:solidFill>
              </a:rPr>
              <a:t>For if </a:t>
            </a:r>
            <a:r>
              <a:rPr lang="en-GB" sz="2250" dirty="0" smtClean="0">
                <a:solidFill>
                  <a:srgbClr val="E2D1BB"/>
                </a:solidFill>
              </a:rPr>
              <a:t>someone with </a:t>
            </a:r>
            <a:r>
              <a:rPr lang="en-GB" sz="2250" dirty="0">
                <a:solidFill>
                  <a:srgbClr val="E2D1BB"/>
                </a:solidFill>
              </a:rPr>
              <a:t>a weak conscience sees you, with all your knowledge, eating in an idol’s temple, won’t that person be emboldened to eat what is sacrificed to idols? </a:t>
            </a:r>
            <a:r>
              <a:rPr lang="en-GB" sz="2250" b="1" baseline="30000" dirty="0" smtClean="0">
                <a:solidFill>
                  <a:srgbClr val="E2D1BB"/>
                </a:solidFill>
              </a:rPr>
              <a:t>11</a:t>
            </a:r>
            <a:r>
              <a:rPr lang="en-GB" sz="2250" dirty="0" smtClean="0">
                <a:solidFill>
                  <a:srgbClr val="E2D1BB"/>
                </a:solidFill>
              </a:rPr>
              <a:t>So </a:t>
            </a:r>
            <a:r>
              <a:rPr lang="en-GB" sz="2250" dirty="0">
                <a:solidFill>
                  <a:srgbClr val="E2D1BB"/>
                </a:solidFill>
              </a:rPr>
              <a:t>this weak brother or sister, for whom Christ died, is </a:t>
            </a:r>
            <a:r>
              <a:rPr lang="en-GB" sz="2250" dirty="0" smtClean="0">
                <a:solidFill>
                  <a:srgbClr val="E2D1BB"/>
                </a:solidFill>
              </a:rPr>
              <a:t>destroyed by </a:t>
            </a:r>
            <a:r>
              <a:rPr lang="en-GB" sz="2250" dirty="0">
                <a:solidFill>
                  <a:srgbClr val="E2D1BB"/>
                </a:solidFill>
              </a:rPr>
              <a:t>your knowledge. </a:t>
            </a:r>
            <a:r>
              <a:rPr lang="en-GB" sz="2250" b="1" baseline="30000" dirty="0" smtClean="0">
                <a:solidFill>
                  <a:srgbClr val="E2D1BB"/>
                </a:solidFill>
              </a:rPr>
              <a:t>12</a:t>
            </a:r>
            <a:r>
              <a:rPr lang="en-GB" sz="2250" dirty="0" smtClean="0">
                <a:solidFill>
                  <a:srgbClr val="E2D1BB"/>
                </a:solidFill>
              </a:rPr>
              <a:t>When </a:t>
            </a:r>
            <a:r>
              <a:rPr lang="en-GB" sz="2250" dirty="0">
                <a:solidFill>
                  <a:srgbClr val="E2D1BB"/>
                </a:solidFill>
              </a:rPr>
              <a:t>you sin against </a:t>
            </a:r>
            <a:r>
              <a:rPr lang="en-GB" sz="2250" dirty="0" smtClean="0">
                <a:solidFill>
                  <a:srgbClr val="E2D1BB"/>
                </a:solidFill>
              </a:rPr>
              <a:t>them in </a:t>
            </a:r>
            <a:r>
              <a:rPr lang="en-GB" sz="2250" dirty="0">
                <a:solidFill>
                  <a:srgbClr val="E2D1BB"/>
                </a:solidFill>
              </a:rPr>
              <a:t>this way and wound their weak conscience, you sin against Christ</a:t>
            </a:r>
            <a:r>
              <a:rPr lang="en-GB" sz="2250" dirty="0" smtClean="0">
                <a:solidFill>
                  <a:srgbClr val="E2D1BB"/>
                </a:solidFill>
              </a:rPr>
              <a:t>. </a:t>
            </a:r>
            <a:r>
              <a:rPr lang="en-GB" sz="2250" b="1" baseline="30000" dirty="0" smtClean="0">
                <a:solidFill>
                  <a:srgbClr val="E2D1BB"/>
                </a:solidFill>
              </a:rPr>
              <a:t>13</a:t>
            </a:r>
            <a:r>
              <a:rPr lang="en-GB" sz="2250" dirty="0" smtClean="0">
                <a:solidFill>
                  <a:srgbClr val="E2D1BB"/>
                </a:solidFill>
              </a:rPr>
              <a:t>Therefore</a:t>
            </a:r>
            <a:r>
              <a:rPr lang="en-GB" sz="2250" dirty="0">
                <a:solidFill>
                  <a:srgbClr val="E2D1BB"/>
                </a:solidFill>
              </a:rPr>
              <a:t>, if what I eat causes my brother or </a:t>
            </a:r>
            <a:r>
              <a:rPr lang="en-GB" sz="2250" dirty="0" smtClean="0">
                <a:solidFill>
                  <a:srgbClr val="E2D1BB"/>
                </a:solidFill>
              </a:rPr>
              <a:t>sister to </a:t>
            </a:r>
            <a:r>
              <a:rPr lang="en-GB" sz="2250" dirty="0">
                <a:solidFill>
                  <a:srgbClr val="E2D1BB"/>
                </a:solidFill>
              </a:rPr>
              <a:t>fall into sin, I will never eat meat again, so that I will not cause them to fall.</a:t>
            </a:r>
          </a:p>
          <a:p>
            <a:pPr marL="0" indent="0" algn="r">
              <a:buNone/>
            </a:pPr>
            <a:r>
              <a:rPr lang="en-GB" sz="2000" dirty="0" smtClean="0">
                <a:solidFill>
                  <a:srgbClr val="E2D1BB"/>
                </a:solidFill>
              </a:rPr>
              <a:t>1 Corinthians 8</a:t>
            </a:r>
            <a:endParaRPr lang="en-GB" sz="2250" dirty="0">
              <a:solidFill>
                <a:srgbClr val="E2D1BB"/>
              </a:solidFill>
            </a:endParaRPr>
          </a:p>
        </p:txBody>
      </p:sp>
    </p:spTree>
    <p:extLst>
      <p:ext uri="{BB962C8B-B14F-4D97-AF65-F5344CB8AC3E}">
        <p14:creationId xmlns:p14="http://schemas.microsoft.com/office/powerpoint/2010/main" val="8453868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3419" y="329277"/>
            <a:ext cx="8583983" cy="4374695"/>
          </a:xfrm>
        </p:spPr>
        <p:txBody>
          <a:bodyPr>
            <a:noAutofit/>
          </a:bodyPr>
          <a:lstStyle/>
          <a:p>
            <a:pPr marL="0" indent="0">
              <a:buNone/>
            </a:pPr>
            <a:r>
              <a:rPr lang="en-GB" sz="2250" b="1" baseline="30000" dirty="0" smtClean="0">
                <a:solidFill>
                  <a:srgbClr val="E2D1BB"/>
                </a:solidFill>
              </a:rPr>
              <a:t>11</a:t>
            </a:r>
            <a:r>
              <a:rPr lang="en-GB" sz="2250" dirty="0" smtClean="0">
                <a:solidFill>
                  <a:srgbClr val="E2D1BB"/>
                </a:solidFill>
              </a:rPr>
              <a:t>But</a:t>
            </a:r>
            <a:r>
              <a:rPr lang="en-GB" sz="2250" dirty="0">
                <a:solidFill>
                  <a:srgbClr val="E2D1BB"/>
                </a:solidFill>
              </a:rPr>
              <a:t> when </a:t>
            </a:r>
            <a:r>
              <a:rPr lang="en-GB" sz="2250" dirty="0" err="1">
                <a:solidFill>
                  <a:srgbClr val="E2D1BB"/>
                </a:solidFill>
              </a:rPr>
              <a:t>Cephas</a:t>
            </a:r>
            <a:r>
              <a:rPr lang="en-GB" sz="2250" dirty="0">
                <a:solidFill>
                  <a:srgbClr val="E2D1BB"/>
                </a:solidFill>
              </a:rPr>
              <a:t> came to Antioch, </a:t>
            </a:r>
            <a:r>
              <a:rPr lang="en-GB" sz="2250" dirty="0">
                <a:solidFill>
                  <a:srgbClr val="FFFF00"/>
                </a:solidFill>
              </a:rPr>
              <a:t>I opposed </a:t>
            </a:r>
            <a:r>
              <a:rPr lang="en-GB" sz="2250" dirty="0" smtClean="0">
                <a:solidFill>
                  <a:srgbClr val="FFFF00"/>
                </a:solidFill>
              </a:rPr>
              <a:t>him to </a:t>
            </a:r>
            <a:r>
              <a:rPr lang="en-GB" sz="2250" dirty="0">
                <a:solidFill>
                  <a:srgbClr val="FFFF00"/>
                </a:solidFill>
              </a:rPr>
              <a:t>his face</a:t>
            </a:r>
            <a:r>
              <a:rPr lang="en-GB" sz="2250" dirty="0">
                <a:solidFill>
                  <a:srgbClr val="E2D1BB"/>
                </a:solidFill>
              </a:rPr>
              <a:t>, because he stood condemned. </a:t>
            </a:r>
            <a:r>
              <a:rPr lang="en-GB" sz="2250" b="1" baseline="30000" dirty="0" smtClean="0">
                <a:solidFill>
                  <a:srgbClr val="E2D1BB"/>
                </a:solidFill>
              </a:rPr>
              <a:t>12</a:t>
            </a:r>
            <a:r>
              <a:rPr lang="en-GB" sz="2250" dirty="0" smtClean="0">
                <a:solidFill>
                  <a:srgbClr val="E2D1BB"/>
                </a:solidFill>
              </a:rPr>
              <a:t>For </a:t>
            </a:r>
            <a:r>
              <a:rPr lang="en-GB" sz="2250" dirty="0">
                <a:solidFill>
                  <a:srgbClr val="E2D1BB"/>
                </a:solidFill>
              </a:rPr>
              <a:t>before certain men came from James, he was eating with the Gentiles; but when they came he drew back and separated himself, fearing the circumcision </a:t>
            </a:r>
            <a:r>
              <a:rPr lang="en-GB" sz="2250" dirty="0" smtClean="0">
                <a:solidFill>
                  <a:srgbClr val="E2D1BB"/>
                </a:solidFill>
              </a:rPr>
              <a:t>party</a:t>
            </a:r>
            <a:r>
              <a:rPr lang="is-IS" sz="2250" dirty="0" smtClean="0">
                <a:solidFill>
                  <a:srgbClr val="E2D1BB"/>
                </a:solidFill>
              </a:rPr>
              <a:t>…</a:t>
            </a:r>
            <a:r>
              <a:rPr lang="en-GB" sz="2250" dirty="0">
                <a:solidFill>
                  <a:srgbClr val="E2D1BB"/>
                </a:solidFill>
              </a:rPr>
              <a:t> </a:t>
            </a:r>
            <a:r>
              <a:rPr lang="en-GB" sz="2250" b="1" baseline="30000" dirty="0" smtClean="0">
                <a:solidFill>
                  <a:srgbClr val="E2D1BB"/>
                </a:solidFill>
              </a:rPr>
              <a:t>14</a:t>
            </a:r>
            <a:r>
              <a:rPr lang="en-GB" sz="2250" dirty="0" smtClean="0">
                <a:solidFill>
                  <a:srgbClr val="E2D1BB"/>
                </a:solidFill>
              </a:rPr>
              <a:t>But </a:t>
            </a:r>
            <a:r>
              <a:rPr lang="en-GB" sz="2250" dirty="0">
                <a:solidFill>
                  <a:srgbClr val="FFFF00"/>
                </a:solidFill>
              </a:rPr>
              <a:t>when I saw that </a:t>
            </a:r>
            <a:r>
              <a:rPr lang="en-GB" sz="2250" dirty="0" smtClean="0">
                <a:solidFill>
                  <a:srgbClr val="FFFF00"/>
                </a:solidFill>
              </a:rPr>
              <a:t>their conduct was not </a:t>
            </a:r>
            <a:r>
              <a:rPr lang="en-GB" sz="2250" dirty="0">
                <a:solidFill>
                  <a:srgbClr val="FFFF00"/>
                </a:solidFill>
              </a:rPr>
              <a:t>in step with the truth of the gospel</a:t>
            </a:r>
            <a:r>
              <a:rPr lang="en-GB" sz="2250" dirty="0">
                <a:solidFill>
                  <a:srgbClr val="E2D1BB"/>
                </a:solidFill>
              </a:rPr>
              <a:t>, I said to </a:t>
            </a:r>
            <a:r>
              <a:rPr lang="en-GB" sz="2250" dirty="0" err="1">
                <a:solidFill>
                  <a:srgbClr val="E2D1BB"/>
                </a:solidFill>
              </a:rPr>
              <a:t>Cephas</a:t>
            </a:r>
            <a:r>
              <a:rPr lang="en-GB" sz="2250" dirty="0">
                <a:solidFill>
                  <a:srgbClr val="E2D1BB"/>
                </a:solidFill>
              </a:rPr>
              <a:t> before them all, “If you, </a:t>
            </a:r>
            <a:r>
              <a:rPr lang="en-GB" sz="2250" dirty="0" smtClean="0">
                <a:solidFill>
                  <a:srgbClr val="E2D1BB"/>
                </a:solidFill>
              </a:rPr>
              <a:t>though a </a:t>
            </a:r>
            <a:r>
              <a:rPr lang="en-GB" sz="2250" dirty="0">
                <a:solidFill>
                  <a:srgbClr val="E2D1BB"/>
                </a:solidFill>
              </a:rPr>
              <a:t>Jew</a:t>
            </a:r>
            <a:r>
              <a:rPr lang="en-GB" sz="2250" dirty="0" smtClean="0">
                <a:solidFill>
                  <a:srgbClr val="E2D1BB"/>
                </a:solidFill>
              </a:rPr>
              <a:t>, live like a </a:t>
            </a:r>
            <a:r>
              <a:rPr lang="en-GB" sz="2250" dirty="0">
                <a:solidFill>
                  <a:srgbClr val="E2D1BB"/>
                </a:solidFill>
              </a:rPr>
              <a:t>Gentile and not like a Jew, how can you force the Gentiles to live like Jews?</a:t>
            </a:r>
            <a:r>
              <a:rPr lang="en-GB" sz="2250" dirty="0" smtClean="0">
                <a:solidFill>
                  <a:srgbClr val="E2D1BB"/>
                </a:solidFill>
              </a:rPr>
              <a:t>”</a:t>
            </a:r>
          </a:p>
          <a:p>
            <a:pPr marL="0" indent="0" algn="r">
              <a:buNone/>
            </a:pPr>
            <a:r>
              <a:rPr lang="en-GB" sz="2400" dirty="0" smtClean="0">
                <a:solidFill>
                  <a:srgbClr val="E2D1BB"/>
                </a:solidFill>
              </a:rPr>
              <a:t>Galatians 2v11-14</a:t>
            </a:r>
            <a:endParaRPr lang="en-GB" sz="2400" dirty="0">
              <a:solidFill>
                <a:srgbClr val="E2D1BB"/>
              </a:solidFill>
            </a:endParaRPr>
          </a:p>
        </p:txBody>
      </p:sp>
    </p:spTree>
    <p:extLst>
      <p:ext uri="{BB962C8B-B14F-4D97-AF65-F5344CB8AC3E}">
        <p14:creationId xmlns:p14="http://schemas.microsoft.com/office/powerpoint/2010/main" val="31766003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71892"/>
            <a:ext cx="8229600" cy="3726322"/>
          </a:xfrm>
        </p:spPr>
        <p:txBody>
          <a:bodyPr>
            <a:noAutofit/>
          </a:bodyPr>
          <a:lstStyle/>
          <a:p>
            <a:pPr marL="0" indent="0">
              <a:buNone/>
            </a:pPr>
            <a:r>
              <a:rPr lang="en-GB" sz="2800" dirty="0">
                <a:solidFill>
                  <a:srgbClr val="E2D1BB"/>
                </a:solidFill>
              </a:rPr>
              <a:t> </a:t>
            </a:r>
            <a:r>
              <a:rPr lang="en-GB" sz="2800" b="1" baseline="30000" dirty="0">
                <a:solidFill>
                  <a:srgbClr val="E2D1BB"/>
                </a:solidFill>
              </a:rPr>
              <a:t>5 </a:t>
            </a:r>
            <a:r>
              <a:rPr lang="en-GB" sz="2800" dirty="0">
                <a:solidFill>
                  <a:srgbClr val="E2D1BB"/>
                </a:solidFill>
              </a:rPr>
              <a:t>to them </a:t>
            </a:r>
            <a:r>
              <a:rPr lang="en-GB" sz="2800" dirty="0">
                <a:solidFill>
                  <a:srgbClr val="FFFF00"/>
                </a:solidFill>
              </a:rPr>
              <a:t>we did not yield </a:t>
            </a:r>
            <a:r>
              <a:rPr lang="en-GB" sz="2800" dirty="0">
                <a:solidFill>
                  <a:srgbClr val="E2D1BB"/>
                </a:solidFill>
              </a:rPr>
              <a:t>in submission even for a moment, so that the truth of the gospel might be </a:t>
            </a:r>
            <a:r>
              <a:rPr lang="en-GB" sz="2800" dirty="0">
                <a:solidFill>
                  <a:srgbClr val="FFFF00"/>
                </a:solidFill>
              </a:rPr>
              <a:t>preserved for you</a:t>
            </a:r>
            <a:r>
              <a:rPr lang="en-GB" sz="2800" dirty="0">
                <a:solidFill>
                  <a:srgbClr val="E2D1BB"/>
                </a:solidFill>
              </a:rPr>
              <a:t>. </a:t>
            </a:r>
            <a:endParaRPr lang="en-GB" sz="2800" dirty="0" smtClean="0">
              <a:solidFill>
                <a:srgbClr val="E2D1BB"/>
              </a:solidFill>
            </a:endParaRPr>
          </a:p>
          <a:p>
            <a:pPr marL="0" indent="0" algn="r">
              <a:buNone/>
            </a:pPr>
            <a:r>
              <a:rPr lang="en-GB" sz="2800" dirty="0" smtClean="0">
                <a:solidFill>
                  <a:srgbClr val="E2D1BB"/>
                </a:solidFill>
              </a:rPr>
              <a:t>Galatians 2v5</a:t>
            </a:r>
            <a:endParaRPr lang="en-GB" sz="2400" dirty="0" smtClean="0">
              <a:solidFill>
                <a:srgbClr val="E2D1BB"/>
              </a:solidFill>
            </a:endParaRPr>
          </a:p>
        </p:txBody>
      </p:sp>
    </p:spTree>
    <p:extLst>
      <p:ext uri="{BB962C8B-B14F-4D97-AF65-F5344CB8AC3E}">
        <p14:creationId xmlns:p14="http://schemas.microsoft.com/office/powerpoint/2010/main" val="38240972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9507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solidFill>
                  <a:srgbClr val="E2D1BB"/>
                </a:solidFill>
                <a:latin typeface="Gotham Medium"/>
                <a:cs typeface="Gotham Medium"/>
              </a:rPr>
              <a:t>PROTECT FREEDOM</a:t>
            </a:r>
            <a:endParaRPr lang="en-GB" b="1" dirty="0">
              <a:solidFill>
                <a:srgbClr val="E2D1BB"/>
              </a:solidFill>
              <a:latin typeface="Gotham Medium"/>
              <a:cs typeface="Gotham Medium"/>
            </a:endParaRPr>
          </a:p>
        </p:txBody>
      </p:sp>
      <p:sp>
        <p:nvSpPr>
          <p:cNvPr id="3" name="Subtitle 2"/>
          <p:cNvSpPr>
            <a:spLocks noGrp="1"/>
          </p:cNvSpPr>
          <p:nvPr>
            <p:ph type="subTitle" idx="1"/>
          </p:nvPr>
        </p:nvSpPr>
        <p:spPr>
          <a:xfrm>
            <a:off x="1371600" y="2612985"/>
            <a:ext cx="6400800" cy="603330"/>
          </a:xfrm>
        </p:spPr>
        <p:txBody>
          <a:bodyPr/>
          <a:lstStyle/>
          <a:p>
            <a:r>
              <a:rPr lang="en-GB" dirty="0" smtClean="0">
                <a:solidFill>
                  <a:srgbClr val="E2D1BB"/>
                </a:solidFill>
                <a:latin typeface="Gotham Medium"/>
                <a:cs typeface="Gotham Medium"/>
              </a:rPr>
              <a:t>Galatians </a:t>
            </a:r>
            <a:r>
              <a:rPr lang="en-GB" dirty="0" smtClean="0">
                <a:solidFill>
                  <a:srgbClr val="E2D1BB"/>
                </a:solidFill>
                <a:latin typeface="Gotham Medium"/>
                <a:cs typeface="Gotham Medium"/>
              </a:rPr>
              <a:t>2v1-</a:t>
            </a:r>
            <a:r>
              <a:rPr lang="en-GB" dirty="0" smtClean="0">
                <a:solidFill>
                  <a:srgbClr val="E2D1BB"/>
                </a:solidFill>
                <a:latin typeface="Gotham Medium"/>
                <a:cs typeface="Gotham Medium"/>
              </a:rPr>
              <a:t>14</a:t>
            </a:r>
            <a:endParaRPr lang="en-GB" dirty="0">
              <a:solidFill>
                <a:srgbClr val="E2D1BB"/>
              </a:solidFill>
              <a:latin typeface="Gotham Medium"/>
              <a:cs typeface="Gotham Medium"/>
            </a:endParaRPr>
          </a:p>
        </p:txBody>
      </p:sp>
    </p:spTree>
    <p:extLst>
      <p:ext uri="{BB962C8B-B14F-4D97-AF65-F5344CB8AC3E}">
        <p14:creationId xmlns:p14="http://schemas.microsoft.com/office/powerpoint/2010/main" val="3710048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92060"/>
            <a:ext cx="8229600" cy="3394472"/>
          </a:xfrm>
        </p:spPr>
        <p:txBody>
          <a:bodyPr>
            <a:noAutofit/>
          </a:bodyPr>
          <a:lstStyle/>
          <a:p>
            <a:pPr marL="0" indent="0" algn="ctr">
              <a:buNone/>
            </a:pPr>
            <a:r>
              <a:rPr lang="en-GB" dirty="0">
                <a:solidFill>
                  <a:srgbClr val="E2D1BB"/>
                </a:solidFill>
              </a:rPr>
              <a:t>For </a:t>
            </a:r>
            <a:r>
              <a:rPr lang="en-GB" dirty="0">
                <a:solidFill>
                  <a:srgbClr val="FFFF00"/>
                </a:solidFill>
              </a:rPr>
              <a:t>freedom</a:t>
            </a:r>
            <a:r>
              <a:rPr lang="en-GB" dirty="0">
                <a:solidFill>
                  <a:srgbClr val="E2D1BB"/>
                </a:solidFill>
              </a:rPr>
              <a:t> Christ has set us free; </a:t>
            </a:r>
            <a:r>
              <a:rPr lang="en-GB" dirty="0" smtClean="0">
                <a:solidFill>
                  <a:srgbClr val="E2D1BB"/>
                </a:solidFill>
              </a:rPr>
              <a:t>stand firm therefore</a:t>
            </a:r>
            <a:r>
              <a:rPr lang="en-GB" dirty="0">
                <a:solidFill>
                  <a:srgbClr val="E2D1BB"/>
                </a:solidFill>
              </a:rPr>
              <a:t>, and do not submit again to a yoke of slavery.</a:t>
            </a:r>
          </a:p>
          <a:p>
            <a:pPr marL="0" indent="0" algn="r">
              <a:buNone/>
            </a:pPr>
            <a:endParaRPr lang="en-GB" sz="2000" dirty="0" smtClean="0">
              <a:solidFill>
                <a:srgbClr val="E2D1BB"/>
              </a:solidFill>
            </a:endParaRPr>
          </a:p>
          <a:p>
            <a:pPr marL="0" indent="0" algn="r">
              <a:buNone/>
            </a:pPr>
            <a:r>
              <a:rPr lang="en-GB" sz="2000" dirty="0" smtClean="0">
                <a:solidFill>
                  <a:srgbClr val="E2D1BB"/>
                </a:solidFill>
              </a:rPr>
              <a:t>Galatians 5v1</a:t>
            </a:r>
            <a:endParaRPr lang="en-GB" sz="2000" dirty="0">
              <a:solidFill>
                <a:srgbClr val="E2D1BB"/>
              </a:solidFill>
            </a:endParaRPr>
          </a:p>
        </p:txBody>
      </p:sp>
    </p:spTree>
    <p:extLst>
      <p:ext uri="{BB962C8B-B14F-4D97-AF65-F5344CB8AC3E}">
        <p14:creationId xmlns:p14="http://schemas.microsoft.com/office/powerpoint/2010/main" val="3216256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24622"/>
            <a:ext cx="8229600" cy="4408710"/>
          </a:xfrm>
        </p:spPr>
        <p:txBody>
          <a:bodyPr>
            <a:noAutofit/>
          </a:bodyPr>
          <a:lstStyle/>
          <a:p>
            <a:pPr marL="0" indent="0">
              <a:buNone/>
            </a:pPr>
            <a:r>
              <a:rPr lang="en-GB" sz="2400" baseline="30000" dirty="0" smtClean="0">
                <a:solidFill>
                  <a:srgbClr val="E2D1BB"/>
                </a:solidFill>
              </a:rPr>
              <a:t>1</a:t>
            </a:r>
            <a:r>
              <a:rPr lang="en-GB" sz="2400" dirty="0" smtClean="0">
                <a:solidFill>
                  <a:srgbClr val="E2D1BB"/>
                </a:solidFill>
              </a:rPr>
              <a:t> </a:t>
            </a:r>
            <a:r>
              <a:rPr lang="en-GB" sz="2400" dirty="0" smtClean="0">
                <a:solidFill>
                  <a:srgbClr val="E2D1BB"/>
                </a:solidFill>
              </a:rPr>
              <a:t>Then </a:t>
            </a:r>
            <a:r>
              <a:rPr lang="en-GB" sz="2400" dirty="0">
                <a:solidFill>
                  <a:srgbClr val="E2D1BB"/>
                </a:solidFill>
              </a:rPr>
              <a:t>after fourteen years I went up again to Jerusalem with Barnabas, taking Titus along with me. </a:t>
            </a:r>
            <a:r>
              <a:rPr lang="en-GB" sz="2400" b="1" baseline="30000" dirty="0">
                <a:solidFill>
                  <a:srgbClr val="E2D1BB"/>
                </a:solidFill>
              </a:rPr>
              <a:t>2 </a:t>
            </a:r>
            <a:r>
              <a:rPr lang="en-GB" sz="2400" dirty="0">
                <a:solidFill>
                  <a:srgbClr val="E2D1BB"/>
                </a:solidFill>
              </a:rPr>
              <a:t>I went up because of a revelation and set </a:t>
            </a:r>
            <a:r>
              <a:rPr lang="en-GB" sz="2400" dirty="0" smtClean="0">
                <a:solidFill>
                  <a:srgbClr val="E2D1BB"/>
                </a:solidFill>
              </a:rPr>
              <a:t>before them </a:t>
            </a:r>
            <a:r>
              <a:rPr lang="en-GB" sz="2400" dirty="0">
                <a:solidFill>
                  <a:srgbClr val="E2D1BB"/>
                </a:solidFill>
              </a:rPr>
              <a:t>(though privately before those who seemed influential) the gospel that I proclaim </a:t>
            </a:r>
            <a:r>
              <a:rPr lang="en-GB" sz="2400" dirty="0" smtClean="0">
                <a:solidFill>
                  <a:srgbClr val="E2D1BB"/>
                </a:solidFill>
              </a:rPr>
              <a:t>among the </a:t>
            </a:r>
            <a:r>
              <a:rPr lang="en-GB" sz="2400" dirty="0">
                <a:solidFill>
                  <a:srgbClr val="E2D1BB"/>
                </a:solidFill>
              </a:rPr>
              <a:t>Gentiles, in order to make sure I was not running or had not run in vain.</a:t>
            </a:r>
            <a:r>
              <a:rPr lang="en-GB" sz="2400" b="1" baseline="30000" dirty="0">
                <a:solidFill>
                  <a:srgbClr val="E2D1BB"/>
                </a:solidFill>
              </a:rPr>
              <a:t>3 </a:t>
            </a:r>
            <a:r>
              <a:rPr lang="en-GB" sz="2400" dirty="0">
                <a:solidFill>
                  <a:srgbClr val="E2D1BB"/>
                </a:solidFill>
              </a:rPr>
              <a:t>But even Titus, who was with me, was not forced to be circumcised, though he was a Greek. </a:t>
            </a:r>
            <a:endParaRPr lang="en-GB" sz="2400" dirty="0" smtClean="0">
              <a:solidFill>
                <a:srgbClr val="E2D1BB"/>
              </a:solidFill>
            </a:endParaRPr>
          </a:p>
          <a:p>
            <a:pPr marL="0" indent="0" algn="r">
              <a:buNone/>
            </a:pPr>
            <a:r>
              <a:rPr lang="en-GB" sz="2000" dirty="0" smtClean="0">
                <a:solidFill>
                  <a:srgbClr val="E2D1BB"/>
                </a:solidFill>
              </a:rPr>
              <a:t>Galatians 2 ESV</a:t>
            </a:r>
            <a:endParaRPr lang="en-GB" sz="2000" dirty="0">
              <a:solidFill>
                <a:srgbClr val="E2D1BB"/>
              </a:solidFill>
            </a:endParaRPr>
          </a:p>
        </p:txBody>
      </p:sp>
    </p:spTree>
    <p:extLst>
      <p:ext uri="{BB962C8B-B14F-4D97-AF65-F5344CB8AC3E}">
        <p14:creationId xmlns:p14="http://schemas.microsoft.com/office/powerpoint/2010/main" val="3484860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71892"/>
            <a:ext cx="8229600" cy="3726322"/>
          </a:xfrm>
        </p:spPr>
        <p:txBody>
          <a:bodyPr>
            <a:noAutofit/>
          </a:bodyPr>
          <a:lstStyle/>
          <a:p>
            <a:pPr marL="0" indent="0">
              <a:buNone/>
            </a:pPr>
            <a:r>
              <a:rPr lang="en-GB" sz="2400" b="1" baseline="30000" dirty="0" smtClean="0">
                <a:solidFill>
                  <a:srgbClr val="E2D1BB"/>
                </a:solidFill>
              </a:rPr>
              <a:t>4</a:t>
            </a:r>
            <a:r>
              <a:rPr lang="en-GB" sz="2400" b="1" baseline="30000" dirty="0">
                <a:solidFill>
                  <a:srgbClr val="E2D1BB"/>
                </a:solidFill>
              </a:rPr>
              <a:t> </a:t>
            </a:r>
            <a:r>
              <a:rPr lang="en-GB" sz="2400" dirty="0">
                <a:solidFill>
                  <a:srgbClr val="E2D1BB"/>
                </a:solidFill>
              </a:rPr>
              <a:t>Yet because of false brothers secretly brought in—who slipped in to spy out our freedom that we have in Christ Jesus, so that they might bring us into slavery— </a:t>
            </a:r>
            <a:r>
              <a:rPr lang="en-GB" sz="2400" b="1" baseline="30000" dirty="0">
                <a:solidFill>
                  <a:srgbClr val="E2D1BB"/>
                </a:solidFill>
              </a:rPr>
              <a:t>5 </a:t>
            </a:r>
            <a:r>
              <a:rPr lang="en-GB" sz="2400" dirty="0">
                <a:solidFill>
                  <a:srgbClr val="E2D1BB"/>
                </a:solidFill>
              </a:rPr>
              <a:t>to them we did not yield in submission even for a moment, so that the truth of the gospel might be preserved for you. </a:t>
            </a:r>
            <a:r>
              <a:rPr lang="en-GB" sz="2400" b="1" baseline="30000" dirty="0">
                <a:solidFill>
                  <a:srgbClr val="E2D1BB"/>
                </a:solidFill>
              </a:rPr>
              <a:t>6 </a:t>
            </a:r>
            <a:r>
              <a:rPr lang="en-GB" sz="2400" dirty="0">
                <a:solidFill>
                  <a:srgbClr val="E2D1BB"/>
                </a:solidFill>
              </a:rPr>
              <a:t>And from those who seemed to be influential (what they were makes no difference to me; God shows no partiality)—those, I say, who seemed influential added nothing to </a:t>
            </a:r>
            <a:r>
              <a:rPr lang="en-GB" sz="2400" dirty="0" smtClean="0">
                <a:solidFill>
                  <a:srgbClr val="E2D1BB"/>
                </a:solidFill>
              </a:rPr>
              <a:t>me</a:t>
            </a:r>
          </a:p>
        </p:txBody>
      </p:sp>
    </p:spTree>
    <p:extLst>
      <p:ext uri="{BB962C8B-B14F-4D97-AF65-F5344CB8AC3E}">
        <p14:creationId xmlns:p14="http://schemas.microsoft.com/office/powerpoint/2010/main" val="625468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7490" y="329277"/>
            <a:ext cx="8489912" cy="4374695"/>
          </a:xfrm>
        </p:spPr>
        <p:txBody>
          <a:bodyPr>
            <a:noAutofit/>
          </a:bodyPr>
          <a:lstStyle/>
          <a:p>
            <a:pPr marL="0" indent="0">
              <a:buNone/>
            </a:pPr>
            <a:r>
              <a:rPr lang="en-GB" sz="2400" dirty="0" smtClean="0">
                <a:solidFill>
                  <a:srgbClr val="E2D1BB"/>
                </a:solidFill>
              </a:rPr>
              <a:t> </a:t>
            </a:r>
            <a:r>
              <a:rPr lang="en-GB" sz="2400" b="1" baseline="30000" dirty="0" smtClean="0">
                <a:solidFill>
                  <a:srgbClr val="E2D1BB"/>
                </a:solidFill>
              </a:rPr>
              <a:t>7 </a:t>
            </a:r>
            <a:r>
              <a:rPr lang="en-GB" sz="2400" dirty="0" smtClean="0">
                <a:solidFill>
                  <a:srgbClr val="E2D1BB"/>
                </a:solidFill>
              </a:rPr>
              <a:t>On the contrary, when they saw that I had been entrusted with the gospel to the uncircumcised, just as Peter had been entrusted with the gospel to the circumcised</a:t>
            </a:r>
            <a:r>
              <a:rPr lang="en-GB" sz="2400" dirty="0">
                <a:solidFill>
                  <a:srgbClr val="E2D1BB"/>
                </a:solidFill>
              </a:rPr>
              <a:t> </a:t>
            </a:r>
            <a:r>
              <a:rPr lang="en-GB" sz="2400" b="1" baseline="30000" dirty="0">
                <a:solidFill>
                  <a:srgbClr val="E2D1BB"/>
                </a:solidFill>
              </a:rPr>
              <a:t>8 </a:t>
            </a:r>
            <a:r>
              <a:rPr lang="en-GB" sz="2400" dirty="0">
                <a:solidFill>
                  <a:srgbClr val="E2D1BB"/>
                </a:solidFill>
              </a:rPr>
              <a:t>(for he who worked through Peter for his apostolic ministry to the circumcised worked also through me for mine to the Gentiles), </a:t>
            </a:r>
            <a:r>
              <a:rPr lang="en-GB" sz="2400" b="1" baseline="30000" dirty="0">
                <a:solidFill>
                  <a:srgbClr val="E2D1BB"/>
                </a:solidFill>
              </a:rPr>
              <a:t>9 </a:t>
            </a:r>
            <a:r>
              <a:rPr lang="en-GB" sz="2400" dirty="0">
                <a:solidFill>
                  <a:srgbClr val="E2D1BB"/>
                </a:solidFill>
              </a:rPr>
              <a:t>and when </a:t>
            </a:r>
            <a:r>
              <a:rPr lang="en-GB" sz="2400" dirty="0" smtClean="0">
                <a:solidFill>
                  <a:srgbClr val="E2D1BB"/>
                </a:solidFill>
              </a:rPr>
              <a:t>James and </a:t>
            </a:r>
            <a:r>
              <a:rPr lang="en-GB" sz="2400" dirty="0" err="1">
                <a:solidFill>
                  <a:srgbClr val="E2D1BB"/>
                </a:solidFill>
              </a:rPr>
              <a:t>Cephas</a:t>
            </a:r>
            <a:r>
              <a:rPr lang="en-GB" sz="2400" dirty="0">
                <a:solidFill>
                  <a:srgbClr val="E2D1BB"/>
                </a:solidFill>
              </a:rPr>
              <a:t> and John, who seemed to </a:t>
            </a:r>
            <a:r>
              <a:rPr lang="en-GB" sz="2400" dirty="0" smtClean="0">
                <a:solidFill>
                  <a:srgbClr val="E2D1BB"/>
                </a:solidFill>
              </a:rPr>
              <a:t>be pillars, perceived </a:t>
            </a:r>
            <a:r>
              <a:rPr lang="en-GB" sz="2400" dirty="0">
                <a:solidFill>
                  <a:srgbClr val="E2D1BB"/>
                </a:solidFill>
              </a:rPr>
              <a:t>the grace that was given to me, </a:t>
            </a:r>
            <a:r>
              <a:rPr lang="en-GB" sz="2400" dirty="0" smtClean="0">
                <a:solidFill>
                  <a:srgbClr val="E2D1BB"/>
                </a:solidFill>
              </a:rPr>
              <a:t>they gave </a:t>
            </a:r>
            <a:r>
              <a:rPr lang="en-GB" sz="2400" dirty="0">
                <a:solidFill>
                  <a:srgbClr val="E2D1BB"/>
                </a:solidFill>
              </a:rPr>
              <a:t>the right hand of fellowship to Barnabas and me, that we should go to the Gentiles and they to the circumcised. </a:t>
            </a:r>
            <a:r>
              <a:rPr lang="en-GB" sz="2400" b="1" baseline="30000" dirty="0">
                <a:solidFill>
                  <a:srgbClr val="E2D1BB"/>
                </a:solidFill>
              </a:rPr>
              <a:t>10 </a:t>
            </a:r>
            <a:r>
              <a:rPr lang="en-GB" sz="2400" dirty="0">
                <a:solidFill>
                  <a:srgbClr val="E2D1BB"/>
                </a:solidFill>
              </a:rPr>
              <a:t>Only, they asked us to remember the poor, the very thing I was eager to do.</a:t>
            </a:r>
          </a:p>
        </p:txBody>
      </p:sp>
    </p:spTree>
    <p:extLst>
      <p:ext uri="{BB962C8B-B14F-4D97-AF65-F5344CB8AC3E}">
        <p14:creationId xmlns:p14="http://schemas.microsoft.com/office/powerpoint/2010/main" val="12055251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7490" y="329277"/>
            <a:ext cx="8489912" cy="4374695"/>
          </a:xfrm>
        </p:spPr>
        <p:txBody>
          <a:bodyPr>
            <a:noAutofit/>
          </a:bodyPr>
          <a:lstStyle/>
          <a:p>
            <a:pPr marL="0" indent="0">
              <a:buNone/>
            </a:pPr>
            <a:r>
              <a:rPr lang="en-GB" sz="2400" b="1" baseline="30000" dirty="0" smtClean="0">
                <a:solidFill>
                  <a:srgbClr val="E2D1BB"/>
                </a:solidFill>
              </a:rPr>
              <a:t>11</a:t>
            </a:r>
            <a:r>
              <a:rPr lang="en-GB" sz="2400" dirty="0" smtClean="0">
                <a:solidFill>
                  <a:srgbClr val="E2D1BB"/>
                </a:solidFill>
              </a:rPr>
              <a:t>But</a:t>
            </a:r>
            <a:r>
              <a:rPr lang="en-GB" sz="2400" dirty="0">
                <a:solidFill>
                  <a:srgbClr val="E2D1BB"/>
                </a:solidFill>
              </a:rPr>
              <a:t> when </a:t>
            </a:r>
            <a:r>
              <a:rPr lang="en-GB" sz="2400" dirty="0" err="1">
                <a:solidFill>
                  <a:srgbClr val="E2D1BB"/>
                </a:solidFill>
              </a:rPr>
              <a:t>Cephas</a:t>
            </a:r>
            <a:r>
              <a:rPr lang="en-GB" sz="2400" dirty="0">
                <a:solidFill>
                  <a:srgbClr val="E2D1BB"/>
                </a:solidFill>
              </a:rPr>
              <a:t> came to Antioch, I opposed </a:t>
            </a:r>
            <a:r>
              <a:rPr lang="en-GB" sz="2400" dirty="0" smtClean="0">
                <a:solidFill>
                  <a:srgbClr val="E2D1BB"/>
                </a:solidFill>
              </a:rPr>
              <a:t>him to </a:t>
            </a:r>
            <a:r>
              <a:rPr lang="en-GB" sz="2400" dirty="0">
                <a:solidFill>
                  <a:srgbClr val="E2D1BB"/>
                </a:solidFill>
              </a:rPr>
              <a:t>his face, because he stood condemned. </a:t>
            </a:r>
            <a:r>
              <a:rPr lang="en-GB" sz="2400" b="1" baseline="30000" dirty="0" smtClean="0">
                <a:solidFill>
                  <a:srgbClr val="E2D1BB"/>
                </a:solidFill>
              </a:rPr>
              <a:t>12</a:t>
            </a:r>
            <a:r>
              <a:rPr lang="en-GB" sz="2400" dirty="0" smtClean="0">
                <a:solidFill>
                  <a:srgbClr val="E2D1BB"/>
                </a:solidFill>
              </a:rPr>
              <a:t>For </a:t>
            </a:r>
            <a:r>
              <a:rPr lang="en-GB" sz="2400" dirty="0">
                <a:solidFill>
                  <a:srgbClr val="E2D1BB"/>
                </a:solidFill>
              </a:rPr>
              <a:t>before certain men came from James, he was eating with the Gentiles; but when they came he drew back and separated himself, fearing the circumcision party</a:t>
            </a:r>
            <a:r>
              <a:rPr lang="en-GB" sz="2400" dirty="0" smtClean="0">
                <a:solidFill>
                  <a:srgbClr val="E2D1BB"/>
                </a:solidFill>
              </a:rPr>
              <a:t>. </a:t>
            </a:r>
            <a:r>
              <a:rPr lang="en-GB" sz="2400" b="1" baseline="30000" dirty="0" smtClean="0">
                <a:solidFill>
                  <a:srgbClr val="E2D1BB"/>
                </a:solidFill>
              </a:rPr>
              <a:t>13</a:t>
            </a:r>
            <a:r>
              <a:rPr lang="en-GB" sz="2400" dirty="0" smtClean="0">
                <a:solidFill>
                  <a:srgbClr val="E2D1BB"/>
                </a:solidFill>
              </a:rPr>
              <a:t>And </a:t>
            </a:r>
            <a:r>
              <a:rPr lang="en-GB" sz="2400" dirty="0">
                <a:solidFill>
                  <a:srgbClr val="E2D1BB"/>
                </a:solidFill>
              </a:rPr>
              <a:t>the rest of the Jews acted hypocritically along with him, so that even Barnabas was led astray by their hypocrisy. </a:t>
            </a:r>
            <a:r>
              <a:rPr lang="en-GB" sz="2400" b="1" baseline="30000" dirty="0" smtClean="0">
                <a:solidFill>
                  <a:srgbClr val="E2D1BB"/>
                </a:solidFill>
              </a:rPr>
              <a:t>14</a:t>
            </a:r>
            <a:r>
              <a:rPr lang="en-GB" sz="2400" dirty="0" smtClean="0">
                <a:solidFill>
                  <a:srgbClr val="E2D1BB"/>
                </a:solidFill>
              </a:rPr>
              <a:t>But </a:t>
            </a:r>
            <a:r>
              <a:rPr lang="en-GB" sz="2400" dirty="0">
                <a:solidFill>
                  <a:srgbClr val="E2D1BB"/>
                </a:solidFill>
              </a:rPr>
              <a:t>when I saw that </a:t>
            </a:r>
            <a:r>
              <a:rPr lang="en-GB" sz="2400" dirty="0" smtClean="0">
                <a:solidFill>
                  <a:srgbClr val="E2D1BB"/>
                </a:solidFill>
              </a:rPr>
              <a:t>their conduct was not </a:t>
            </a:r>
            <a:r>
              <a:rPr lang="en-GB" sz="2400" dirty="0">
                <a:solidFill>
                  <a:srgbClr val="E2D1BB"/>
                </a:solidFill>
              </a:rPr>
              <a:t>in step with the truth of the gospel, I said to </a:t>
            </a:r>
            <a:r>
              <a:rPr lang="en-GB" sz="2400" dirty="0" err="1">
                <a:solidFill>
                  <a:srgbClr val="E2D1BB"/>
                </a:solidFill>
              </a:rPr>
              <a:t>Cephas</a:t>
            </a:r>
            <a:r>
              <a:rPr lang="en-GB" sz="2400" dirty="0">
                <a:solidFill>
                  <a:srgbClr val="E2D1BB"/>
                </a:solidFill>
              </a:rPr>
              <a:t> before them all, “If you, though a Jew</a:t>
            </a:r>
            <a:r>
              <a:rPr lang="en-GB" sz="2400" dirty="0" smtClean="0">
                <a:solidFill>
                  <a:srgbClr val="E2D1BB"/>
                </a:solidFill>
              </a:rPr>
              <a:t>, live like a </a:t>
            </a:r>
            <a:r>
              <a:rPr lang="en-GB" sz="2400" dirty="0">
                <a:solidFill>
                  <a:srgbClr val="E2D1BB"/>
                </a:solidFill>
              </a:rPr>
              <a:t>Gentile and not like a Jew, how can you force the Gentiles to live like Jews?”</a:t>
            </a:r>
          </a:p>
        </p:txBody>
      </p:sp>
    </p:spTree>
    <p:extLst>
      <p:ext uri="{BB962C8B-B14F-4D97-AF65-F5344CB8AC3E}">
        <p14:creationId xmlns:p14="http://schemas.microsoft.com/office/powerpoint/2010/main" val="3460190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24622"/>
            <a:ext cx="8229600" cy="4408710"/>
          </a:xfrm>
        </p:spPr>
        <p:txBody>
          <a:bodyPr>
            <a:noAutofit/>
          </a:bodyPr>
          <a:lstStyle/>
          <a:p>
            <a:pPr marL="0" indent="0">
              <a:buNone/>
            </a:pPr>
            <a:r>
              <a:rPr lang="en-GB" sz="2800" baseline="30000" dirty="0" smtClean="0">
                <a:solidFill>
                  <a:srgbClr val="E2D1BB"/>
                </a:solidFill>
              </a:rPr>
              <a:t>1</a:t>
            </a:r>
            <a:r>
              <a:rPr lang="en-GB" sz="2800" dirty="0" smtClean="0">
                <a:solidFill>
                  <a:srgbClr val="E2D1BB"/>
                </a:solidFill>
              </a:rPr>
              <a:t> </a:t>
            </a:r>
            <a:r>
              <a:rPr lang="en-GB" sz="2800" dirty="0" smtClean="0">
                <a:solidFill>
                  <a:srgbClr val="E2D1BB"/>
                </a:solidFill>
              </a:rPr>
              <a:t>Then </a:t>
            </a:r>
            <a:r>
              <a:rPr lang="en-GB" sz="2800" dirty="0">
                <a:solidFill>
                  <a:srgbClr val="E2D1BB"/>
                </a:solidFill>
              </a:rPr>
              <a:t>after fourteen years I went up again to Jerusalem with Barnabas, taking Titus along with me. </a:t>
            </a:r>
            <a:r>
              <a:rPr lang="en-GB" sz="2800" b="1" baseline="30000" dirty="0">
                <a:solidFill>
                  <a:srgbClr val="E2D1BB"/>
                </a:solidFill>
              </a:rPr>
              <a:t>2 </a:t>
            </a:r>
            <a:r>
              <a:rPr lang="en-GB" sz="2800" dirty="0">
                <a:solidFill>
                  <a:srgbClr val="E2D1BB"/>
                </a:solidFill>
              </a:rPr>
              <a:t>I went up because of a revelation and set </a:t>
            </a:r>
            <a:r>
              <a:rPr lang="en-GB" sz="2800" dirty="0" smtClean="0">
                <a:solidFill>
                  <a:srgbClr val="E2D1BB"/>
                </a:solidFill>
              </a:rPr>
              <a:t>before them</a:t>
            </a:r>
            <a:r>
              <a:rPr lang="is-IS" sz="2800" dirty="0" smtClean="0">
                <a:solidFill>
                  <a:srgbClr val="E2D1BB"/>
                </a:solidFill>
              </a:rPr>
              <a:t>…</a:t>
            </a:r>
            <a:r>
              <a:rPr lang="en-GB" sz="2800" dirty="0" smtClean="0">
                <a:solidFill>
                  <a:srgbClr val="E2D1BB"/>
                </a:solidFill>
              </a:rPr>
              <a:t>the </a:t>
            </a:r>
            <a:r>
              <a:rPr lang="en-GB" sz="2800" dirty="0">
                <a:solidFill>
                  <a:srgbClr val="E2D1BB"/>
                </a:solidFill>
              </a:rPr>
              <a:t>gospel that I proclaim </a:t>
            </a:r>
            <a:r>
              <a:rPr lang="en-GB" sz="2800" dirty="0" smtClean="0">
                <a:solidFill>
                  <a:srgbClr val="E2D1BB"/>
                </a:solidFill>
              </a:rPr>
              <a:t>among the </a:t>
            </a:r>
            <a:r>
              <a:rPr lang="en-GB" sz="2800" dirty="0">
                <a:solidFill>
                  <a:srgbClr val="E2D1BB"/>
                </a:solidFill>
              </a:rPr>
              <a:t>Gentiles, </a:t>
            </a:r>
            <a:r>
              <a:rPr lang="en-GB" sz="2800" dirty="0">
                <a:solidFill>
                  <a:srgbClr val="FFFF00"/>
                </a:solidFill>
              </a:rPr>
              <a:t>in order to make sure I was not running or had not run in vain</a:t>
            </a:r>
            <a:r>
              <a:rPr lang="en-GB" sz="2800" dirty="0" smtClean="0">
                <a:solidFill>
                  <a:srgbClr val="E2D1BB"/>
                </a:solidFill>
              </a:rPr>
              <a:t>.</a:t>
            </a:r>
          </a:p>
          <a:p>
            <a:pPr marL="0" indent="0" algn="r">
              <a:buNone/>
            </a:pPr>
            <a:r>
              <a:rPr lang="en-GB" sz="2400" b="1" baseline="30000" dirty="0" smtClean="0">
                <a:solidFill>
                  <a:srgbClr val="E2D1BB"/>
                </a:solidFill>
              </a:rPr>
              <a:t> </a:t>
            </a:r>
            <a:r>
              <a:rPr lang="en-GB" sz="2000" dirty="0" smtClean="0">
                <a:solidFill>
                  <a:srgbClr val="E2D1BB"/>
                </a:solidFill>
              </a:rPr>
              <a:t>Galatians 2v1-2</a:t>
            </a:r>
            <a:endParaRPr lang="en-GB" sz="2000" dirty="0">
              <a:solidFill>
                <a:srgbClr val="E2D1BB"/>
              </a:solidFill>
            </a:endParaRPr>
          </a:p>
        </p:txBody>
      </p:sp>
    </p:spTree>
    <p:extLst>
      <p:ext uri="{BB962C8B-B14F-4D97-AF65-F5344CB8AC3E}">
        <p14:creationId xmlns:p14="http://schemas.microsoft.com/office/powerpoint/2010/main" val="30521072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71892"/>
            <a:ext cx="8229600" cy="3726322"/>
          </a:xfrm>
        </p:spPr>
        <p:txBody>
          <a:bodyPr>
            <a:noAutofit/>
          </a:bodyPr>
          <a:lstStyle/>
          <a:p>
            <a:pPr marL="0" indent="0">
              <a:buNone/>
            </a:pPr>
            <a:r>
              <a:rPr lang="en-GB" sz="2800" b="1" baseline="30000" dirty="0" smtClean="0">
                <a:solidFill>
                  <a:srgbClr val="E2D1BB"/>
                </a:solidFill>
              </a:rPr>
              <a:t>4</a:t>
            </a:r>
            <a:r>
              <a:rPr lang="en-GB" sz="2800" b="1" baseline="30000" dirty="0">
                <a:solidFill>
                  <a:srgbClr val="E2D1BB"/>
                </a:solidFill>
              </a:rPr>
              <a:t> </a:t>
            </a:r>
            <a:r>
              <a:rPr lang="en-GB" sz="2800" dirty="0">
                <a:solidFill>
                  <a:srgbClr val="E2D1BB"/>
                </a:solidFill>
              </a:rPr>
              <a:t>Yet because of false brothers secretly brought in—who slipped in to spy out </a:t>
            </a:r>
            <a:r>
              <a:rPr lang="en-GB" sz="2800" dirty="0">
                <a:solidFill>
                  <a:srgbClr val="FFFF00"/>
                </a:solidFill>
              </a:rPr>
              <a:t>our freedom </a:t>
            </a:r>
            <a:r>
              <a:rPr lang="en-GB" sz="2800" dirty="0">
                <a:solidFill>
                  <a:srgbClr val="E2D1BB"/>
                </a:solidFill>
              </a:rPr>
              <a:t>that we have in Christ Jesus, so that they might bring us into </a:t>
            </a:r>
            <a:r>
              <a:rPr lang="en-GB" sz="2800" dirty="0" smtClean="0">
                <a:solidFill>
                  <a:srgbClr val="FFFF00"/>
                </a:solidFill>
              </a:rPr>
              <a:t>slavery </a:t>
            </a:r>
            <a:r>
              <a:rPr lang="en-GB" sz="2800" dirty="0">
                <a:solidFill>
                  <a:srgbClr val="E2D1BB"/>
                </a:solidFill>
              </a:rPr>
              <a:t> </a:t>
            </a:r>
            <a:endParaRPr lang="en-GB" sz="2800" dirty="0" smtClean="0">
              <a:solidFill>
                <a:srgbClr val="E2D1BB"/>
              </a:solidFill>
            </a:endParaRPr>
          </a:p>
          <a:p>
            <a:pPr marL="0" indent="0" algn="r">
              <a:buNone/>
            </a:pPr>
            <a:endParaRPr lang="en-GB" sz="2000" dirty="0" smtClean="0">
              <a:solidFill>
                <a:srgbClr val="E2D1BB"/>
              </a:solidFill>
            </a:endParaRPr>
          </a:p>
          <a:p>
            <a:pPr marL="0" indent="0" algn="r">
              <a:buNone/>
            </a:pPr>
            <a:r>
              <a:rPr lang="en-GB" sz="2000" dirty="0" smtClean="0">
                <a:solidFill>
                  <a:srgbClr val="E2D1BB"/>
                </a:solidFill>
              </a:rPr>
              <a:t>Galatians 2v4</a:t>
            </a:r>
          </a:p>
        </p:txBody>
      </p:sp>
    </p:spTree>
    <p:extLst>
      <p:ext uri="{BB962C8B-B14F-4D97-AF65-F5344CB8AC3E}">
        <p14:creationId xmlns:p14="http://schemas.microsoft.com/office/powerpoint/2010/main" val="1170195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2195</TotalTime>
  <Words>311</Words>
  <Application>Microsoft Macintosh PowerPoint</Application>
  <PresentationFormat>On-screen Show (16:9)</PresentationFormat>
  <Paragraphs>62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PROTECT FREEDOM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51</cp:revision>
  <cp:lastPrinted>2018-04-06T11:36:07Z</cp:lastPrinted>
  <dcterms:created xsi:type="dcterms:W3CDTF">2018-03-09T14:10:28Z</dcterms:created>
  <dcterms:modified xsi:type="dcterms:W3CDTF">2018-04-29T10:29:43Z</dcterms:modified>
</cp:coreProperties>
</file>