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6" r:id="rId3"/>
    <p:sldId id="263" r:id="rId4"/>
    <p:sldId id="264" r:id="rId5"/>
    <p:sldId id="265" r:id="rId6"/>
    <p:sldId id="266" r:id="rId7"/>
    <p:sldId id="267" r:id="rId8"/>
    <p:sldId id="268" r:id="rId9"/>
    <p:sldId id="269" r:id="rId10"/>
    <p:sldId id="270" r:id="rId11"/>
    <p:sldId id="260"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231" autoAdjust="0"/>
  </p:normalViewPr>
  <p:slideViewPr>
    <p:cSldViewPr snapToGrid="0" snapToObjects="1">
      <p:cViewPr varScale="1">
        <p:scale>
          <a:sx n="103" d="100"/>
          <a:sy n="103" d="100"/>
        </p:scale>
        <p:origin x="188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A6D7-FAAF-44E9-B637-B3EE0436391F}" type="datetimeFigureOut">
              <a:rPr lang="en-GB" smtClean="0"/>
              <a:t>27/07/2018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703B3-7649-4A46-B09E-8B8D0E0A8ABA}" type="slidenum">
              <a:rPr lang="en-GB" smtClean="0"/>
              <a:t>‹#›</a:t>
            </a:fld>
            <a:endParaRPr lang="en-GB"/>
          </a:p>
        </p:txBody>
      </p:sp>
    </p:spTree>
    <p:extLst>
      <p:ext uri="{BB962C8B-B14F-4D97-AF65-F5344CB8AC3E}">
        <p14:creationId xmlns:p14="http://schemas.microsoft.com/office/powerpoint/2010/main" val="275997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2</a:t>
            </a:fld>
            <a:endParaRPr lang="en-GB"/>
          </a:p>
        </p:txBody>
      </p:sp>
    </p:spTree>
    <p:extLst>
      <p:ext uri="{BB962C8B-B14F-4D97-AF65-F5344CB8AC3E}">
        <p14:creationId xmlns:p14="http://schemas.microsoft.com/office/powerpoint/2010/main" val="270012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3</a:t>
            </a:fld>
            <a:endParaRPr lang="en-GB"/>
          </a:p>
        </p:txBody>
      </p:sp>
    </p:spTree>
    <p:extLst>
      <p:ext uri="{BB962C8B-B14F-4D97-AF65-F5344CB8AC3E}">
        <p14:creationId xmlns:p14="http://schemas.microsoft.com/office/powerpoint/2010/main" val="196826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4</a:t>
            </a:fld>
            <a:endParaRPr lang="en-GB"/>
          </a:p>
        </p:txBody>
      </p:sp>
    </p:spTree>
    <p:extLst>
      <p:ext uri="{BB962C8B-B14F-4D97-AF65-F5344CB8AC3E}">
        <p14:creationId xmlns:p14="http://schemas.microsoft.com/office/powerpoint/2010/main" val="247937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5</a:t>
            </a:fld>
            <a:endParaRPr lang="en-GB"/>
          </a:p>
        </p:txBody>
      </p:sp>
    </p:spTree>
    <p:extLst>
      <p:ext uri="{BB962C8B-B14F-4D97-AF65-F5344CB8AC3E}">
        <p14:creationId xmlns:p14="http://schemas.microsoft.com/office/powerpoint/2010/main" val="329522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6</a:t>
            </a:fld>
            <a:endParaRPr lang="en-GB"/>
          </a:p>
        </p:txBody>
      </p:sp>
    </p:spTree>
    <p:extLst>
      <p:ext uri="{BB962C8B-B14F-4D97-AF65-F5344CB8AC3E}">
        <p14:creationId xmlns:p14="http://schemas.microsoft.com/office/powerpoint/2010/main" val="39405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7</a:t>
            </a:fld>
            <a:endParaRPr lang="en-GB"/>
          </a:p>
        </p:txBody>
      </p:sp>
    </p:spTree>
    <p:extLst>
      <p:ext uri="{BB962C8B-B14F-4D97-AF65-F5344CB8AC3E}">
        <p14:creationId xmlns:p14="http://schemas.microsoft.com/office/powerpoint/2010/main" val="30858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8</a:t>
            </a:fld>
            <a:endParaRPr lang="en-GB"/>
          </a:p>
        </p:txBody>
      </p:sp>
    </p:spTree>
    <p:extLst>
      <p:ext uri="{BB962C8B-B14F-4D97-AF65-F5344CB8AC3E}">
        <p14:creationId xmlns:p14="http://schemas.microsoft.com/office/powerpoint/2010/main" val="189759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9</a:t>
            </a:fld>
            <a:endParaRPr lang="en-GB"/>
          </a:p>
        </p:txBody>
      </p:sp>
    </p:spTree>
    <p:extLst>
      <p:ext uri="{BB962C8B-B14F-4D97-AF65-F5344CB8AC3E}">
        <p14:creationId xmlns:p14="http://schemas.microsoft.com/office/powerpoint/2010/main" val="14749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703B3-7649-4A46-B09E-8B8D0E0A8ABA}" type="slidenum">
              <a:rPr lang="en-GB" smtClean="0"/>
              <a:t>10</a:t>
            </a:fld>
            <a:endParaRPr lang="en-GB"/>
          </a:p>
        </p:txBody>
      </p:sp>
    </p:spTree>
    <p:extLst>
      <p:ext uri="{BB962C8B-B14F-4D97-AF65-F5344CB8AC3E}">
        <p14:creationId xmlns:p14="http://schemas.microsoft.com/office/powerpoint/2010/main" val="66639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71F2CAA-9D59-8A4D-8FE0-BF3AB55D89DC}" type="datetimeFigureOut">
              <a:rPr lang="en-US" smtClean="0"/>
              <a:t>7/27/18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7/27/18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7/27/18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7/27/18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7/27/18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71F2CAA-9D59-8A4D-8FE0-BF3AB55D89DC}" type="datetimeFigureOut">
              <a:rPr lang="en-US" smtClean="0"/>
              <a:t>7/27/18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71F2CAA-9D59-8A4D-8FE0-BF3AB55D89DC}" type="datetimeFigureOut">
              <a:rPr lang="en-US" smtClean="0"/>
              <a:t>7/27/18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71F2CAA-9D59-8A4D-8FE0-BF3AB55D89DC}" type="datetimeFigureOut">
              <a:rPr lang="en-US" smtClean="0"/>
              <a:t>7/27/18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7/27/18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7/27/18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7/27/18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7/27/18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lgn="ctr">
              <a:buNone/>
            </a:pPr>
            <a:r>
              <a:rPr lang="en-GB" sz="2800" b="1" dirty="0">
                <a:solidFill>
                  <a:srgbClr val="E2D1BB"/>
                </a:solidFill>
                <a:latin typeface="Gotham Medium" panose="02000504050000020004" pitchFamily="2" charset="0"/>
              </a:rPr>
              <a:t>THE LAWS OF THE HARVEST</a:t>
            </a:r>
          </a:p>
          <a:p>
            <a:pPr marL="0" indent="0" algn="ctr">
              <a:buNone/>
            </a:pPr>
            <a:endParaRPr lang="en-GB" sz="2800" b="1" dirty="0">
              <a:solidFill>
                <a:srgbClr val="E2D1BB"/>
              </a:solidFill>
              <a:latin typeface="Gotham Medium" panose="02000504050000020004" pitchFamily="2" charset="0"/>
            </a:endParaRPr>
          </a:p>
          <a:p>
            <a:pPr marL="514350" indent="-514350">
              <a:buAutoNum type="arabicParenR"/>
            </a:pPr>
            <a:r>
              <a:rPr lang="en-GB" sz="2400" dirty="0">
                <a:solidFill>
                  <a:srgbClr val="E2D1BB"/>
                </a:solidFill>
                <a:latin typeface="Gotham Medium" panose="02000504050000020004" pitchFamily="2" charset="0"/>
              </a:rPr>
              <a:t>The Harvest is </a:t>
            </a:r>
            <a:r>
              <a:rPr lang="en-GB" sz="2400" dirty="0">
                <a:solidFill>
                  <a:srgbClr val="FFFF00"/>
                </a:solidFill>
                <a:latin typeface="Gotham Medium" panose="02000504050000020004" pitchFamily="2" charset="0"/>
              </a:rPr>
              <a:t>DEPENDENT</a:t>
            </a:r>
            <a:r>
              <a:rPr lang="en-GB" sz="2400" dirty="0">
                <a:solidFill>
                  <a:srgbClr val="E2D1BB"/>
                </a:solidFill>
                <a:latin typeface="Gotham Medium" panose="02000504050000020004" pitchFamily="2" charset="0"/>
              </a:rPr>
              <a:t> on the sowing </a:t>
            </a:r>
          </a:p>
          <a:p>
            <a:pPr marL="514350" indent="-514350">
              <a:buAutoNum type="arabicParenR"/>
            </a:pPr>
            <a:r>
              <a:rPr lang="en-GB" sz="2400" dirty="0">
                <a:solidFill>
                  <a:srgbClr val="E2D1BB"/>
                </a:solidFill>
                <a:latin typeface="Gotham Medium" panose="02000504050000020004" pitchFamily="2" charset="0"/>
              </a:rPr>
              <a:t>The Harvest comes </a:t>
            </a:r>
            <a:r>
              <a:rPr lang="en-GB" sz="2400" dirty="0">
                <a:solidFill>
                  <a:srgbClr val="FFFF00"/>
                </a:solidFill>
                <a:latin typeface="Gotham Medium" panose="02000504050000020004" pitchFamily="2" charset="0"/>
              </a:rPr>
              <a:t>LATER</a:t>
            </a:r>
            <a:r>
              <a:rPr lang="en-GB" sz="2400" dirty="0">
                <a:solidFill>
                  <a:srgbClr val="E2D1BB"/>
                </a:solidFill>
                <a:latin typeface="Gotham Medium" panose="02000504050000020004" pitchFamily="2" charset="0"/>
              </a:rPr>
              <a:t> than the (delay) </a:t>
            </a:r>
          </a:p>
          <a:p>
            <a:pPr marL="514350" indent="-514350">
              <a:buAutoNum type="arabicParenR"/>
            </a:pPr>
            <a:r>
              <a:rPr lang="en-GB" sz="2400" dirty="0">
                <a:solidFill>
                  <a:srgbClr val="E2D1BB"/>
                </a:solidFill>
                <a:latin typeface="Gotham Medium" panose="02000504050000020004" pitchFamily="2" charset="0"/>
              </a:rPr>
              <a:t>The Harvest is </a:t>
            </a:r>
            <a:r>
              <a:rPr lang="en-GB" sz="2400" dirty="0">
                <a:solidFill>
                  <a:srgbClr val="FFFF00"/>
                </a:solidFill>
                <a:latin typeface="Gotham Medium" panose="02000504050000020004" pitchFamily="2" charset="0"/>
              </a:rPr>
              <a:t>GREATER</a:t>
            </a:r>
            <a:r>
              <a:rPr lang="en-GB" sz="2400" dirty="0">
                <a:solidFill>
                  <a:srgbClr val="E2D1BB"/>
                </a:solidFill>
                <a:latin typeface="Gotham Medium" panose="02000504050000020004" pitchFamily="2" charset="0"/>
              </a:rPr>
              <a:t> than the planting </a:t>
            </a:r>
          </a:p>
          <a:p>
            <a:pPr marL="514350" indent="-514350">
              <a:buAutoNum type="arabicParenR"/>
            </a:pPr>
            <a:r>
              <a:rPr lang="en-GB" sz="2400" dirty="0">
                <a:solidFill>
                  <a:srgbClr val="E2D1BB"/>
                </a:solidFill>
                <a:latin typeface="Gotham Medium" panose="02000504050000020004" pitchFamily="2" charset="0"/>
              </a:rPr>
              <a:t>The Harvest is </a:t>
            </a:r>
            <a:r>
              <a:rPr lang="en-GB" sz="2400" dirty="0">
                <a:solidFill>
                  <a:srgbClr val="FFFF00"/>
                </a:solidFill>
                <a:latin typeface="Gotham Medium" panose="02000504050000020004" pitchFamily="2" charset="0"/>
              </a:rPr>
              <a:t>PORPORTIONAL</a:t>
            </a:r>
            <a:r>
              <a:rPr lang="en-GB" sz="2400" dirty="0">
                <a:solidFill>
                  <a:srgbClr val="E2D1BB"/>
                </a:solidFill>
                <a:latin typeface="Gotham Medium" panose="02000504050000020004" pitchFamily="2" charset="0"/>
              </a:rPr>
              <a:t> to the planting </a:t>
            </a:r>
          </a:p>
          <a:p>
            <a:pPr marL="514350" indent="-514350">
              <a:buAutoNum type="arabicParenR"/>
            </a:pPr>
            <a:r>
              <a:rPr lang="en-GB" sz="2400" dirty="0">
                <a:solidFill>
                  <a:srgbClr val="E2D1BB"/>
                </a:solidFill>
                <a:latin typeface="Gotham Medium" panose="02000504050000020004" pitchFamily="2" charset="0"/>
              </a:rPr>
              <a:t>We can </a:t>
            </a:r>
            <a:r>
              <a:rPr lang="en-GB" sz="2400" dirty="0">
                <a:solidFill>
                  <a:srgbClr val="FFFF00"/>
                </a:solidFill>
                <a:latin typeface="Gotham Medium" panose="02000504050000020004" pitchFamily="2" charset="0"/>
              </a:rPr>
              <a:t>CHANGE</a:t>
            </a:r>
            <a:r>
              <a:rPr lang="en-GB" sz="2400" dirty="0">
                <a:solidFill>
                  <a:srgbClr val="E2D1BB"/>
                </a:solidFill>
                <a:latin typeface="Gotham Medium" panose="02000504050000020004" pitchFamily="2" charset="0"/>
              </a:rPr>
              <a:t> next year’s harvest</a:t>
            </a:r>
            <a:endParaRPr lang="en-GB" sz="2000" dirty="0">
              <a:solidFill>
                <a:srgbClr val="E2D1BB"/>
              </a:solidFill>
              <a:latin typeface="Gotham Medium" panose="02000504050000020004" pitchFamily="2" charset="0"/>
            </a:endParaRPr>
          </a:p>
        </p:txBody>
      </p:sp>
    </p:spTree>
    <p:extLst>
      <p:ext uri="{BB962C8B-B14F-4D97-AF65-F5344CB8AC3E}">
        <p14:creationId xmlns:p14="http://schemas.microsoft.com/office/powerpoint/2010/main" val="35463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397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412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a:solidFill>
                  <a:srgbClr val="FFFF00"/>
                </a:solidFill>
                <a:latin typeface="Gotham Medium" panose="02000504050000020004" pitchFamily="2" charset="0"/>
              </a:rPr>
              <a:t>7</a:t>
            </a:r>
            <a:r>
              <a:rPr lang="en-GB" sz="2800" dirty="0">
                <a:solidFill>
                  <a:srgbClr val="FFFF00"/>
                </a:solidFill>
                <a:latin typeface="Gotham Medium" panose="02000504050000020004" pitchFamily="2" charset="0"/>
              </a:rPr>
              <a:t>Do not be deceived: God is not mocked, for whatever one sows, that will he also reap</a:t>
            </a:r>
            <a:r>
              <a:rPr lang="en-GB" sz="2800" dirty="0">
                <a:solidFill>
                  <a:srgbClr val="E2D1BB"/>
                </a:solidFill>
                <a:latin typeface="Gotham Medium" panose="02000504050000020004" pitchFamily="2" charset="0"/>
              </a:rPr>
              <a:t>. </a:t>
            </a:r>
            <a:r>
              <a:rPr lang="en-GB" sz="2800" baseline="30000" dirty="0">
                <a:solidFill>
                  <a:srgbClr val="E2D1BB"/>
                </a:solidFill>
                <a:latin typeface="Gotham Medium" panose="02000504050000020004" pitchFamily="2" charset="0"/>
              </a:rPr>
              <a:t>8</a:t>
            </a:r>
            <a:r>
              <a:rPr lang="en-GB" sz="2800" dirty="0">
                <a:solidFill>
                  <a:srgbClr val="E2D1BB"/>
                </a:solidFill>
                <a:latin typeface="Gotham Medium" panose="02000504050000020004" pitchFamily="2" charset="0"/>
              </a:rPr>
              <a:t>For the one who sows to his own flesh will from the flesh reap corruption, but the one who sows to the Spirit will from the Spirit reap eternal life. </a:t>
            </a:r>
          </a:p>
          <a:p>
            <a:pPr marL="0" indent="0" algn="r">
              <a:buNone/>
            </a:pPr>
            <a:r>
              <a:rPr lang="en-GB" sz="2400" dirty="0">
                <a:solidFill>
                  <a:srgbClr val="E2D1BB"/>
                </a:solidFill>
                <a:latin typeface="Gotham Medium" panose="02000504050000020004" pitchFamily="2" charset="0"/>
              </a:rPr>
              <a:t>Galatians 6v6-8 ESV</a:t>
            </a:r>
          </a:p>
        </p:txBody>
      </p:sp>
    </p:spTree>
    <p:extLst>
      <p:ext uri="{BB962C8B-B14F-4D97-AF65-F5344CB8AC3E}">
        <p14:creationId xmlns:p14="http://schemas.microsoft.com/office/powerpoint/2010/main" val="166297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a:solidFill>
                  <a:srgbClr val="E2D1BB"/>
                </a:solidFill>
                <a:latin typeface="Gotham Medium" panose="02000504050000020004" pitchFamily="2" charset="0"/>
              </a:rPr>
              <a:t>9</a:t>
            </a:r>
            <a:r>
              <a:rPr lang="en-GB" sz="2800" dirty="0">
                <a:solidFill>
                  <a:srgbClr val="E2D1BB"/>
                </a:solidFill>
                <a:latin typeface="Gotham Medium" panose="02000504050000020004" pitchFamily="2" charset="0"/>
              </a:rPr>
              <a:t>And let us not grow weary of doing good, for in due season we will reap, if we do not give up. </a:t>
            </a:r>
            <a:r>
              <a:rPr lang="en-GB" sz="2800" baseline="30000" dirty="0">
                <a:solidFill>
                  <a:srgbClr val="E2D1BB"/>
                </a:solidFill>
                <a:latin typeface="Gotham Medium" panose="02000504050000020004" pitchFamily="2" charset="0"/>
              </a:rPr>
              <a:t>10</a:t>
            </a:r>
            <a:r>
              <a:rPr lang="en-GB" sz="2800" dirty="0">
                <a:solidFill>
                  <a:srgbClr val="E2D1BB"/>
                </a:solidFill>
                <a:latin typeface="Gotham Medium" panose="02000504050000020004" pitchFamily="2" charset="0"/>
              </a:rPr>
              <a:t>So then, as we have opportunity, let us do good to everyone, and especially to those who are of the household of faith.</a:t>
            </a:r>
          </a:p>
          <a:p>
            <a:pPr marL="0" indent="0">
              <a:buNone/>
            </a:pPr>
            <a:endParaRPr lang="en-GB" sz="2800" dirty="0">
              <a:solidFill>
                <a:srgbClr val="E2D1BB"/>
              </a:solidFill>
              <a:latin typeface="Gotham Medium" panose="02000504050000020004" pitchFamily="2" charset="0"/>
            </a:endParaRPr>
          </a:p>
          <a:p>
            <a:pPr marL="0" indent="0" algn="r">
              <a:buNone/>
            </a:pPr>
            <a:r>
              <a:rPr lang="en-GB" sz="2400" dirty="0">
                <a:solidFill>
                  <a:srgbClr val="E2D1BB"/>
                </a:solidFill>
                <a:latin typeface="Gotham Medium" panose="02000504050000020004" pitchFamily="2" charset="0"/>
              </a:rPr>
              <a:t>Galatians 6v9-10 ESV</a:t>
            </a:r>
          </a:p>
        </p:txBody>
      </p:sp>
    </p:spTree>
    <p:extLst>
      <p:ext uri="{BB962C8B-B14F-4D97-AF65-F5344CB8AC3E}">
        <p14:creationId xmlns:p14="http://schemas.microsoft.com/office/powerpoint/2010/main" val="116154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a:solidFill>
                  <a:srgbClr val="FFFF00"/>
                </a:solidFill>
                <a:latin typeface="Gotham Medium" panose="02000504050000020004" pitchFamily="2" charset="0"/>
              </a:rPr>
              <a:t>7</a:t>
            </a:r>
            <a:r>
              <a:rPr lang="en-GB" sz="2800" dirty="0">
                <a:solidFill>
                  <a:srgbClr val="FFFF00"/>
                </a:solidFill>
                <a:latin typeface="Gotham Medium" panose="02000504050000020004" pitchFamily="2" charset="0"/>
              </a:rPr>
              <a:t>Do not be deceived: God is not mocked, for whatever one sows, that will he also reap</a:t>
            </a:r>
            <a:r>
              <a:rPr lang="en-GB" sz="2800" dirty="0">
                <a:solidFill>
                  <a:srgbClr val="E2D1BB"/>
                </a:solidFill>
                <a:latin typeface="Gotham Medium" panose="02000504050000020004" pitchFamily="2" charset="0"/>
              </a:rPr>
              <a:t>. </a:t>
            </a:r>
            <a:endParaRPr lang="en-GB" sz="2400" dirty="0">
              <a:solidFill>
                <a:srgbClr val="E2D1BB"/>
              </a:solidFill>
              <a:latin typeface="Gotham Medium" panose="02000504050000020004" pitchFamily="2" charset="0"/>
            </a:endParaRPr>
          </a:p>
        </p:txBody>
      </p:sp>
    </p:spTree>
    <p:extLst>
      <p:ext uri="{BB962C8B-B14F-4D97-AF65-F5344CB8AC3E}">
        <p14:creationId xmlns:p14="http://schemas.microsoft.com/office/powerpoint/2010/main" val="51060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r>
              <a:rPr lang="en-GB" sz="2400" dirty="0">
                <a:solidFill>
                  <a:srgbClr val="E2D1BB"/>
                </a:solidFill>
                <a:latin typeface="Gotham Medium" panose="02000504050000020004" pitchFamily="2" charset="0"/>
              </a:rPr>
              <a:t>Whoever digs a pit will fall into it; if someone rolls a stone, it will roll back on them.” </a:t>
            </a:r>
            <a:r>
              <a:rPr lang="en-GB" sz="2400" dirty="0" err="1">
                <a:solidFill>
                  <a:srgbClr val="E2D1BB"/>
                </a:solidFill>
                <a:latin typeface="Gotham Medium" panose="02000504050000020004" pitchFamily="2" charset="0"/>
              </a:rPr>
              <a:t>Prov</a:t>
            </a:r>
            <a:r>
              <a:rPr lang="en-GB" sz="2400" dirty="0">
                <a:solidFill>
                  <a:srgbClr val="E2D1BB"/>
                </a:solidFill>
                <a:latin typeface="Gotham Medium" panose="02000504050000020004" pitchFamily="2" charset="0"/>
              </a:rPr>
              <a:t> 26:27</a:t>
            </a:r>
          </a:p>
          <a:p>
            <a:r>
              <a:rPr lang="en-GB" sz="2400" dirty="0">
                <a:solidFill>
                  <a:srgbClr val="E2D1BB"/>
                </a:solidFill>
                <a:latin typeface="Gotham Medium" panose="02000504050000020004" pitchFamily="2" charset="0"/>
              </a:rPr>
              <a:t>“The wicked person earns an empty wage, but the one who sows righteousness reaps a lasting reward.” Proverbs 11:18</a:t>
            </a:r>
          </a:p>
          <a:p>
            <a:r>
              <a:rPr lang="en-GB" sz="2400" dirty="0">
                <a:solidFill>
                  <a:srgbClr val="E2D1BB"/>
                </a:solidFill>
                <a:latin typeface="Gotham Medium" panose="02000504050000020004" pitchFamily="2" charset="0"/>
              </a:rPr>
              <a:t>“Whoever sows injustice reaps calamity… but a generous person will be blessed.” </a:t>
            </a:r>
            <a:r>
              <a:rPr lang="en-GB" sz="2400" dirty="0" err="1">
                <a:solidFill>
                  <a:srgbClr val="E2D1BB"/>
                </a:solidFill>
                <a:latin typeface="Gotham Medium" panose="02000504050000020004" pitchFamily="2" charset="0"/>
              </a:rPr>
              <a:t>Prov</a:t>
            </a:r>
            <a:r>
              <a:rPr lang="en-GB" sz="2400" dirty="0">
                <a:solidFill>
                  <a:srgbClr val="E2D1BB"/>
                </a:solidFill>
                <a:latin typeface="Gotham Medium" panose="02000504050000020004" pitchFamily="2" charset="0"/>
              </a:rPr>
              <a:t> 22:8–9</a:t>
            </a:r>
          </a:p>
          <a:p>
            <a:r>
              <a:rPr lang="en-GB" sz="2400" dirty="0">
                <a:solidFill>
                  <a:srgbClr val="E2D1BB"/>
                </a:solidFill>
                <a:latin typeface="Gotham Medium" panose="02000504050000020004" pitchFamily="2" charset="0"/>
              </a:rPr>
              <a:t>“Honour the Lord with your wealth, with the first-fruits of all your crops; then your barns will be filled to overflowing, and your vats will brim over with new wine.” Prov. 3:9–10.</a:t>
            </a:r>
          </a:p>
        </p:txBody>
      </p:sp>
    </p:spTree>
    <p:extLst>
      <p:ext uri="{BB962C8B-B14F-4D97-AF65-F5344CB8AC3E}">
        <p14:creationId xmlns:p14="http://schemas.microsoft.com/office/powerpoint/2010/main" val="332666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a:solidFill>
                  <a:srgbClr val="E2D1BB"/>
                </a:solidFill>
                <a:latin typeface="Gotham Medium" panose="02000504050000020004" pitchFamily="2" charset="0"/>
              </a:rPr>
              <a:t>7</a:t>
            </a:r>
            <a:r>
              <a:rPr lang="en-GB" sz="2800" dirty="0">
                <a:solidFill>
                  <a:srgbClr val="E2D1BB"/>
                </a:solidFill>
                <a:latin typeface="Gotham Medium" panose="02000504050000020004" pitchFamily="2" charset="0"/>
              </a:rPr>
              <a:t>Do not be deceived: God is not mocked, for whatever one sows, that will he also reap. </a:t>
            </a:r>
          </a:p>
          <a:p>
            <a:pPr marL="0" indent="0">
              <a:buNone/>
            </a:pPr>
            <a:r>
              <a:rPr lang="en-GB" sz="2800" baseline="30000" dirty="0">
                <a:solidFill>
                  <a:srgbClr val="FFFF00"/>
                </a:solidFill>
                <a:latin typeface="Gotham Medium" panose="02000504050000020004" pitchFamily="2" charset="0"/>
              </a:rPr>
              <a:t>8</a:t>
            </a:r>
            <a:r>
              <a:rPr lang="en-GB" sz="2800" dirty="0">
                <a:solidFill>
                  <a:srgbClr val="FFFF00"/>
                </a:solidFill>
                <a:latin typeface="Gotham Medium" panose="02000504050000020004" pitchFamily="2" charset="0"/>
              </a:rPr>
              <a:t>For the one who sows to his own flesh will from the flesh reap corruption, but the one who sows to the Spirit will from the Spirit reap eternal life.</a:t>
            </a:r>
          </a:p>
          <a:p>
            <a:pPr marL="0" indent="0" algn="r">
              <a:buNone/>
            </a:pPr>
            <a:r>
              <a:rPr lang="en-GB" sz="2000" dirty="0">
                <a:solidFill>
                  <a:srgbClr val="E2D1BB"/>
                </a:solidFill>
                <a:latin typeface="Gotham Medium" panose="02000504050000020004" pitchFamily="2" charset="0"/>
              </a:rPr>
              <a:t>Galatians 6 ESV</a:t>
            </a:r>
          </a:p>
        </p:txBody>
      </p:sp>
    </p:spTree>
    <p:extLst>
      <p:ext uri="{BB962C8B-B14F-4D97-AF65-F5344CB8AC3E}">
        <p14:creationId xmlns:p14="http://schemas.microsoft.com/office/powerpoint/2010/main" val="194023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400" dirty="0">
                <a:solidFill>
                  <a:srgbClr val="E2D1BB"/>
                </a:solidFill>
                <a:latin typeface="Gotham Medium" panose="02000504050000020004" pitchFamily="2" charset="0"/>
              </a:rPr>
              <a:t>"Give, and it will be given to you. Good measure, pressed down, shaken together, running over, will be put into your lap. For with the measure you use it will be measured back to you." Luke 6:38 ESV </a:t>
            </a:r>
          </a:p>
          <a:p>
            <a:pPr marL="0" indent="0">
              <a:buNone/>
            </a:pPr>
            <a:endParaRPr lang="en-GB" sz="2400" dirty="0">
              <a:solidFill>
                <a:srgbClr val="E2D1BB"/>
              </a:solidFill>
              <a:latin typeface="Gotham Medium" panose="02000504050000020004" pitchFamily="2" charset="0"/>
            </a:endParaRPr>
          </a:p>
          <a:p>
            <a:pPr marL="0" indent="0">
              <a:buNone/>
            </a:pPr>
            <a:r>
              <a:rPr lang="en-GB" sz="2400" dirty="0">
                <a:solidFill>
                  <a:srgbClr val="E2D1BB"/>
                </a:solidFill>
                <a:latin typeface="Gotham Medium" panose="02000504050000020004" pitchFamily="2" charset="0"/>
              </a:rPr>
              <a:t>"Bring the full tithe into the storehouse, that there may be food in my house. And thereby put me to the test, says the Lord of hosts, if I will not open the windows of heaven for you and pour down for you a blessing until there is no more need.” </a:t>
            </a:r>
            <a:r>
              <a:rPr lang="en-GB" sz="1800" dirty="0">
                <a:solidFill>
                  <a:srgbClr val="E2D1BB"/>
                </a:solidFill>
                <a:latin typeface="Gotham Medium" panose="02000504050000020004" pitchFamily="2" charset="0"/>
              </a:rPr>
              <a:t>Malachi 3:10 </a:t>
            </a:r>
          </a:p>
          <a:p>
            <a:pPr marL="0" indent="0">
              <a:buNone/>
            </a:pPr>
            <a:endParaRPr lang="en-GB" sz="1800" dirty="0">
              <a:solidFill>
                <a:srgbClr val="E2D1BB"/>
              </a:solidFill>
              <a:latin typeface="Gotham Medium" panose="02000504050000020004" pitchFamily="2" charset="0"/>
            </a:endParaRPr>
          </a:p>
        </p:txBody>
      </p:sp>
    </p:spTree>
    <p:extLst>
      <p:ext uri="{BB962C8B-B14F-4D97-AF65-F5344CB8AC3E}">
        <p14:creationId xmlns:p14="http://schemas.microsoft.com/office/powerpoint/2010/main" val="30820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4825"/>
            <a:ext cx="8229600" cy="4171949"/>
          </a:xfrm>
        </p:spPr>
        <p:txBody>
          <a:bodyPr>
            <a:noAutofit/>
          </a:bodyPr>
          <a:lstStyle/>
          <a:p>
            <a:pPr marL="0" indent="0">
              <a:buNone/>
            </a:pPr>
            <a:r>
              <a:rPr lang="en-GB" sz="2800" baseline="30000" dirty="0">
                <a:solidFill>
                  <a:srgbClr val="E2D1BB"/>
                </a:solidFill>
                <a:latin typeface="Gotham Medium" panose="02000504050000020004" pitchFamily="2" charset="0"/>
              </a:rPr>
              <a:t>8</a:t>
            </a:r>
            <a:r>
              <a:rPr lang="en-GB" sz="2800" dirty="0">
                <a:solidFill>
                  <a:srgbClr val="E2D1BB"/>
                </a:solidFill>
                <a:latin typeface="Gotham Medium" panose="02000504050000020004" pitchFamily="2" charset="0"/>
              </a:rPr>
              <a:t>For the one who sows to his own flesh will from the flesh reap corruption, but the one who sows to the Spirit will from the Spirit reap eternal life. </a:t>
            </a:r>
            <a:r>
              <a:rPr lang="en-GB" sz="2800" baseline="30000" dirty="0">
                <a:solidFill>
                  <a:srgbClr val="FFFF00"/>
                </a:solidFill>
                <a:latin typeface="Gotham Medium" panose="02000504050000020004" pitchFamily="2" charset="0"/>
              </a:rPr>
              <a:t>9</a:t>
            </a:r>
            <a:r>
              <a:rPr lang="en-GB" sz="2800" dirty="0">
                <a:solidFill>
                  <a:srgbClr val="FFFF00"/>
                </a:solidFill>
                <a:latin typeface="Gotham Medium" panose="02000504050000020004" pitchFamily="2" charset="0"/>
              </a:rPr>
              <a:t>And let us not grow weary of doing good, for in due season we will reap, if we do not give up</a:t>
            </a:r>
            <a:r>
              <a:rPr lang="en-GB" sz="2800" dirty="0">
                <a:solidFill>
                  <a:srgbClr val="E2D1BB"/>
                </a:solidFill>
                <a:latin typeface="Gotham Medium" panose="02000504050000020004" pitchFamily="2" charset="0"/>
              </a:rPr>
              <a:t>. </a:t>
            </a:r>
          </a:p>
          <a:p>
            <a:pPr marL="0" indent="0" algn="r">
              <a:buNone/>
            </a:pPr>
            <a:r>
              <a:rPr lang="en-GB" sz="2000" dirty="0">
                <a:solidFill>
                  <a:srgbClr val="E2D1BB"/>
                </a:solidFill>
                <a:latin typeface="Gotham Medium" panose="02000504050000020004" pitchFamily="2" charset="0"/>
              </a:rPr>
              <a:t>Galatians 6 ESV</a:t>
            </a:r>
          </a:p>
        </p:txBody>
      </p:sp>
    </p:spTree>
    <p:extLst>
      <p:ext uri="{BB962C8B-B14F-4D97-AF65-F5344CB8AC3E}">
        <p14:creationId xmlns:p14="http://schemas.microsoft.com/office/powerpoint/2010/main" val="555121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430</Words>
  <Application>Microsoft Macintosh PowerPoint</Application>
  <PresentationFormat>On-screen Show (16:9)</PresentationFormat>
  <Paragraphs>34</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Microsoft Office User</cp:lastModifiedBy>
  <cp:revision>16</cp:revision>
  <dcterms:created xsi:type="dcterms:W3CDTF">2018-03-09T14:10:28Z</dcterms:created>
  <dcterms:modified xsi:type="dcterms:W3CDTF">2018-07-27T10:13:50Z</dcterms:modified>
</cp:coreProperties>
</file>