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9" r:id="rId4"/>
    <p:sldId id="260" r:id="rId5"/>
    <p:sldId id="263" r:id="rId6"/>
    <p:sldId id="264" r:id="rId7"/>
    <p:sldId id="265" r:id="rId8"/>
    <p:sldId id="266" r:id="rId9"/>
    <p:sldId id="267"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1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667"/>
  </p:normalViewPr>
  <p:slideViewPr>
    <p:cSldViewPr snapToGrid="0" snapToObjects="1">
      <p:cViewPr varScale="1">
        <p:scale>
          <a:sx n="130" d="100"/>
          <a:sy n="130" d="100"/>
        </p:scale>
        <p:origin x="968"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471F2CAA-9D59-8A4D-8FE0-BF3AB55D89DC}" type="datetimeFigureOut">
              <a:rPr lang="en-US" smtClean="0"/>
              <a:t>10/11/18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50801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71F2CAA-9D59-8A4D-8FE0-BF3AB55D89DC}" type="datetimeFigureOut">
              <a:rPr lang="en-US" smtClean="0"/>
              <a:t>10/11/18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10801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71F2CAA-9D59-8A4D-8FE0-BF3AB55D89DC}" type="datetimeFigureOut">
              <a:rPr lang="en-US" smtClean="0"/>
              <a:t>10/11/18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58347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71F2CAA-9D59-8A4D-8FE0-BF3AB55D89DC}" type="datetimeFigureOut">
              <a:rPr lang="en-US" smtClean="0"/>
              <a:t>10/11/18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60271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71F2CAA-9D59-8A4D-8FE0-BF3AB55D89DC}" type="datetimeFigureOut">
              <a:rPr lang="en-US" smtClean="0"/>
              <a:t>10/11/18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45484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471F2CAA-9D59-8A4D-8FE0-BF3AB55D89DC}" type="datetimeFigureOut">
              <a:rPr lang="en-US" smtClean="0"/>
              <a:t>10/11/18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16075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471F2CAA-9D59-8A4D-8FE0-BF3AB55D89DC}" type="datetimeFigureOut">
              <a:rPr lang="en-US" smtClean="0"/>
              <a:t>10/11/18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418435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471F2CAA-9D59-8A4D-8FE0-BF3AB55D89DC}" type="datetimeFigureOut">
              <a:rPr lang="en-US" smtClean="0"/>
              <a:t>10/11/18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6493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F2CAA-9D59-8A4D-8FE0-BF3AB55D89DC}" type="datetimeFigureOut">
              <a:rPr lang="en-US" smtClean="0"/>
              <a:t>10/11/18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35425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71F2CAA-9D59-8A4D-8FE0-BF3AB55D89DC}" type="datetimeFigureOut">
              <a:rPr lang="en-US" smtClean="0"/>
              <a:t>10/11/18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94874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71F2CAA-9D59-8A4D-8FE0-BF3AB55D89DC}" type="datetimeFigureOut">
              <a:rPr lang="en-US" smtClean="0"/>
              <a:t>10/11/18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35518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1F2CAA-9D59-8A4D-8FE0-BF3AB55D89DC}" type="datetimeFigureOut">
              <a:rPr lang="en-US" smtClean="0"/>
              <a:t>10/11/18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E63475-01F2-C54E-BF85-1CEAC776DCEE}" type="slidenum">
              <a:rPr lang="en-GB" smtClean="0"/>
              <a:t>‹#›</a:t>
            </a:fld>
            <a:endParaRPr lang="en-GB"/>
          </a:p>
        </p:txBody>
      </p:sp>
    </p:spTree>
    <p:extLst>
      <p:ext uri="{BB962C8B-B14F-4D97-AF65-F5344CB8AC3E}">
        <p14:creationId xmlns:p14="http://schemas.microsoft.com/office/powerpoint/2010/main" val="34503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TIANS - APRIL 2018 (PRESEN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27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GB" sz="4800" b="1" dirty="0">
                <a:solidFill>
                  <a:srgbClr val="E2D1BB"/>
                </a:solidFill>
                <a:latin typeface="Gotham"/>
                <a:ea typeface="+mj-ea"/>
              </a:rPr>
              <a:t>GOSPEL</a:t>
            </a:r>
          </a:p>
          <a:p>
            <a:pPr marL="0" indent="0" algn="ctr">
              <a:buNone/>
            </a:pPr>
            <a:r>
              <a:rPr lang="en-GB" sz="4800" b="1" dirty="0">
                <a:solidFill>
                  <a:srgbClr val="E2D1BB"/>
                </a:solidFill>
                <a:latin typeface="Gotham"/>
                <a:ea typeface="+mj-ea"/>
              </a:rPr>
              <a:t>RELATIONSHIPS</a:t>
            </a:r>
          </a:p>
        </p:txBody>
      </p:sp>
    </p:spTree>
    <p:extLst>
      <p:ext uri="{BB962C8B-B14F-4D97-AF65-F5344CB8AC3E}">
        <p14:creationId xmlns:p14="http://schemas.microsoft.com/office/powerpoint/2010/main" val="176412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BB20-6244-4118-BAFB-0E0371CA0696}"/>
              </a:ext>
            </a:extLst>
          </p:cNvPr>
          <p:cNvSpPr>
            <a:spLocks noGrp="1"/>
          </p:cNvSpPr>
          <p:nvPr>
            <p:ph type="title"/>
          </p:nvPr>
        </p:nvSpPr>
        <p:spPr/>
        <p:txBody>
          <a:bodyPr/>
          <a:lstStyle/>
          <a:p>
            <a:r>
              <a:rPr lang="en-GB" b="1" dirty="0">
                <a:solidFill>
                  <a:srgbClr val="E2D1BB"/>
                </a:solidFill>
                <a:latin typeface="Gotham Book" panose="02000504050000020004" pitchFamily="2" charset="0"/>
              </a:rPr>
              <a:t>Galatians 5:26-6:5</a:t>
            </a:r>
          </a:p>
        </p:txBody>
      </p:sp>
      <p:sp>
        <p:nvSpPr>
          <p:cNvPr id="3" name="Content Placeholder 2">
            <a:extLst>
              <a:ext uri="{FF2B5EF4-FFF2-40B4-BE49-F238E27FC236}">
                <a16:creationId xmlns:a16="http://schemas.microsoft.com/office/drawing/2014/main" id="{919E2F17-C2F1-424F-BDAC-53E52240FF67}"/>
              </a:ext>
            </a:extLst>
          </p:cNvPr>
          <p:cNvSpPr>
            <a:spLocks noGrp="1"/>
          </p:cNvSpPr>
          <p:nvPr>
            <p:ph idx="1"/>
          </p:nvPr>
        </p:nvSpPr>
        <p:spPr/>
        <p:txBody>
          <a:bodyPr>
            <a:normAutofit fontScale="62500" lnSpcReduction="20000"/>
          </a:bodyPr>
          <a:lstStyle/>
          <a:p>
            <a:pPr marL="0" indent="0" algn="just">
              <a:lnSpc>
                <a:spcPct val="120000"/>
              </a:lnSpc>
              <a:buNone/>
            </a:pPr>
            <a:r>
              <a:rPr lang="en-GB" sz="1350" dirty="0">
                <a:solidFill>
                  <a:srgbClr val="E2D1BB"/>
                </a:solidFill>
                <a:latin typeface="Gotham Book" panose="02000504050000020004" pitchFamily="2" charset="0"/>
              </a:rPr>
              <a:t>5:25</a:t>
            </a:r>
            <a:r>
              <a:rPr lang="en-GB" dirty="0">
                <a:solidFill>
                  <a:srgbClr val="E2D1BB"/>
                </a:solidFill>
                <a:latin typeface="Gotham Book" panose="02000504050000020004" pitchFamily="2" charset="0"/>
              </a:rPr>
              <a:t> “If we live by the Spirit, let us also keep in step with the Spirit. </a:t>
            </a:r>
            <a:r>
              <a:rPr lang="en-GB" sz="1350" dirty="0">
                <a:solidFill>
                  <a:srgbClr val="E2D1BB"/>
                </a:solidFill>
                <a:latin typeface="Gotham Book" panose="02000504050000020004" pitchFamily="2" charset="0"/>
              </a:rPr>
              <a:t>26</a:t>
            </a:r>
            <a:r>
              <a:rPr lang="en-GB" dirty="0">
                <a:solidFill>
                  <a:srgbClr val="E2D1BB"/>
                </a:solidFill>
                <a:latin typeface="Gotham Book" panose="02000504050000020004" pitchFamily="2" charset="0"/>
              </a:rPr>
              <a:t>Let us not become conceited, provoking one another, envying one another.</a:t>
            </a:r>
            <a:r>
              <a:rPr lang="en-GB" sz="1350" dirty="0">
                <a:solidFill>
                  <a:srgbClr val="E2D1BB"/>
                </a:solidFill>
                <a:latin typeface="Gotham Book" panose="02000504050000020004" pitchFamily="2" charset="0"/>
              </a:rPr>
              <a:t>6:1</a:t>
            </a:r>
            <a:r>
              <a:rPr lang="en-GB" dirty="0">
                <a:solidFill>
                  <a:srgbClr val="E2D1BB"/>
                </a:solidFill>
                <a:latin typeface="Gotham Book" panose="02000504050000020004" pitchFamily="2" charset="0"/>
              </a:rPr>
              <a:t> Brothers, if anyone is caught in any transgression, you who are spiritual should restore him in a spirit of gentleness. Keep watch on yourself, lest you too be tempted. </a:t>
            </a:r>
            <a:r>
              <a:rPr lang="en-GB" sz="1350" dirty="0">
                <a:solidFill>
                  <a:srgbClr val="E2D1BB"/>
                </a:solidFill>
                <a:latin typeface="Gotham Book" panose="02000504050000020004" pitchFamily="2" charset="0"/>
              </a:rPr>
              <a:t>2</a:t>
            </a:r>
            <a:r>
              <a:rPr lang="en-GB" dirty="0">
                <a:solidFill>
                  <a:srgbClr val="E2D1BB"/>
                </a:solidFill>
                <a:latin typeface="Gotham Book" panose="02000504050000020004" pitchFamily="2" charset="0"/>
              </a:rPr>
              <a:t> Bear one another’s burdens, and so fulfil the law of Christ. </a:t>
            </a:r>
            <a:r>
              <a:rPr lang="en-GB" sz="1350" dirty="0">
                <a:solidFill>
                  <a:srgbClr val="E2D1BB"/>
                </a:solidFill>
                <a:latin typeface="Gotham Book" panose="02000504050000020004" pitchFamily="2" charset="0"/>
              </a:rPr>
              <a:t>3</a:t>
            </a:r>
            <a:r>
              <a:rPr lang="en-GB" dirty="0">
                <a:solidFill>
                  <a:srgbClr val="E2D1BB"/>
                </a:solidFill>
                <a:latin typeface="Gotham Book" panose="02000504050000020004" pitchFamily="2" charset="0"/>
              </a:rPr>
              <a:t> For if anyone thinks he is something, when he is nothing, he deceives himself. </a:t>
            </a:r>
            <a:r>
              <a:rPr lang="en-GB" sz="1350" dirty="0">
                <a:solidFill>
                  <a:srgbClr val="E2D1BB"/>
                </a:solidFill>
                <a:latin typeface="Gotham Book" panose="02000504050000020004" pitchFamily="2" charset="0"/>
              </a:rPr>
              <a:t>4</a:t>
            </a:r>
            <a:r>
              <a:rPr lang="en-GB" dirty="0">
                <a:solidFill>
                  <a:srgbClr val="E2D1BB"/>
                </a:solidFill>
                <a:latin typeface="Gotham Book" panose="02000504050000020004" pitchFamily="2" charset="0"/>
              </a:rPr>
              <a:t> But let each one test his own work, and then his reason to boast will be in himself alone and not in his neighbour. </a:t>
            </a:r>
            <a:r>
              <a:rPr lang="en-GB" sz="1350" dirty="0">
                <a:solidFill>
                  <a:srgbClr val="E2D1BB"/>
                </a:solidFill>
                <a:latin typeface="Gotham Book" panose="02000504050000020004" pitchFamily="2" charset="0"/>
              </a:rPr>
              <a:t>5</a:t>
            </a:r>
            <a:r>
              <a:rPr lang="en-GB" dirty="0">
                <a:solidFill>
                  <a:srgbClr val="E2D1BB"/>
                </a:solidFill>
                <a:latin typeface="Gotham Book" panose="02000504050000020004" pitchFamily="2" charset="0"/>
              </a:rPr>
              <a:t> For each will have to bear his own load”.</a:t>
            </a:r>
          </a:p>
          <a:p>
            <a:pPr marL="0" indent="0">
              <a:lnSpc>
                <a:spcPct val="120000"/>
              </a:lnSpc>
              <a:buNone/>
            </a:pPr>
            <a:endParaRPr lang="en-GB" dirty="0">
              <a:solidFill>
                <a:srgbClr val="E2D1BB"/>
              </a:solidFill>
              <a:latin typeface="Gotham Book" panose="02000504050000020004" pitchFamily="2" charset="0"/>
            </a:endParaRPr>
          </a:p>
        </p:txBody>
      </p:sp>
    </p:spTree>
    <p:extLst>
      <p:ext uri="{BB962C8B-B14F-4D97-AF65-F5344CB8AC3E}">
        <p14:creationId xmlns:p14="http://schemas.microsoft.com/office/powerpoint/2010/main" val="55762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71D4-62DC-48D7-AEB2-A8C7E57F3551}"/>
              </a:ext>
            </a:extLst>
          </p:cNvPr>
          <p:cNvSpPr>
            <a:spLocks noGrp="1"/>
          </p:cNvSpPr>
          <p:nvPr>
            <p:ph type="title"/>
          </p:nvPr>
        </p:nvSpPr>
        <p:spPr/>
        <p:txBody>
          <a:bodyPr>
            <a:normAutofit/>
          </a:bodyPr>
          <a:lstStyle/>
          <a:p>
            <a:pPr>
              <a:spcBef>
                <a:spcPct val="20000"/>
              </a:spcBef>
            </a:pPr>
            <a:r>
              <a:rPr lang="en-GB" sz="2400" b="1" dirty="0">
                <a:solidFill>
                  <a:srgbClr val="E2D1BB"/>
                </a:solidFill>
                <a:latin typeface="Gotham Book" panose="02000504050000020004" pitchFamily="2" charset="0"/>
                <a:ea typeface="+mn-ea"/>
                <a:cs typeface="+mn-cs"/>
              </a:rPr>
              <a:t>A Grace Filled Community is a Restorative Community</a:t>
            </a:r>
          </a:p>
        </p:txBody>
      </p:sp>
      <p:pic>
        <p:nvPicPr>
          <p:cNvPr id="5" name="Picture 4">
            <a:extLst>
              <a:ext uri="{FF2B5EF4-FFF2-40B4-BE49-F238E27FC236}">
                <a16:creationId xmlns:a16="http://schemas.microsoft.com/office/drawing/2014/main" id="{F0E392BB-368E-415E-AEC2-7F6B5C662E43}"/>
              </a:ext>
            </a:extLst>
          </p:cNvPr>
          <p:cNvPicPr>
            <a:picLocks noChangeAspect="1"/>
          </p:cNvPicPr>
          <p:nvPr/>
        </p:nvPicPr>
        <p:blipFill>
          <a:blip r:embed="rId2"/>
          <a:stretch>
            <a:fillRect/>
          </a:stretch>
        </p:blipFill>
        <p:spPr>
          <a:xfrm>
            <a:off x="2700338" y="2067267"/>
            <a:ext cx="4211241" cy="2802389"/>
          </a:xfrm>
          <a:prstGeom prst="rect">
            <a:avLst/>
          </a:prstGeom>
        </p:spPr>
      </p:pic>
    </p:spTree>
    <p:extLst>
      <p:ext uri="{BB962C8B-B14F-4D97-AF65-F5344CB8AC3E}">
        <p14:creationId xmlns:p14="http://schemas.microsoft.com/office/powerpoint/2010/main" val="254967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DB3B-62D6-4A4A-932E-9D0C637171B4}"/>
              </a:ext>
            </a:extLst>
          </p:cNvPr>
          <p:cNvSpPr>
            <a:spLocks noGrp="1"/>
          </p:cNvSpPr>
          <p:nvPr>
            <p:ph type="title"/>
          </p:nvPr>
        </p:nvSpPr>
        <p:spPr/>
        <p:txBody>
          <a:bodyPr/>
          <a:lstStyle/>
          <a:p>
            <a:r>
              <a:rPr lang="en-GB" b="1" dirty="0">
                <a:solidFill>
                  <a:srgbClr val="E2D1BB"/>
                </a:solidFill>
                <a:latin typeface="Gotham Book" panose="02000504050000020004" pitchFamily="2" charset="0"/>
              </a:rPr>
              <a:t>Not Condemning</a:t>
            </a:r>
          </a:p>
        </p:txBody>
      </p:sp>
      <p:pic>
        <p:nvPicPr>
          <p:cNvPr id="4" name="Content Placeholder 3">
            <a:extLst>
              <a:ext uri="{FF2B5EF4-FFF2-40B4-BE49-F238E27FC236}">
                <a16:creationId xmlns:a16="http://schemas.microsoft.com/office/drawing/2014/main" id="{8E30168C-4CA0-4443-84EF-C7054A30A640}"/>
              </a:ext>
            </a:extLst>
          </p:cNvPr>
          <p:cNvPicPr>
            <a:picLocks noGrp="1" noChangeAspect="1"/>
          </p:cNvPicPr>
          <p:nvPr>
            <p:ph idx="1"/>
          </p:nvPr>
        </p:nvPicPr>
        <p:blipFill>
          <a:blip r:embed="rId2"/>
          <a:stretch>
            <a:fillRect/>
          </a:stretch>
        </p:blipFill>
        <p:spPr>
          <a:xfrm>
            <a:off x="1343729" y="1360115"/>
            <a:ext cx="6189356" cy="3429770"/>
          </a:xfrm>
          <a:prstGeom prst="rect">
            <a:avLst/>
          </a:prstGeom>
        </p:spPr>
      </p:pic>
    </p:spTree>
    <p:extLst>
      <p:ext uri="{BB962C8B-B14F-4D97-AF65-F5344CB8AC3E}">
        <p14:creationId xmlns:p14="http://schemas.microsoft.com/office/powerpoint/2010/main" val="332171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24A9E-3471-43AB-8B67-A15DFC71AC1F}"/>
              </a:ext>
            </a:extLst>
          </p:cNvPr>
          <p:cNvSpPr>
            <a:spLocks noGrp="1"/>
          </p:cNvSpPr>
          <p:nvPr>
            <p:ph type="title"/>
          </p:nvPr>
        </p:nvSpPr>
        <p:spPr/>
        <p:txBody>
          <a:bodyPr>
            <a:noAutofit/>
          </a:bodyPr>
          <a:lstStyle/>
          <a:p>
            <a:r>
              <a:rPr lang="en-GB" sz="2800" b="1" dirty="0">
                <a:solidFill>
                  <a:srgbClr val="E2D1BB"/>
                </a:solidFill>
                <a:latin typeface="Gotham Book" panose="02000504050000020004" pitchFamily="2" charset="0"/>
              </a:rPr>
              <a:t>A Grace Filled Community Restores Gently</a:t>
            </a:r>
          </a:p>
        </p:txBody>
      </p:sp>
      <p:pic>
        <p:nvPicPr>
          <p:cNvPr id="4" name="Content Placeholder 3">
            <a:extLst>
              <a:ext uri="{FF2B5EF4-FFF2-40B4-BE49-F238E27FC236}">
                <a16:creationId xmlns:a16="http://schemas.microsoft.com/office/drawing/2014/main" id="{2A7C3B9A-6A49-4F3D-B2EE-ED4D8E7D83D6}"/>
              </a:ext>
            </a:extLst>
          </p:cNvPr>
          <p:cNvPicPr>
            <a:picLocks noGrp="1" noChangeAspect="1"/>
          </p:cNvPicPr>
          <p:nvPr>
            <p:ph idx="1"/>
          </p:nvPr>
        </p:nvPicPr>
        <p:blipFill>
          <a:blip r:embed="rId2"/>
          <a:stretch>
            <a:fillRect/>
          </a:stretch>
        </p:blipFill>
        <p:spPr>
          <a:xfrm>
            <a:off x="1478756" y="1543979"/>
            <a:ext cx="5938710" cy="3325678"/>
          </a:xfrm>
          <a:prstGeom prst="rect">
            <a:avLst/>
          </a:prstGeom>
        </p:spPr>
      </p:pic>
    </p:spTree>
    <p:extLst>
      <p:ext uri="{BB962C8B-B14F-4D97-AF65-F5344CB8AC3E}">
        <p14:creationId xmlns:p14="http://schemas.microsoft.com/office/powerpoint/2010/main" val="244713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0FFB-1718-494C-AFF3-46EE1EB93BDD}"/>
              </a:ext>
            </a:extLst>
          </p:cNvPr>
          <p:cNvSpPr>
            <a:spLocks noGrp="1"/>
          </p:cNvSpPr>
          <p:nvPr>
            <p:ph type="title"/>
          </p:nvPr>
        </p:nvSpPr>
        <p:spPr/>
        <p:txBody>
          <a:bodyPr>
            <a:noAutofit/>
          </a:bodyPr>
          <a:lstStyle/>
          <a:p>
            <a:r>
              <a:rPr lang="en-GB" sz="2400" b="1" dirty="0">
                <a:solidFill>
                  <a:srgbClr val="E2D1BB"/>
                </a:solidFill>
                <a:latin typeface="Gotham Book" panose="02000504050000020004" pitchFamily="2" charset="0"/>
              </a:rPr>
              <a:t>A Grace Filled Community Bears One Another’s Burdens</a:t>
            </a:r>
          </a:p>
        </p:txBody>
      </p:sp>
      <p:pic>
        <p:nvPicPr>
          <p:cNvPr id="5" name="Picture 4">
            <a:extLst>
              <a:ext uri="{FF2B5EF4-FFF2-40B4-BE49-F238E27FC236}">
                <a16:creationId xmlns:a16="http://schemas.microsoft.com/office/drawing/2014/main" id="{79D04A84-B00E-49C7-A704-24B3E2A1EB92}"/>
              </a:ext>
            </a:extLst>
          </p:cNvPr>
          <p:cNvPicPr>
            <a:picLocks noChangeAspect="1"/>
          </p:cNvPicPr>
          <p:nvPr/>
        </p:nvPicPr>
        <p:blipFill>
          <a:blip r:embed="rId2"/>
          <a:stretch>
            <a:fillRect/>
          </a:stretch>
        </p:blipFill>
        <p:spPr>
          <a:xfrm>
            <a:off x="2242457" y="1538064"/>
            <a:ext cx="4256315" cy="3568911"/>
          </a:xfrm>
          <a:prstGeom prst="rect">
            <a:avLst/>
          </a:prstGeom>
        </p:spPr>
      </p:pic>
    </p:spTree>
    <p:extLst>
      <p:ext uri="{BB962C8B-B14F-4D97-AF65-F5344CB8AC3E}">
        <p14:creationId xmlns:p14="http://schemas.microsoft.com/office/powerpoint/2010/main" val="295683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6DBF-E13B-49D5-97B7-76EAA84E749D}"/>
              </a:ext>
            </a:extLst>
          </p:cNvPr>
          <p:cNvSpPr>
            <a:spLocks noGrp="1"/>
          </p:cNvSpPr>
          <p:nvPr>
            <p:ph type="title"/>
          </p:nvPr>
        </p:nvSpPr>
        <p:spPr/>
        <p:txBody>
          <a:bodyPr>
            <a:normAutofit/>
          </a:bodyPr>
          <a:lstStyle/>
          <a:p>
            <a:r>
              <a:rPr lang="en-GB" sz="2000" b="1" dirty="0">
                <a:solidFill>
                  <a:srgbClr val="E2D1BB"/>
                </a:solidFill>
                <a:latin typeface="Gotham Book" panose="02000504050000020004" pitchFamily="2" charset="0"/>
              </a:rPr>
              <a:t>The Deception of Comparison: Conceit, something or nothing</a:t>
            </a:r>
          </a:p>
        </p:txBody>
      </p:sp>
      <p:pic>
        <p:nvPicPr>
          <p:cNvPr id="12" name="Content Placeholder 11">
            <a:extLst>
              <a:ext uri="{FF2B5EF4-FFF2-40B4-BE49-F238E27FC236}">
                <a16:creationId xmlns:a16="http://schemas.microsoft.com/office/drawing/2014/main" id="{64729423-5F8F-4A9B-8ACE-0C5993C569DB}"/>
              </a:ext>
            </a:extLst>
          </p:cNvPr>
          <p:cNvPicPr>
            <a:picLocks noGrp="1" noChangeAspect="1"/>
          </p:cNvPicPr>
          <p:nvPr>
            <p:ph idx="1"/>
          </p:nvPr>
        </p:nvPicPr>
        <p:blipFill>
          <a:blip r:embed="rId2"/>
          <a:stretch>
            <a:fillRect/>
          </a:stretch>
        </p:blipFill>
        <p:spPr>
          <a:xfrm>
            <a:off x="1992086" y="1741715"/>
            <a:ext cx="4963886" cy="3272456"/>
          </a:xfrm>
          <a:prstGeom prst="rect">
            <a:avLst/>
          </a:prstGeom>
        </p:spPr>
      </p:pic>
    </p:spTree>
    <p:extLst>
      <p:ext uri="{BB962C8B-B14F-4D97-AF65-F5344CB8AC3E}">
        <p14:creationId xmlns:p14="http://schemas.microsoft.com/office/powerpoint/2010/main" val="327124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B281A-235C-4DD7-B0DB-38EAA6BFC731}"/>
              </a:ext>
            </a:extLst>
          </p:cNvPr>
          <p:cNvSpPr>
            <a:spLocks noGrp="1"/>
          </p:cNvSpPr>
          <p:nvPr>
            <p:ph idx="1"/>
          </p:nvPr>
        </p:nvSpPr>
        <p:spPr>
          <a:xfrm>
            <a:off x="628650" y="968828"/>
            <a:ext cx="7886700" cy="3663894"/>
          </a:xfrm>
        </p:spPr>
        <p:txBody>
          <a:bodyPr>
            <a:normAutofit fontScale="55000" lnSpcReduction="20000"/>
          </a:bodyPr>
          <a:lstStyle/>
          <a:p>
            <a:pPr marL="0" indent="0" algn="just">
              <a:lnSpc>
                <a:spcPct val="120000"/>
              </a:lnSpc>
              <a:buNone/>
            </a:pPr>
            <a:r>
              <a:rPr lang="en-GB" dirty="0">
                <a:solidFill>
                  <a:srgbClr val="E2D1BB"/>
                </a:solidFill>
                <a:latin typeface="Gotham Book" panose="02000504050000020004" pitchFamily="2" charset="0"/>
              </a:rPr>
              <a:t>“This paragraph (Gal5:26-6:5) is the New Testament’s answer to Cain’s irresponsible question “Am I my brother’s keeper?” (Genesis 4:9). If a man is my brother, then I am his keeper. I am to care for him in love, to be concerned for his welfare. I am neither to assert my fancied superiority over him and “provoke him”, nor resent his superiority over me and “envy” him. I am to love him and to serve him. If he is heavy-laden, I am to bear his burdens. If he falls into sin, I am to restore him, and that gently. It is to such practical Christian living, brotherly care and service that walking by the Spirit will lead us, and it is by such too that the law of Christ is fulfilled”. J Stott</a:t>
            </a:r>
          </a:p>
          <a:p>
            <a:pPr marL="0" indent="0" algn="just">
              <a:lnSpc>
                <a:spcPct val="120000"/>
              </a:lnSpc>
              <a:buNone/>
            </a:pPr>
            <a:endParaRPr lang="en-GB" dirty="0">
              <a:solidFill>
                <a:srgbClr val="E2D1BB"/>
              </a:solidFill>
              <a:latin typeface="Gotham Book" panose="02000504050000020004" pitchFamily="2" charset="0"/>
            </a:endParaRPr>
          </a:p>
          <a:p>
            <a:pPr>
              <a:lnSpc>
                <a:spcPct val="120000"/>
              </a:lnSpc>
            </a:pPr>
            <a:endParaRPr lang="en-GB" dirty="0">
              <a:solidFill>
                <a:srgbClr val="E2D1BB"/>
              </a:solidFill>
              <a:latin typeface="Gotham Book" panose="02000504050000020004" pitchFamily="2" charset="0"/>
            </a:endParaRPr>
          </a:p>
        </p:txBody>
      </p:sp>
    </p:spTree>
    <p:extLst>
      <p:ext uri="{BB962C8B-B14F-4D97-AF65-F5344CB8AC3E}">
        <p14:creationId xmlns:p14="http://schemas.microsoft.com/office/powerpoint/2010/main" val="2212291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TotalTime>
  <Words>333</Words>
  <Application>Microsoft Macintosh PowerPoint</Application>
  <PresentationFormat>On-screen Show (16:9)</PresentationFormat>
  <Paragraphs>10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Gotham</vt:lpstr>
      <vt:lpstr>Gotham Book</vt:lpstr>
      <vt:lpstr>Office Theme</vt:lpstr>
      <vt:lpstr>PowerPoint Presentation</vt:lpstr>
      <vt:lpstr>PowerPoint Presentation</vt:lpstr>
      <vt:lpstr>Galatians 5:26-6:5</vt:lpstr>
      <vt:lpstr>A Grace Filled Community is a Restorative Community</vt:lpstr>
      <vt:lpstr>Not Condemning</vt:lpstr>
      <vt:lpstr>A Grace Filled Community Restores Gently</vt:lpstr>
      <vt:lpstr>A Grace Filled Community Bears One Another’s Burdens</vt:lpstr>
      <vt:lpstr>The Deception of Comparison: Conceit, something or nothing</vt:lpstr>
      <vt:lpstr>PowerPoint Presentation</vt:lpstr>
    </vt:vector>
  </TitlesOfParts>
  <Company>The City Church</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Microsoft Office User</cp:lastModifiedBy>
  <cp:revision>2</cp:revision>
  <dcterms:created xsi:type="dcterms:W3CDTF">2018-03-09T14:10:28Z</dcterms:created>
  <dcterms:modified xsi:type="dcterms:W3CDTF">2018-10-11T09:20:45Z</dcterms:modified>
</cp:coreProperties>
</file>