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6" r:id="rId3"/>
    <p:sldId id="263" r:id="rId4"/>
    <p:sldId id="262" r:id="rId5"/>
    <p:sldId id="264" r:id="rId6"/>
    <p:sldId id="261" r:id="rId7"/>
    <p:sldId id="258" r:id="rId8"/>
    <p:sldId id="259" r:id="rId9"/>
    <p:sldId id="265" r:id="rId10"/>
    <p:sldId id="260"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0" autoAdjust="0"/>
  </p:normalViewPr>
  <p:slideViewPr>
    <p:cSldViewPr snapToGrid="0" snapToObjects="1">
      <p:cViewPr varScale="1">
        <p:scale>
          <a:sx n="80" d="100"/>
          <a:sy n="80" d="100"/>
        </p:scale>
        <p:origin x="1522"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A6D7-FAAF-44E9-B637-B3EE0436391F}" type="datetimeFigureOut">
              <a:rPr lang="en-GB" smtClean="0"/>
              <a:t>09/06/2018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703B3-7649-4A46-B09E-8B8D0E0A8ABA}" type="slidenum">
              <a:rPr lang="en-GB" smtClean="0"/>
              <a:t>‹#›</a:t>
            </a:fld>
            <a:endParaRPr lang="en-GB"/>
          </a:p>
        </p:txBody>
      </p:sp>
    </p:spTree>
    <p:extLst>
      <p:ext uri="{BB962C8B-B14F-4D97-AF65-F5344CB8AC3E}">
        <p14:creationId xmlns:p14="http://schemas.microsoft.com/office/powerpoint/2010/main" val="275997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galatians+4&amp;version=ESVUK#fen-ESVUK-29127c"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iblegateway.com/passage/?search=galatians+4&amp;version=ESVUK#fen-ESVUK-29131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galatians+4&amp;version=ESVUK#fen-ESVUK-29127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iblegateway.com/passage/?search=galatians+4&amp;version=ESVUK#fen-ESVUK-29131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galatians+4&amp;version=ESVUK#fen-ESVUK-29140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blegateway.com/passage/?search=galatians+4&amp;version=ESVUK#fen-ESVUK-29143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galatians+4&amp;version=ESVUK#fen-ESVUK-29140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iblegateway.com/passage/?search=galatians+4&amp;version=ESVUK#fen-ESVUK-29143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galatians+4&amp;version=ESVUK#fen-ESVUK-29140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iblegateway.com/passage/?search=galatians+4&amp;version=ESVUK#fen-ESVUK-29143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galatians+4&amp;version=ESVUK#fen-ESVUK-29140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iblegateway.com/passage/?search=galatians+4&amp;version=ESVUK#fen-ESVUK-29143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2</a:t>
            </a:fld>
            <a:endParaRPr lang="en-GB"/>
          </a:p>
        </p:txBody>
      </p:sp>
    </p:spTree>
    <p:extLst>
      <p:ext uri="{BB962C8B-B14F-4D97-AF65-F5344CB8AC3E}">
        <p14:creationId xmlns:p14="http://schemas.microsoft.com/office/powerpoint/2010/main" val="270012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baseline="30000" dirty="0" smtClean="0">
                <a:solidFill>
                  <a:schemeClr val="tx1"/>
                </a:solidFill>
                <a:effectLst/>
                <a:latin typeface="+mn-lt"/>
                <a:ea typeface="+mn-ea"/>
                <a:cs typeface="+mn-cs"/>
              </a:rPr>
              <a:t>12 </a:t>
            </a:r>
            <a:r>
              <a:rPr lang="en-GB" sz="1200" b="0" i="0" kern="1200" dirty="0" smtClean="0">
                <a:solidFill>
                  <a:schemeClr val="tx1"/>
                </a:solidFill>
                <a:effectLst/>
                <a:latin typeface="+mn-lt"/>
                <a:ea typeface="+mn-ea"/>
                <a:cs typeface="+mn-cs"/>
              </a:rPr>
              <a:t>Brothers,</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3" tooltip="See footnote c"/>
              </a:rPr>
              <a:t>c</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I entreat you, become as I am, for I also have become as you are. You did me no wrong. </a:t>
            </a:r>
            <a:r>
              <a:rPr lang="en-GB" sz="1200" b="1" i="0" kern="1200" baseline="30000" dirty="0" smtClean="0">
                <a:solidFill>
                  <a:schemeClr val="tx1"/>
                </a:solidFill>
                <a:effectLst/>
                <a:latin typeface="+mn-lt"/>
                <a:ea typeface="+mn-ea"/>
                <a:cs typeface="+mn-cs"/>
              </a:rPr>
              <a:t>13 </a:t>
            </a:r>
            <a:r>
              <a:rPr lang="en-GB" sz="1200" b="0" i="0" kern="1200" dirty="0" smtClean="0">
                <a:solidFill>
                  <a:schemeClr val="tx1"/>
                </a:solidFill>
                <a:effectLst/>
                <a:latin typeface="+mn-lt"/>
                <a:ea typeface="+mn-ea"/>
                <a:cs typeface="+mn-cs"/>
              </a:rPr>
              <a:t>You know it was because of a bodily ailment that I preached the gospel to you at first, </a:t>
            </a:r>
            <a:r>
              <a:rPr lang="en-GB" sz="1200" b="1" i="0" kern="1200" baseline="30000" dirty="0" smtClean="0">
                <a:solidFill>
                  <a:schemeClr val="tx1"/>
                </a:solidFill>
                <a:effectLst/>
                <a:latin typeface="+mn-lt"/>
                <a:ea typeface="+mn-ea"/>
                <a:cs typeface="+mn-cs"/>
              </a:rPr>
              <a:t>14 </a:t>
            </a:r>
            <a:r>
              <a:rPr lang="en-GB" sz="1200" b="0" i="0" kern="1200" dirty="0" smtClean="0">
                <a:solidFill>
                  <a:schemeClr val="tx1"/>
                </a:solidFill>
                <a:effectLst/>
                <a:latin typeface="+mn-lt"/>
                <a:ea typeface="+mn-ea"/>
                <a:cs typeface="+mn-cs"/>
              </a:rPr>
              <a:t>and though my condition was a trial to you, you did not scorn or despise me, but received me as an angel of God, as Christ Jesus. </a:t>
            </a:r>
            <a:r>
              <a:rPr lang="en-GB" sz="1200" b="1" i="0" kern="1200" baseline="30000" dirty="0" smtClean="0">
                <a:solidFill>
                  <a:schemeClr val="tx1"/>
                </a:solidFill>
                <a:effectLst/>
                <a:latin typeface="+mn-lt"/>
                <a:ea typeface="+mn-ea"/>
                <a:cs typeface="+mn-cs"/>
              </a:rPr>
              <a:t>15 </a:t>
            </a:r>
            <a:r>
              <a:rPr lang="en-GB" sz="1200" b="0" i="0" kern="1200" dirty="0" smtClean="0">
                <a:solidFill>
                  <a:schemeClr val="tx1"/>
                </a:solidFill>
                <a:effectLst/>
                <a:latin typeface="+mn-lt"/>
                <a:ea typeface="+mn-ea"/>
                <a:cs typeface="+mn-cs"/>
              </a:rPr>
              <a:t>What then has become of the blessing you felt? For I testify to you that, if possible, you would have gouged out your eyes and given them to me. </a:t>
            </a:r>
            <a:r>
              <a:rPr lang="en-GB" sz="1200" b="1" i="0" kern="1200" baseline="30000" dirty="0" smtClean="0">
                <a:solidFill>
                  <a:schemeClr val="tx1"/>
                </a:solidFill>
                <a:effectLst/>
                <a:latin typeface="+mn-lt"/>
                <a:ea typeface="+mn-ea"/>
                <a:cs typeface="+mn-cs"/>
              </a:rPr>
              <a:t>16 </a:t>
            </a:r>
            <a:r>
              <a:rPr lang="en-GB" sz="1200" b="0" i="0" kern="1200" dirty="0" smtClean="0">
                <a:solidFill>
                  <a:schemeClr val="tx1"/>
                </a:solidFill>
                <a:effectLst/>
                <a:latin typeface="+mn-lt"/>
                <a:ea typeface="+mn-ea"/>
                <a:cs typeface="+mn-cs"/>
              </a:rPr>
              <a:t>Have I then become your enemy by telling you the truth?</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 tooltip="See footnote d"/>
              </a:rPr>
              <a:t>d</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a:t>
            </a:r>
            <a:r>
              <a:rPr lang="en-GB" sz="1200" b="1" i="0" kern="1200" baseline="30000" dirty="0" smtClean="0">
                <a:solidFill>
                  <a:schemeClr val="tx1"/>
                </a:solidFill>
                <a:effectLst/>
                <a:latin typeface="+mn-lt"/>
                <a:ea typeface="+mn-ea"/>
                <a:cs typeface="+mn-cs"/>
              </a:rPr>
              <a:t>17 </a:t>
            </a:r>
            <a:r>
              <a:rPr lang="en-GB" sz="1200" b="0" i="0" kern="1200" dirty="0" smtClean="0">
                <a:solidFill>
                  <a:schemeClr val="tx1"/>
                </a:solidFill>
                <a:effectLst/>
                <a:latin typeface="+mn-lt"/>
                <a:ea typeface="+mn-ea"/>
                <a:cs typeface="+mn-cs"/>
              </a:rPr>
              <a:t>They make much of you, but for no good purpose. They want to shut you out, that you may make much of them. </a:t>
            </a:r>
            <a:r>
              <a:rPr lang="en-GB" sz="1200" b="1" i="0" kern="1200" baseline="30000" dirty="0" smtClean="0">
                <a:solidFill>
                  <a:schemeClr val="tx1"/>
                </a:solidFill>
                <a:effectLst/>
                <a:latin typeface="+mn-lt"/>
                <a:ea typeface="+mn-ea"/>
                <a:cs typeface="+mn-cs"/>
              </a:rPr>
              <a:t>18 </a:t>
            </a:r>
            <a:r>
              <a:rPr lang="en-GB" sz="1200" b="0" i="0" kern="1200" dirty="0" smtClean="0">
                <a:solidFill>
                  <a:schemeClr val="tx1"/>
                </a:solidFill>
                <a:effectLst/>
                <a:latin typeface="+mn-lt"/>
                <a:ea typeface="+mn-ea"/>
                <a:cs typeface="+mn-cs"/>
              </a:rPr>
              <a:t>It is always good to be made much of for a good purpose, and not only when I am present with you, </a:t>
            </a:r>
            <a:r>
              <a:rPr lang="en-GB" sz="1200" b="1" i="0" kern="1200" baseline="30000" dirty="0" smtClean="0">
                <a:solidFill>
                  <a:schemeClr val="tx1"/>
                </a:solidFill>
                <a:effectLst/>
                <a:latin typeface="+mn-lt"/>
                <a:ea typeface="+mn-ea"/>
                <a:cs typeface="+mn-cs"/>
              </a:rPr>
              <a:t>19 </a:t>
            </a:r>
            <a:r>
              <a:rPr lang="en-GB" sz="1200" b="0" i="0" kern="1200" dirty="0" smtClean="0">
                <a:solidFill>
                  <a:schemeClr val="tx1"/>
                </a:solidFill>
                <a:effectLst/>
                <a:latin typeface="+mn-lt"/>
                <a:ea typeface="+mn-ea"/>
                <a:cs typeface="+mn-cs"/>
              </a:rPr>
              <a:t>my little children, for whom I am again in the anguish of childbirth until Christ is formed in you! </a:t>
            </a:r>
            <a:r>
              <a:rPr lang="en-GB" sz="1200" b="1" i="0" kern="1200" baseline="30000" dirty="0" smtClean="0">
                <a:solidFill>
                  <a:schemeClr val="tx1"/>
                </a:solidFill>
                <a:effectLst/>
                <a:latin typeface="+mn-lt"/>
                <a:ea typeface="+mn-ea"/>
                <a:cs typeface="+mn-cs"/>
              </a:rPr>
              <a:t>20 </a:t>
            </a:r>
            <a:r>
              <a:rPr lang="en-GB" sz="1200" b="0" i="0" kern="1200" dirty="0" smtClean="0">
                <a:solidFill>
                  <a:schemeClr val="tx1"/>
                </a:solidFill>
                <a:effectLst/>
                <a:latin typeface="+mn-lt"/>
                <a:ea typeface="+mn-ea"/>
                <a:cs typeface="+mn-cs"/>
              </a:rPr>
              <a:t>I wish I could be present with you now and change my tone, for I am perplexed about you.</a:t>
            </a:r>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3</a:t>
            </a:fld>
            <a:endParaRPr lang="en-GB"/>
          </a:p>
        </p:txBody>
      </p:sp>
    </p:spTree>
    <p:extLst>
      <p:ext uri="{BB962C8B-B14F-4D97-AF65-F5344CB8AC3E}">
        <p14:creationId xmlns:p14="http://schemas.microsoft.com/office/powerpoint/2010/main" val="196826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4</a:t>
            </a:fld>
            <a:endParaRPr lang="en-GB"/>
          </a:p>
        </p:txBody>
      </p:sp>
    </p:spTree>
    <p:extLst>
      <p:ext uri="{BB962C8B-B14F-4D97-AF65-F5344CB8AC3E}">
        <p14:creationId xmlns:p14="http://schemas.microsoft.com/office/powerpoint/2010/main" val="115884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baseline="30000" dirty="0" smtClean="0">
                <a:solidFill>
                  <a:schemeClr val="tx1"/>
                </a:solidFill>
                <a:effectLst/>
                <a:latin typeface="+mn-lt"/>
                <a:ea typeface="+mn-ea"/>
                <a:cs typeface="+mn-cs"/>
              </a:rPr>
              <a:t>12 </a:t>
            </a:r>
            <a:r>
              <a:rPr lang="en-GB" sz="1200" b="0" i="0" kern="1200" dirty="0" smtClean="0">
                <a:solidFill>
                  <a:schemeClr val="tx1"/>
                </a:solidFill>
                <a:effectLst/>
                <a:latin typeface="+mn-lt"/>
                <a:ea typeface="+mn-ea"/>
                <a:cs typeface="+mn-cs"/>
              </a:rPr>
              <a:t>Brothers,</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3" tooltip="See footnote c"/>
              </a:rPr>
              <a:t>c</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I entreat you, become as I am, for I also have become as you are. You did me no wrong. </a:t>
            </a:r>
            <a:r>
              <a:rPr lang="en-GB" sz="1200" b="1" i="0" kern="1200" baseline="30000" dirty="0" smtClean="0">
                <a:solidFill>
                  <a:schemeClr val="tx1"/>
                </a:solidFill>
                <a:effectLst/>
                <a:latin typeface="+mn-lt"/>
                <a:ea typeface="+mn-ea"/>
                <a:cs typeface="+mn-cs"/>
              </a:rPr>
              <a:t>13 </a:t>
            </a:r>
            <a:r>
              <a:rPr lang="en-GB" sz="1200" b="0" i="0" kern="1200" dirty="0" smtClean="0">
                <a:solidFill>
                  <a:schemeClr val="tx1"/>
                </a:solidFill>
                <a:effectLst/>
                <a:latin typeface="+mn-lt"/>
                <a:ea typeface="+mn-ea"/>
                <a:cs typeface="+mn-cs"/>
              </a:rPr>
              <a:t>You know it was because of a bodily ailment that I preached the gospel to you at first, </a:t>
            </a:r>
            <a:r>
              <a:rPr lang="en-GB" sz="1200" b="1" i="0" kern="1200" baseline="30000" dirty="0" smtClean="0">
                <a:solidFill>
                  <a:schemeClr val="tx1"/>
                </a:solidFill>
                <a:effectLst/>
                <a:latin typeface="+mn-lt"/>
                <a:ea typeface="+mn-ea"/>
                <a:cs typeface="+mn-cs"/>
              </a:rPr>
              <a:t>14 </a:t>
            </a:r>
            <a:r>
              <a:rPr lang="en-GB" sz="1200" b="0" i="0" kern="1200" dirty="0" smtClean="0">
                <a:solidFill>
                  <a:schemeClr val="tx1"/>
                </a:solidFill>
                <a:effectLst/>
                <a:latin typeface="+mn-lt"/>
                <a:ea typeface="+mn-ea"/>
                <a:cs typeface="+mn-cs"/>
              </a:rPr>
              <a:t>and though my condition was a trial to you, you did not scorn or despise me, but received me as an angel of God, as Christ Jesus. </a:t>
            </a:r>
            <a:r>
              <a:rPr lang="en-GB" sz="1200" b="1" i="0" kern="1200" baseline="30000" dirty="0" smtClean="0">
                <a:solidFill>
                  <a:schemeClr val="tx1"/>
                </a:solidFill>
                <a:effectLst/>
                <a:latin typeface="+mn-lt"/>
                <a:ea typeface="+mn-ea"/>
                <a:cs typeface="+mn-cs"/>
              </a:rPr>
              <a:t>15 </a:t>
            </a:r>
            <a:r>
              <a:rPr lang="en-GB" sz="1200" b="0" i="0" kern="1200" dirty="0" smtClean="0">
                <a:solidFill>
                  <a:schemeClr val="tx1"/>
                </a:solidFill>
                <a:effectLst/>
                <a:latin typeface="+mn-lt"/>
                <a:ea typeface="+mn-ea"/>
                <a:cs typeface="+mn-cs"/>
              </a:rPr>
              <a:t>What then has become of the blessing you felt? For I testify to you that, if possible, you would have gouged out your eyes and given them to me. </a:t>
            </a:r>
            <a:r>
              <a:rPr lang="en-GB" sz="1200" b="1" i="0" kern="1200" baseline="30000" dirty="0" smtClean="0">
                <a:solidFill>
                  <a:schemeClr val="tx1"/>
                </a:solidFill>
                <a:effectLst/>
                <a:latin typeface="+mn-lt"/>
                <a:ea typeface="+mn-ea"/>
                <a:cs typeface="+mn-cs"/>
              </a:rPr>
              <a:t>16 </a:t>
            </a:r>
            <a:r>
              <a:rPr lang="en-GB" sz="1200" b="0" i="0" kern="1200" dirty="0" smtClean="0">
                <a:solidFill>
                  <a:schemeClr val="tx1"/>
                </a:solidFill>
                <a:effectLst/>
                <a:latin typeface="+mn-lt"/>
                <a:ea typeface="+mn-ea"/>
                <a:cs typeface="+mn-cs"/>
              </a:rPr>
              <a:t>Have I then become your enemy by telling you the truth?</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 tooltip="See footnote d"/>
              </a:rPr>
              <a:t>d</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a:t>
            </a:r>
            <a:r>
              <a:rPr lang="en-GB" sz="1200" b="1" i="0" kern="1200" baseline="30000" dirty="0" smtClean="0">
                <a:solidFill>
                  <a:schemeClr val="tx1"/>
                </a:solidFill>
                <a:effectLst/>
                <a:latin typeface="+mn-lt"/>
                <a:ea typeface="+mn-ea"/>
                <a:cs typeface="+mn-cs"/>
              </a:rPr>
              <a:t>17 </a:t>
            </a:r>
            <a:r>
              <a:rPr lang="en-GB" sz="1200" b="0" i="0" kern="1200" dirty="0" smtClean="0">
                <a:solidFill>
                  <a:schemeClr val="tx1"/>
                </a:solidFill>
                <a:effectLst/>
                <a:latin typeface="+mn-lt"/>
                <a:ea typeface="+mn-ea"/>
                <a:cs typeface="+mn-cs"/>
              </a:rPr>
              <a:t>They make much of you, but for no good purpose. They want to shut you out, that you may make much of them. </a:t>
            </a:r>
            <a:r>
              <a:rPr lang="en-GB" sz="1200" b="1" i="0" kern="1200" baseline="30000" dirty="0" smtClean="0">
                <a:solidFill>
                  <a:schemeClr val="tx1"/>
                </a:solidFill>
                <a:effectLst/>
                <a:latin typeface="+mn-lt"/>
                <a:ea typeface="+mn-ea"/>
                <a:cs typeface="+mn-cs"/>
              </a:rPr>
              <a:t>18 </a:t>
            </a:r>
            <a:r>
              <a:rPr lang="en-GB" sz="1200" b="0" i="0" kern="1200" dirty="0" smtClean="0">
                <a:solidFill>
                  <a:schemeClr val="tx1"/>
                </a:solidFill>
                <a:effectLst/>
                <a:latin typeface="+mn-lt"/>
                <a:ea typeface="+mn-ea"/>
                <a:cs typeface="+mn-cs"/>
              </a:rPr>
              <a:t>It is always good to be made much of for a good purpose, and not only when I am present with you, </a:t>
            </a:r>
            <a:r>
              <a:rPr lang="en-GB" sz="1200" b="1" i="0" kern="1200" baseline="30000" dirty="0" smtClean="0">
                <a:solidFill>
                  <a:schemeClr val="tx1"/>
                </a:solidFill>
                <a:effectLst/>
                <a:latin typeface="+mn-lt"/>
                <a:ea typeface="+mn-ea"/>
                <a:cs typeface="+mn-cs"/>
              </a:rPr>
              <a:t>19 </a:t>
            </a:r>
            <a:r>
              <a:rPr lang="en-GB" sz="1200" b="0" i="0" kern="1200" dirty="0" smtClean="0">
                <a:solidFill>
                  <a:schemeClr val="tx1"/>
                </a:solidFill>
                <a:effectLst/>
                <a:latin typeface="+mn-lt"/>
                <a:ea typeface="+mn-ea"/>
                <a:cs typeface="+mn-cs"/>
              </a:rPr>
              <a:t>my little children, for whom I am again in the anguish of childbirth until Christ is formed in you! </a:t>
            </a:r>
            <a:r>
              <a:rPr lang="en-GB" sz="1200" b="1" i="0" kern="1200" baseline="30000" dirty="0" smtClean="0">
                <a:solidFill>
                  <a:schemeClr val="tx1"/>
                </a:solidFill>
                <a:effectLst/>
                <a:latin typeface="+mn-lt"/>
                <a:ea typeface="+mn-ea"/>
                <a:cs typeface="+mn-cs"/>
              </a:rPr>
              <a:t>20 </a:t>
            </a:r>
            <a:r>
              <a:rPr lang="en-GB" sz="1200" b="0" i="0" kern="1200" dirty="0" smtClean="0">
                <a:solidFill>
                  <a:schemeClr val="tx1"/>
                </a:solidFill>
                <a:effectLst/>
                <a:latin typeface="+mn-lt"/>
                <a:ea typeface="+mn-ea"/>
                <a:cs typeface="+mn-cs"/>
              </a:rPr>
              <a:t>I wish I could be present with you now and change my tone, for I am perplexed about you.</a:t>
            </a:r>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5</a:t>
            </a:fld>
            <a:endParaRPr lang="en-GB"/>
          </a:p>
        </p:txBody>
      </p:sp>
    </p:spTree>
    <p:extLst>
      <p:ext uri="{BB962C8B-B14F-4D97-AF65-F5344CB8AC3E}">
        <p14:creationId xmlns:p14="http://schemas.microsoft.com/office/powerpoint/2010/main" val="2705714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baseline="30000" dirty="0" smtClean="0">
                <a:solidFill>
                  <a:schemeClr val="tx1"/>
                </a:solidFill>
                <a:effectLst/>
                <a:latin typeface="+mn-lt"/>
                <a:ea typeface="+mn-ea"/>
                <a:cs typeface="+mn-cs"/>
              </a:rPr>
              <a:t>21 </a:t>
            </a:r>
            <a:r>
              <a:rPr lang="en-GB" sz="1200" b="0" i="0" kern="1200" dirty="0" smtClean="0">
                <a:solidFill>
                  <a:schemeClr val="tx1"/>
                </a:solidFill>
                <a:effectLst/>
                <a:latin typeface="+mn-lt"/>
                <a:ea typeface="+mn-ea"/>
                <a:cs typeface="+mn-cs"/>
              </a:rPr>
              <a:t>Tell me, you who desire to be under the law, do you not listen to the law? </a:t>
            </a:r>
            <a:r>
              <a:rPr lang="en-GB" sz="1200" b="1" i="0" kern="1200" baseline="30000" dirty="0" smtClean="0">
                <a:solidFill>
                  <a:schemeClr val="tx1"/>
                </a:solidFill>
                <a:effectLst/>
                <a:latin typeface="+mn-lt"/>
                <a:ea typeface="+mn-ea"/>
                <a:cs typeface="+mn-cs"/>
              </a:rPr>
              <a:t>22 </a:t>
            </a:r>
            <a:r>
              <a:rPr lang="en-GB" sz="1200" b="0" i="0" kern="1200" dirty="0" smtClean="0">
                <a:solidFill>
                  <a:schemeClr val="tx1"/>
                </a:solidFill>
                <a:effectLst/>
                <a:latin typeface="+mn-lt"/>
                <a:ea typeface="+mn-ea"/>
                <a:cs typeface="+mn-cs"/>
              </a:rPr>
              <a:t>For it is written that Abraham had two sons, one by a slave woman and one by a free woman. </a:t>
            </a:r>
            <a:r>
              <a:rPr lang="en-GB" sz="1200" b="1" i="0" kern="1200" baseline="30000" dirty="0" smtClean="0">
                <a:solidFill>
                  <a:schemeClr val="tx1"/>
                </a:solidFill>
                <a:effectLst/>
                <a:latin typeface="+mn-lt"/>
                <a:ea typeface="+mn-ea"/>
                <a:cs typeface="+mn-cs"/>
              </a:rPr>
              <a:t>23 </a:t>
            </a:r>
            <a:r>
              <a:rPr lang="en-GB" sz="1200" b="0" i="0" kern="1200" dirty="0" smtClean="0">
                <a:solidFill>
                  <a:schemeClr val="tx1"/>
                </a:solidFill>
                <a:effectLst/>
                <a:latin typeface="+mn-lt"/>
                <a:ea typeface="+mn-ea"/>
                <a:cs typeface="+mn-cs"/>
              </a:rPr>
              <a:t>But the son of the slave was born according to the flesh, while the son of the free woman was born through promise. </a:t>
            </a:r>
            <a:r>
              <a:rPr lang="en-GB" sz="1200" b="1" i="0" kern="1200" baseline="30000" dirty="0" smtClean="0">
                <a:solidFill>
                  <a:schemeClr val="tx1"/>
                </a:solidFill>
                <a:effectLst/>
                <a:latin typeface="+mn-lt"/>
                <a:ea typeface="+mn-ea"/>
                <a:cs typeface="+mn-cs"/>
              </a:rPr>
              <a:t>24 </a:t>
            </a:r>
            <a:r>
              <a:rPr lang="en-GB" sz="1200" b="0" i="0" kern="1200" dirty="0" smtClean="0">
                <a:solidFill>
                  <a:schemeClr val="tx1"/>
                </a:solidFill>
                <a:effectLst/>
                <a:latin typeface="+mn-lt"/>
                <a:ea typeface="+mn-ea"/>
                <a:cs typeface="+mn-cs"/>
              </a:rPr>
              <a:t>Now this may be interpreted allegorically: these women are two covenants. One is from Mount Sinai, bearing children for slavery; she is Hagar. </a:t>
            </a:r>
            <a:r>
              <a:rPr lang="en-GB" sz="1200" b="1" i="0" kern="1200" baseline="30000" dirty="0" smtClean="0">
                <a:solidFill>
                  <a:schemeClr val="tx1"/>
                </a:solidFill>
                <a:effectLst/>
                <a:latin typeface="+mn-lt"/>
                <a:ea typeface="+mn-ea"/>
                <a:cs typeface="+mn-cs"/>
              </a:rPr>
              <a:t>25 </a:t>
            </a:r>
            <a:r>
              <a:rPr lang="en-GB" sz="1200" b="0" i="0" kern="1200" dirty="0" smtClean="0">
                <a:solidFill>
                  <a:schemeClr val="tx1"/>
                </a:solidFill>
                <a:effectLst/>
                <a:latin typeface="+mn-lt"/>
                <a:ea typeface="+mn-ea"/>
                <a:cs typeface="+mn-cs"/>
              </a:rPr>
              <a:t>Now Hagar is Mount Sinai in Arabia;</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3" tooltip="See footnote e"/>
              </a:rPr>
              <a:t>e</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she corresponds to the present Jerusalem, for she is in slavery with her children. </a:t>
            </a:r>
            <a:r>
              <a:rPr lang="en-GB" sz="1200" b="1" i="0" kern="1200" baseline="30000" dirty="0" smtClean="0">
                <a:solidFill>
                  <a:schemeClr val="tx1"/>
                </a:solidFill>
                <a:effectLst/>
                <a:latin typeface="+mn-lt"/>
                <a:ea typeface="+mn-ea"/>
                <a:cs typeface="+mn-cs"/>
              </a:rPr>
              <a:t>26 </a:t>
            </a:r>
            <a:r>
              <a:rPr lang="en-GB" sz="1200" b="0" i="0" kern="1200" dirty="0" smtClean="0">
                <a:solidFill>
                  <a:schemeClr val="tx1"/>
                </a:solidFill>
                <a:effectLst/>
                <a:latin typeface="+mn-lt"/>
                <a:ea typeface="+mn-ea"/>
                <a:cs typeface="+mn-cs"/>
              </a:rPr>
              <a:t>But the Jerusalem above is free, and she is our mother. </a:t>
            </a:r>
            <a:r>
              <a:rPr lang="en-GB" sz="1200" b="1" i="0" kern="1200" baseline="30000" dirty="0" smtClean="0">
                <a:solidFill>
                  <a:schemeClr val="tx1"/>
                </a:solidFill>
                <a:effectLst/>
                <a:latin typeface="+mn-lt"/>
                <a:ea typeface="+mn-ea"/>
                <a:cs typeface="+mn-cs"/>
              </a:rPr>
              <a:t>27 </a:t>
            </a:r>
            <a:r>
              <a:rPr lang="en-GB" sz="1200" b="0" i="0" kern="1200" dirty="0" smtClean="0">
                <a:solidFill>
                  <a:schemeClr val="tx1"/>
                </a:solidFill>
                <a:effectLst/>
                <a:latin typeface="+mn-lt"/>
                <a:ea typeface="+mn-ea"/>
                <a:cs typeface="+mn-cs"/>
              </a:rPr>
              <a:t>For it is written,</a:t>
            </a:r>
          </a:p>
          <a:p>
            <a:r>
              <a:rPr lang="en-GB" sz="1200" b="0" i="0" kern="1200" dirty="0" smtClean="0">
                <a:solidFill>
                  <a:schemeClr val="tx1"/>
                </a:solidFill>
                <a:effectLst/>
                <a:latin typeface="+mn-lt"/>
                <a:ea typeface="+mn-ea"/>
                <a:cs typeface="+mn-cs"/>
              </a:rPr>
              <a:t>“Rejoice, O barren one who does not bear;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break forth and cry aloud, you who are not in labour!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For the children of the desolate one will be more</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than those of the one who has a husband.”</a:t>
            </a:r>
          </a:p>
          <a:p>
            <a:r>
              <a:rPr lang="en-GB" sz="1200" b="1" i="0" kern="1200" baseline="30000" dirty="0" smtClean="0">
                <a:solidFill>
                  <a:schemeClr val="tx1"/>
                </a:solidFill>
                <a:effectLst/>
                <a:latin typeface="+mn-lt"/>
                <a:ea typeface="+mn-ea"/>
                <a:cs typeface="+mn-cs"/>
              </a:rPr>
              <a:t>28 </a:t>
            </a:r>
            <a:r>
              <a:rPr lang="en-GB" sz="1200" b="0" i="0" kern="1200" dirty="0" smtClean="0">
                <a:solidFill>
                  <a:schemeClr val="tx1"/>
                </a:solidFill>
                <a:effectLst/>
                <a:latin typeface="+mn-lt"/>
                <a:ea typeface="+mn-ea"/>
                <a:cs typeface="+mn-cs"/>
              </a:rPr>
              <a:t>Now you,</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 tooltip="See footnote f"/>
              </a:rPr>
              <a:t>f</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brothers, like Isaac, are children of promise. </a:t>
            </a:r>
            <a:r>
              <a:rPr lang="en-GB" sz="1200" b="1" i="0" kern="1200" baseline="30000" dirty="0" smtClean="0">
                <a:solidFill>
                  <a:schemeClr val="tx1"/>
                </a:solidFill>
                <a:effectLst/>
                <a:latin typeface="+mn-lt"/>
                <a:ea typeface="+mn-ea"/>
                <a:cs typeface="+mn-cs"/>
              </a:rPr>
              <a:t>29 </a:t>
            </a:r>
            <a:r>
              <a:rPr lang="en-GB" sz="1200" b="0" i="0" kern="1200" dirty="0" smtClean="0">
                <a:solidFill>
                  <a:schemeClr val="tx1"/>
                </a:solidFill>
                <a:effectLst/>
                <a:latin typeface="+mn-lt"/>
                <a:ea typeface="+mn-ea"/>
                <a:cs typeface="+mn-cs"/>
              </a:rPr>
              <a:t>But just as at that time he who was born according to the flesh persecuted him who was born according to the Spirit, so also it is now. </a:t>
            </a:r>
            <a:r>
              <a:rPr lang="en-GB" sz="1200" b="1" i="0" kern="1200" baseline="30000" dirty="0" smtClean="0">
                <a:solidFill>
                  <a:schemeClr val="tx1"/>
                </a:solidFill>
                <a:effectLst/>
                <a:latin typeface="+mn-lt"/>
                <a:ea typeface="+mn-ea"/>
                <a:cs typeface="+mn-cs"/>
              </a:rPr>
              <a:t>30 </a:t>
            </a:r>
            <a:r>
              <a:rPr lang="en-GB" sz="1200" b="0" i="0" kern="1200" dirty="0" smtClean="0">
                <a:solidFill>
                  <a:schemeClr val="tx1"/>
                </a:solidFill>
                <a:effectLst/>
                <a:latin typeface="+mn-lt"/>
                <a:ea typeface="+mn-ea"/>
                <a:cs typeface="+mn-cs"/>
              </a:rPr>
              <a:t>But what does the Scripture say? “Cast out the slave woman and her son, for the son of the slave woman shall not inherit with the son of the free woman.” </a:t>
            </a:r>
            <a:r>
              <a:rPr lang="en-GB" sz="1200" b="1" i="0" kern="1200" baseline="30000" dirty="0" smtClean="0">
                <a:solidFill>
                  <a:schemeClr val="tx1"/>
                </a:solidFill>
                <a:effectLst/>
                <a:latin typeface="+mn-lt"/>
                <a:ea typeface="+mn-ea"/>
                <a:cs typeface="+mn-cs"/>
              </a:rPr>
              <a:t>31 </a:t>
            </a:r>
            <a:r>
              <a:rPr lang="en-GB" sz="1200" b="0" i="0" kern="1200" dirty="0" smtClean="0">
                <a:solidFill>
                  <a:schemeClr val="tx1"/>
                </a:solidFill>
                <a:effectLst/>
                <a:latin typeface="+mn-lt"/>
                <a:ea typeface="+mn-ea"/>
                <a:cs typeface="+mn-cs"/>
              </a:rPr>
              <a:t>So, brothers, we are not children of the slave but of the free woman.</a:t>
            </a:r>
          </a:p>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6</a:t>
            </a:fld>
            <a:endParaRPr lang="en-GB"/>
          </a:p>
        </p:txBody>
      </p:sp>
    </p:spTree>
    <p:extLst>
      <p:ext uri="{BB962C8B-B14F-4D97-AF65-F5344CB8AC3E}">
        <p14:creationId xmlns:p14="http://schemas.microsoft.com/office/powerpoint/2010/main" val="71719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baseline="30000" dirty="0" smtClean="0">
                <a:solidFill>
                  <a:schemeClr val="tx1"/>
                </a:solidFill>
                <a:effectLst/>
                <a:latin typeface="+mn-lt"/>
                <a:ea typeface="+mn-ea"/>
                <a:cs typeface="+mn-cs"/>
              </a:rPr>
              <a:t>21 </a:t>
            </a:r>
            <a:r>
              <a:rPr lang="en-GB" sz="1200" b="0" i="0" kern="1200" dirty="0" smtClean="0">
                <a:solidFill>
                  <a:schemeClr val="tx1"/>
                </a:solidFill>
                <a:effectLst/>
                <a:latin typeface="+mn-lt"/>
                <a:ea typeface="+mn-ea"/>
                <a:cs typeface="+mn-cs"/>
              </a:rPr>
              <a:t>Tell me, you who desire to be under the law, do you not listen to the law? </a:t>
            </a:r>
            <a:r>
              <a:rPr lang="en-GB" sz="1200" b="1" i="0" kern="1200" baseline="30000" dirty="0" smtClean="0">
                <a:solidFill>
                  <a:schemeClr val="tx1"/>
                </a:solidFill>
                <a:effectLst/>
                <a:latin typeface="+mn-lt"/>
                <a:ea typeface="+mn-ea"/>
                <a:cs typeface="+mn-cs"/>
              </a:rPr>
              <a:t>22 </a:t>
            </a:r>
            <a:r>
              <a:rPr lang="en-GB" sz="1200" b="0" i="0" kern="1200" dirty="0" smtClean="0">
                <a:solidFill>
                  <a:schemeClr val="tx1"/>
                </a:solidFill>
                <a:effectLst/>
                <a:latin typeface="+mn-lt"/>
                <a:ea typeface="+mn-ea"/>
                <a:cs typeface="+mn-cs"/>
              </a:rPr>
              <a:t>For it is written that Abraham had two sons, one by a slave woman and one by a free woman. </a:t>
            </a:r>
            <a:r>
              <a:rPr lang="en-GB" sz="1200" b="1" i="0" kern="1200" baseline="30000" dirty="0" smtClean="0">
                <a:solidFill>
                  <a:schemeClr val="tx1"/>
                </a:solidFill>
                <a:effectLst/>
                <a:latin typeface="+mn-lt"/>
                <a:ea typeface="+mn-ea"/>
                <a:cs typeface="+mn-cs"/>
              </a:rPr>
              <a:t>23 </a:t>
            </a:r>
            <a:r>
              <a:rPr lang="en-GB" sz="1200" b="0" i="0" kern="1200" dirty="0" smtClean="0">
                <a:solidFill>
                  <a:schemeClr val="tx1"/>
                </a:solidFill>
                <a:effectLst/>
                <a:latin typeface="+mn-lt"/>
                <a:ea typeface="+mn-ea"/>
                <a:cs typeface="+mn-cs"/>
              </a:rPr>
              <a:t>But the son of the slave was born according to the flesh, while the son of the free woman was born through promise. </a:t>
            </a:r>
            <a:r>
              <a:rPr lang="en-GB" sz="1200" b="1" i="0" kern="1200" baseline="30000" dirty="0" smtClean="0">
                <a:solidFill>
                  <a:schemeClr val="tx1"/>
                </a:solidFill>
                <a:effectLst/>
                <a:latin typeface="+mn-lt"/>
                <a:ea typeface="+mn-ea"/>
                <a:cs typeface="+mn-cs"/>
              </a:rPr>
              <a:t>24 </a:t>
            </a:r>
            <a:r>
              <a:rPr lang="en-GB" sz="1200" b="0" i="0" kern="1200" dirty="0" smtClean="0">
                <a:solidFill>
                  <a:schemeClr val="tx1"/>
                </a:solidFill>
                <a:effectLst/>
                <a:latin typeface="+mn-lt"/>
                <a:ea typeface="+mn-ea"/>
                <a:cs typeface="+mn-cs"/>
              </a:rPr>
              <a:t>Now this may be interpreted allegorically: these women are two covenants. One is from Mount Sinai, bearing children for slavery; she is Hagar. </a:t>
            </a:r>
            <a:r>
              <a:rPr lang="en-GB" sz="1200" b="1" i="0" kern="1200" baseline="30000" dirty="0" smtClean="0">
                <a:solidFill>
                  <a:schemeClr val="tx1"/>
                </a:solidFill>
                <a:effectLst/>
                <a:latin typeface="+mn-lt"/>
                <a:ea typeface="+mn-ea"/>
                <a:cs typeface="+mn-cs"/>
              </a:rPr>
              <a:t>25 </a:t>
            </a:r>
            <a:r>
              <a:rPr lang="en-GB" sz="1200" b="0" i="0" kern="1200" dirty="0" smtClean="0">
                <a:solidFill>
                  <a:schemeClr val="tx1"/>
                </a:solidFill>
                <a:effectLst/>
                <a:latin typeface="+mn-lt"/>
                <a:ea typeface="+mn-ea"/>
                <a:cs typeface="+mn-cs"/>
              </a:rPr>
              <a:t>Now Hagar is Mount Sinai in Arabia;</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3" tooltip="See footnote e"/>
              </a:rPr>
              <a:t>e</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she corresponds to the present Jerusalem, for she is in slavery with her children. </a:t>
            </a:r>
            <a:r>
              <a:rPr lang="en-GB" sz="1200" b="1" i="0" kern="1200" baseline="30000" dirty="0" smtClean="0">
                <a:solidFill>
                  <a:schemeClr val="tx1"/>
                </a:solidFill>
                <a:effectLst/>
                <a:latin typeface="+mn-lt"/>
                <a:ea typeface="+mn-ea"/>
                <a:cs typeface="+mn-cs"/>
              </a:rPr>
              <a:t>26 </a:t>
            </a:r>
            <a:r>
              <a:rPr lang="en-GB" sz="1200" b="0" i="0" kern="1200" dirty="0" smtClean="0">
                <a:solidFill>
                  <a:schemeClr val="tx1"/>
                </a:solidFill>
                <a:effectLst/>
                <a:latin typeface="+mn-lt"/>
                <a:ea typeface="+mn-ea"/>
                <a:cs typeface="+mn-cs"/>
              </a:rPr>
              <a:t>But the Jerusalem above is free, and she is our mother. </a:t>
            </a:r>
            <a:r>
              <a:rPr lang="en-GB" sz="1200" b="1" i="0" kern="1200" baseline="30000" dirty="0" smtClean="0">
                <a:solidFill>
                  <a:schemeClr val="tx1"/>
                </a:solidFill>
                <a:effectLst/>
                <a:latin typeface="+mn-lt"/>
                <a:ea typeface="+mn-ea"/>
                <a:cs typeface="+mn-cs"/>
              </a:rPr>
              <a:t>27 </a:t>
            </a:r>
            <a:r>
              <a:rPr lang="en-GB" sz="1200" b="0" i="0" kern="1200" dirty="0" smtClean="0">
                <a:solidFill>
                  <a:schemeClr val="tx1"/>
                </a:solidFill>
                <a:effectLst/>
                <a:latin typeface="+mn-lt"/>
                <a:ea typeface="+mn-ea"/>
                <a:cs typeface="+mn-cs"/>
              </a:rPr>
              <a:t>For it is written,</a:t>
            </a:r>
          </a:p>
          <a:p>
            <a:r>
              <a:rPr lang="en-GB" sz="1200" b="0" i="0" kern="1200" dirty="0" smtClean="0">
                <a:solidFill>
                  <a:schemeClr val="tx1"/>
                </a:solidFill>
                <a:effectLst/>
                <a:latin typeface="+mn-lt"/>
                <a:ea typeface="+mn-ea"/>
                <a:cs typeface="+mn-cs"/>
              </a:rPr>
              <a:t>“Rejoice, O barren one who does not bear;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break forth and cry aloud, you who are not in labour!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For the children of the desolate one will be more</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than those of the one who has a husband.”</a:t>
            </a:r>
          </a:p>
          <a:p>
            <a:r>
              <a:rPr lang="en-GB" sz="1200" b="1" i="0" kern="1200" baseline="30000" dirty="0" smtClean="0">
                <a:solidFill>
                  <a:schemeClr val="tx1"/>
                </a:solidFill>
                <a:effectLst/>
                <a:latin typeface="+mn-lt"/>
                <a:ea typeface="+mn-ea"/>
                <a:cs typeface="+mn-cs"/>
              </a:rPr>
              <a:t>28 </a:t>
            </a:r>
            <a:r>
              <a:rPr lang="en-GB" sz="1200" b="0" i="0" kern="1200" dirty="0" smtClean="0">
                <a:solidFill>
                  <a:schemeClr val="tx1"/>
                </a:solidFill>
                <a:effectLst/>
                <a:latin typeface="+mn-lt"/>
                <a:ea typeface="+mn-ea"/>
                <a:cs typeface="+mn-cs"/>
              </a:rPr>
              <a:t>Now you,</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 tooltip="See footnote f"/>
              </a:rPr>
              <a:t>f</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brothers, like Isaac, are children of promise. </a:t>
            </a:r>
            <a:r>
              <a:rPr lang="en-GB" sz="1200" b="1" i="0" kern="1200" baseline="30000" dirty="0" smtClean="0">
                <a:solidFill>
                  <a:schemeClr val="tx1"/>
                </a:solidFill>
                <a:effectLst/>
                <a:latin typeface="+mn-lt"/>
                <a:ea typeface="+mn-ea"/>
                <a:cs typeface="+mn-cs"/>
              </a:rPr>
              <a:t>29 </a:t>
            </a:r>
            <a:r>
              <a:rPr lang="en-GB" sz="1200" b="0" i="0" kern="1200" dirty="0" smtClean="0">
                <a:solidFill>
                  <a:schemeClr val="tx1"/>
                </a:solidFill>
                <a:effectLst/>
                <a:latin typeface="+mn-lt"/>
                <a:ea typeface="+mn-ea"/>
                <a:cs typeface="+mn-cs"/>
              </a:rPr>
              <a:t>But just as at that time he who was born according to the flesh persecuted him who was born according to the Spirit, so also it is now. </a:t>
            </a:r>
            <a:r>
              <a:rPr lang="en-GB" sz="1200" b="1" i="0" kern="1200" baseline="30000" dirty="0" smtClean="0">
                <a:solidFill>
                  <a:schemeClr val="tx1"/>
                </a:solidFill>
                <a:effectLst/>
                <a:latin typeface="+mn-lt"/>
                <a:ea typeface="+mn-ea"/>
                <a:cs typeface="+mn-cs"/>
              </a:rPr>
              <a:t>30 </a:t>
            </a:r>
            <a:r>
              <a:rPr lang="en-GB" sz="1200" b="0" i="0" kern="1200" dirty="0" smtClean="0">
                <a:solidFill>
                  <a:schemeClr val="tx1"/>
                </a:solidFill>
                <a:effectLst/>
                <a:latin typeface="+mn-lt"/>
                <a:ea typeface="+mn-ea"/>
                <a:cs typeface="+mn-cs"/>
              </a:rPr>
              <a:t>But what does the Scripture say? “Cast out the slave woman and her son, for the son of the slave woman shall not inherit with the son of the free woman.” </a:t>
            </a:r>
            <a:r>
              <a:rPr lang="en-GB" sz="1200" b="1" i="0" kern="1200" baseline="30000" dirty="0" smtClean="0">
                <a:solidFill>
                  <a:schemeClr val="tx1"/>
                </a:solidFill>
                <a:effectLst/>
                <a:latin typeface="+mn-lt"/>
                <a:ea typeface="+mn-ea"/>
                <a:cs typeface="+mn-cs"/>
              </a:rPr>
              <a:t>31 </a:t>
            </a:r>
            <a:r>
              <a:rPr lang="en-GB" sz="1200" b="0" i="0" kern="1200" dirty="0" smtClean="0">
                <a:solidFill>
                  <a:schemeClr val="tx1"/>
                </a:solidFill>
                <a:effectLst/>
                <a:latin typeface="+mn-lt"/>
                <a:ea typeface="+mn-ea"/>
                <a:cs typeface="+mn-cs"/>
              </a:rPr>
              <a:t>So, brothers, we are not children of the slave but of the free woman.</a:t>
            </a:r>
          </a:p>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7</a:t>
            </a:fld>
            <a:endParaRPr lang="en-GB"/>
          </a:p>
        </p:txBody>
      </p:sp>
    </p:spTree>
    <p:extLst>
      <p:ext uri="{BB962C8B-B14F-4D97-AF65-F5344CB8AC3E}">
        <p14:creationId xmlns:p14="http://schemas.microsoft.com/office/powerpoint/2010/main" val="205386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baseline="30000" dirty="0" smtClean="0">
                <a:solidFill>
                  <a:schemeClr val="tx1"/>
                </a:solidFill>
                <a:effectLst/>
                <a:latin typeface="+mn-lt"/>
                <a:ea typeface="+mn-ea"/>
                <a:cs typeface="+mn-cs"/>
              </a:rPr>
              <a:t>21 </a:t>
            </a:r>
            <a:r>
              <a:rPr lang="en-GB" sz="1200" b="0" i="0" kern="1200" dirty="0" smtClean="0">
                <a:solidFill>
                  <a:schemeClr val="tx1"/>
                </a:solidFill>
                <a:effectLst/>
                <a:latin typeface="+mn-lt"/>
                <a:ea typeface="+mn-ea"/>
                <a:cs typeface="+mn-cs"/>
              </a:rPr>
              <a:t>Tell me, you who desire to be under the law, do you not listen to the law? </a:t>
            </a:r>
            <a:r>
              <a:rPr lang="en-GB" sz="1200" b="1" i="0" kern="1200" baseline="30000" dirty="0" smtClean="0">
                <a:solidFill>
                  <a:schemeClr val="tx1"/>
                </a:solidFill>
                <a:effectLst/>
                <a:latin typeface="+mn-lt"/>
                <a:ea typeface="+mn-ea"/>
                <a:cs typeface="+mn-cs"/>
              </a:rPr>
              <a:t>22 </a:t>
            </a:r>
            <a:r>
              <a:rPr lang="en-GB" sz="1200" b="0" i="0" kern="1200" dirty="0" smtClean="0">
                <a:solidFill>
                  <a:schemeClr val="tx1"/>
                </a:solidFill>
                <a:effectLst/>
                <a:latin typeface="+mn-lt"/>
                <a:ea typeface="+mn-ea"/>
                <a:cs typeface="+mn-cs"/>
              </a:rPr>
              <a:t>For it is written that Abraham had two sons, one by a slave woman and one by a free woman. </a:t>
            </a:r>
            <a:r>
              <a:rPr lang="en-GB" sz="1200" b="1" i="0" kern="1200" baseline="30000" dirty="0" smtClean="0">
                <a:solidFill>
                  <a:schemeClr val="tx1"/>
                </a:solidFill>
                <a:effectLst/>
                <a:latin typeface="+mn-lt"/>
                <a:ea typeface="+mn-ea"/>
                <a:cs typeface="+mn-cs"/>
              </a:rPr>
              <a:t>23 </a:t>
            </a:r>
            <a:r>
              <a:rPr lang="en-GB" sz="1200" b="0" i="0" kern="1200" dirty="0" smtClean="0">
                <a:solidFill>
                  <a:schemeClr val="tx1"/>
                </a:solidFill>
                <a:effectLst/>
                <a:latin typeface="+mn-lt"/>
                <a:ea typeface="+mn-ea"/>
                <a:cs typeface="+mn-cs"/>
              </a:rPr>
              <a:t>But the son of the slave was born according to the flesh, while the son of the free woman was born through promise. </a:t>
            </a:r>
            <a:r>
              <a:rPr lang="en-GB" sz="1200" b="1" i="0" kern="1200" baseline="30000" dirty="0" smtClean="0">
                <a:solidFill>
                  <a:schemeClr val="tx1"/>
                </a:solidFill>
                <a:effectLst/>
                <a:latin typeface="+mn-lt"/>
                <a:ea typeface="+mn-ea"/>
                <a:cs typeface="+mn-cs"/>
              </a:rPr>
              <a:t>24 </a:t>
            </a:r>
            <a:r>
              <a:rPr lang="en-GB" sz="1200" b="0" i="0" kern="1200" dirty="0" smtClean="0">
                <a:solidFill>
                  <a:schemeClr val="tx1"/>
                </a:solidFill>
                <a:effectLst/>
                <a:latin typeface="+mn-lt"/>
                <a:ea typeface="+mn-ea"/>
                <a:cs typeface="+mn-cs"/>
              </a:rPr>
              <a:t>Now this may be interpreted allegorically: these women are two covenants. One is from Mount Sinai, bearing children for slavery; she is Hagar. </a:t>
            </a:r>
            <a:r>
              <a:rPr lang="en-GB" sz="1200" b="1" i="0" kern="1200" baseline="30000" dirty="0" smtClean="0">
                <a:solidFill>
                  <a:schemeClr val="tx1"/>
                </a:solidFill>
                <a:effectLst/>
                <a:latin typeface="+mn-lt"/>
                <a:ea typeface="+mn-ea"/>
                <a:cs typeface="+mn-cs"/>
              </a:rPr>
              <a:t>25 </a:t>
            </a:r>
            <a:r>
              <a:rPr lang="en-GB" sz="1200" b="0" i="0" kern="1200" dirty="0" smtClean="0">
                <a:solidFill>
                  <a:schemeClr val="tx1"/>
                </a:solidFill>
                <a:effectLst/>
                <a:latin typeface="+mn-lt"/>
                <a:ea typeface="+mn-ea"/>
                <a:cs typeface="+mn-cs"/>
              </a:rPr>
              <a:t>Now Hagar is Mount Sinai in Arabia;</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3" tooltip="See footnote e"/>
              </a:rPr>
              <a:t>e</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she corresponds to the present Jerusalem, for she is in slavery with her children. </a:t>
            </a:r>
            <a:r>
              <a:rPr lang="en-GB" sz="1200" b="1" i="0" kern="1200" baseline="30000" dirty="0" smtClean="0">
                <a:solidFill>
                  <a:schemeClr val="tx1"/>
                </a:solidFill>
                <a:effectLst/>
                <a:latin typeface="+mn-lt"/>
                <a:ea typeface="+mn-ea"/>
                <a:cs typeface="+mn-cs"/>
              </a:rPr>
              <a:t>26 </a:t>
            </a:r>
            <a:r>
              <a:rPr lang="en-GB" sz="1200" b="0" i="0" kern="1200" dirty="0" smtClean="0">
                <a:solidFill>
                  <a:schemeClr val="tx1"/>
                </a:solidFill>
                <a:effectLst/>
                <a:latin typeface="+mn-lt"/>
                <a:ea typeface="+mn-ea"/>
                <a:cs typeface="+mn-cs"/>
              </a:rPr>
              <a:t>But the Jerusalem above is free, and she is our mother. </a:t>
            </a:r>
            <a:r>
              <a:rPr lang="en-GB" sz="1200" b="1" i="0" kern="1200" baseline="30000" dirty="0" smtClean="0">
                <a:solidFill>
                  <a:schemeClr val="tx1"/>
                </a:solidFill>
                <a:effectLst/>
                <a:latin typeface="+mn-lt"/>
                <a:ea typeface="+mn-ea"/>
                <a:cs typeface="+mn-cs"/>
              </a:rPr>
              <a:t>27 </a:t>
            </a:r>
            <a:r>
              <a:rPr lang="en-GB" sz="1200" b="0" i="0" kern="1200" dirty="0" smtClean="0">
                <a:solidFill>
                  <a:schemeClr val="tx1"/>
                </a:solidFill>
                <a:effectLst/>
                <a:latin typeface="+mn-lt"/>
                <a:ea typeface="+mn-ea"/>
                <a:cs typeface="+mn-cs"/>
              </a:rPr>
              <a:t>For it is written,</a:t>
            </a:r>
          </a:p>
          <a:p>
            <a:r>
              <a:rPr lang="en-GB" sz="1200" b="0" i="0" kern="1200" dirty="0" smtClean="0">
                <a:solidFill>
                  <a:schemeClr val="tx1"/>
                </a:solidFill>
                <a:effectLst/>
                <a:latin typeface="+mn-lt"/>
                <a:ea typeface="+mn-ea"/>
                <a:cs typeface="+mn-cs"/>
              </a:rPr>
              <a:t>“Rejoice, O barren one who does not bear;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break forth and cry aloud, you who are not in labour!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For the children of the desolate one will be more</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than those of the one who has a husband.”</a:t>
            </a:r>
          </a:p>
          <a:p>
            <a:r>
              <a:rPr lang="en-GB" sz="1200" b="1" i="0" kern="1200" baseline="30000" dirty="0" smtClean="0">
                <a:solidFill>
                  <a:schemeClr val="tx1"/>
                </a:solidFill>
                <a:effectLst/>
                <a:latin typeface="+mn-lt"/>
                <a:ea typeface="+mn-ea"/>
                <a:cs typeface="+mn-cs"/>
              </a:rPr>
              <a:t>28 </a:t>
            </a:r>
            <a:r>
              <a:rPr lang="en-GB" sz="1200" b="0" i="0" kern="1200" dirty="0" smtClean="0">
                <a:solidFill>
                  <a:schemeClr val="tx1"/>
                </a:solidFill>
                <a:effectLst/>
                <a:latin typeface="+mn-lt"/>
                <a:ea typeface="+mn-ea"/>
                <a:cs typeface="+mn-cs"/>
              </a:rPr>
              <a:t>Now you,</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 tooltip="See footnote f"/>
              </a:rPr>
              <a:t>f</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brothers, like Isaac, are children of promise. </a:t>
            </a:r>
            <a:r>
              <a:rPr lang="en-GB" sz="1200" b="1" i="0" kern="1200" baseline="30000" dirty="0" smtClean="0">
                <a:solidFill>
                  <a:schemeClr val="tx1"/>
                </a:solidFill>
                <a:effectLst/>
                <a:latin typeface="+mn-lt"/>
                <a:ea typeface="+mn-ea"/>
                <a:cs typeface="+mn-cs"/>
              </a:rPr>
              <a:t>29 </a:t>
            </a:r>
            <a:r>
              <a:rPr lang="en-GB" sz="1200" b="0" i="0" kern="1200" dirty="0" smtClean="0">
                <a:solidFill>
                  <a:schemeClr val="tx1"/>
                </a:solidFill>
                <a:effectLst/>
                <a:latin typeface="+mn-lt"/>
                <a:ea typeface="+mn-ea"/>
                <a:cs typeface="+mn-cs"/>
              </a:rPr>
              <a:t>But just as at that time he who was born according to the flesh persecuted him who was born according to the Spirit, so also it is now. </a:t>
            </a:r>
            <a:r>
              <a:rPr lang="en-GB" sz="1200" b="1" i="0" kern="1200" baseline="30000" dirty="0" smtClean="0">
                <a:solidFill>
                  <a:schemeClr val="tx1"/>
                </a:solidFill>
                <a:effectLst/>
                <a:latin typeface="+mn-lt"/>
                <a:ea typeface="+mn-ea"/>
                <a:cs typeface="+mn-cs"/>
              </a:rPr>
              <a:t>30 </a:t>
            </a:r>
            <a:r>
              <a:rPr lang="en-GB" sz="1200" b="0" i="0" kern="1200" dirty="0" smtClean="0">
                <a:solidFill>
                  <a:schemeClr val="tx1"/>
                </a:solidFill>
                <a:effectLst/>
                <a:latin typeface="+mn-lt"/>
                <a:ea typeface="+mn-ea"/>
                <a:cs typeface="+mn-cs"/>
              </a:rPr>
              <a:t>But what does the Scripture say? “Cast out the slave woman and her son, for the son of the slave woman shall not inherit with the son of the free woman.” </a:t>
            </a:r>
            <a:r>
              <a:rPr lang="en-GB" sz="1200" b="1" i="0" kern="1200" baseline="30000" dirty="0" smtClean="0">
                <a:solidFill>
                  <a:schemeClr val="tx1"/>
                </a:solidFill>
                <a:effectLst/>
                <a:latin typeface="+mn-lt"/>
                <a:ea typeface="+mn-ea"/>
                <a:cs typeface="+mn-cs"/>
              </a:rPr>
              <a:t>31 </a:t>
            </a:r>
            <a:r>
              <a:rPr lang="en-GB" sz="1200" b="0" i="0" kern="1200" dirty="0" smtClean="0">
                <a:solidFill>
                  <a:schemeClr val="tx1"/>
                </a:solidFill>
                <a:effectLst/>
                <a:latin typeface="+mn-lt"/>
                <a:ea typeface="+mn-ea"/>
                <a:cs typeface="+mn-cs"/>
              </a:rPr>
              <a:t>So, brothers, we are not children of the slave but of the free woman.</a:t>
            </a:r>
          </a:p>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8</a:t>
            </a:fld>
            <a:endParaRPr lang="en-GB"/>
          </a:p>
        </p:txBody>
      </p:sp>
    </p:spTree>
    <p:extLst>
      <p:ext uri="{BB962C8B-B14F-4D97-AF65-F5344CB8AC3E}">
        <p14:creationId xmlns:p14="http://schemas.microsoft.com/office/powerpoint/2010/main" val="38859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baseline="30000" dirty="0" smtClean="0">
                <a:solidFill>
                  <a:schemeClr val="tx1"/>
                </a:solidFill>
                <a:effectLst/>
                <a:latin typeface="+mn-lt"/>
                <a:ea typeface="+mn-ea"/>
                <a:cs typeface="+mn-cs"/>
              </a:rPr>
              <a:t>21 </a:t>
            </a:r>
            <a:r>
              <a:rPr lang="en-GB" sz="1200" b="0" i="0" kern="1200" dirty="0" smtClean="0">
                <a:solidFill>
                  <a:schemeClr val="tx1"/>
                </a:solidFill>
                <a:effectLst/>
                <a:latin typeface="+mn-lt"/>
                <a:ea typeface="+mn-ea"/>
                <a:cs typeface="+mn-cs"/>
              </a:rPr>
              <a:t>Tell me, you who desire to be under the law, do you not listen to the law? </a:t>
            </a:r>
            <a:r>
              <a:rPr lang="en-GB" sz="1200" b="1" i="0" kern="1200" baseline="30000" dirty="0" smtClean="0">
                <a:solidFill>
                  <a:schemeClr val="tx1"/>
                </a:solidFill>
                <a:effectLst/>
                <a:latin typeface="+mn-lt"/>
                <a:ea typeface="+mn-ea"/>
                <a:cs typeface="+mn-cs"/>
              </a:rPr>
              <a:t>22 </a:t>
            </a:r>
            <a:r>
              <a:rPr lang="en-GB" sz="1200" b="0" i="0" kern="1200" dirty="0" smtClean="0">
                <a:solidFill>
                  <a:schemeClr val="tx1"/>
                </a:solidFill>
                <a:effectLst/>
                <a:latin typeface="+mn-lt"/>
                <a:ea typeface="+mn-ea"/>
                <a:cs typeface="+mn-cs"/>
              </a:rPr>
              <a:t>For it is written that Abraham had two sons, one by a slave woman and one by a free woman. </a:t>
            </a:r>
            <a:r>
              <a:rPr lang="en-GB" sz="1200" b="1" i="0" kern="1200" baseline="30000" dirty="0" smtClean="0">
                <a:solidFill>
                  <a:schemeClr val="tx1"/>
                </a:solidFill>
                <a:effectLst/>
                <a:latin typeface="+mn-lt"/>
                <a:ea typeface="+mn-ea"/>
                <a:cs typeface="+mn-cs"/>
              </a:rPr>
              <a:t>23 </a:t>
            </a:r>
            <a:r>
              <a:rPr lang="en-GB" sz="1200" b="0" i="0" kern="1200" dirty="0" smtClean="0">
                <a:solidFill>
                  <a:schemeClr val="tx1"/>
                </a:solidFill>
                <a:effectLst/>
                <a:latin typeface="+mn-lt"/>
                <a:ea typeface="+mn-ea"/>
                <a:cs typeface="+mn-cs"/>
              </a:rPr>
              <a:t>But the son of the slave was born according to the flesh, while the son of the free woman was born through promise. </a:t>
            </a:r>
            <a:r>
              <a:rPr lang="en-GB" sz="1200" b="1" i="0" kern="1200" baseline="30000" dirty="0" smtClean="0">
                <a:solidFill>
                  <a:schemeClr val="tx1"/>
                </a:solidFill>
                <a:effectLst/>
                <a:latin typeface="+mn-lt"/>
                <a:ea typeface="+mn-ea"/>
                <a:cs typeface="+mn-cs"/>
              </a:rPr>
              <a:t>24 </a:t>
            </a:r>
            <a:r>
              <a:rPr lang="en-GB" sz="1200" b="0" i="0" kern="1200" dirty="0" smtClean="0">
                <a:solidFill>
                  <a:schemeClr val="tx1"/>
                </a:solidFill>
                <a:effectLst/>
                <a:latin typeface="+mn-lt"/>
                <a:ea typeface="+mn-ea"/>
                <a:cs typeface="+mn-cs"/>
              </a:rPr>
              <a:t>Now this may be interpreted allegorically: these women are two covenants. One is from Mount Sinai, bearing children for slavery; she is Hagar. </a:t>
            </a:r>
            <a:r>
              <a:rPr lang="en-GB" sz="1200" b="1" i="0" kern="1200" baseline="30000" dirty="0" smtClean="0">
                <a:solidFill>
                  <a:schemeClr val="tx1"/>
                </a:solidFill>
                <a:effectLst/>
                <a:latin typeface="+mn-lt"/>
                <a:ea typeface="+mn-ea"/>
                <a:cs typeface="+mn-cs"/>
              </a:rPr>
              <a:t>25 </a:t>
            </a:r>
            <a:r>
              <a:rPr lang="en-GB" sz="1200" b="0" i="0" kern="1200" dirty="0" smtClean="0">
                <a:solidFill>
                  <a:schemeClr val="tx1"/>
                </a:solidFill>
                <a:effectLst/>
                <a:latin typeface="+mn-lt"/>
                <a:ea typeface="+mn-ea"/>
                <a:cs typeface="+mn-cs"/>
              </a:rPr>
              <a:t>Now Hagar is Mount Sinai in Arabia;</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3" tooltip="See footnote e"/>
              </a:rPr>
              <a:t>e</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she corresponds to the present Jerusalem, for she is in slavery with her children. </a:t>
            </a:r>
            <a:r>
              <a:rPr lang="en-GB" sz="1200" b="1" i="0" kern="1200" baseline="30000" dirty="0" smtClean="0">
                <a:solidFill>
                  <a:schemeClr val="tx1"/>
                </a:solidFill>
                <a:effectLst/>
                <a:latin typeface="+mn-lt"/>
                <a:ea typeface="+mn-ea"/>
                <a:cs typeface="+mn-cs"/>
              </a:rPr>
              <a:t>26 </a:t>
            </a:r>
            <a:r>
              <a:rPr lang="en-GB" sz="1200" b="0" i="0" kern="1200" dirty="0" smtClean="0">
                <a:solidFill>
                  <a:schemeClr val="tx1"/>
                </a:solidFill>
                <a:effectLst/>
                <a:latin typeface="+mn-lt"/>
                <a:ea typeface="+mn-ea"/>
                <a:cs typeface="+mn-cs"/>
              </a:rPr>
              <a:t>But the Jerusalem above is free, and she is our mother. </a:t>
            </a:r>
            <a:r>
              <a:rPr lang="en-GB" sz="1200" b="1" i="0" kern="1200" baseline="30000" dirty="0" smtClean="0">
                <a:solidFill>
                  <a:schemeClr val="tx1"/>
                </a:solidFill>
                <a:effectLst/>
                <a:latin typeface="+mn-lt"/>
                <a:ea typeface="+mn-ea"/>
                <a:cs typeface="+mn-cs"/>
              </a:rPr>
              <a:t>27 </a:t>
            </a:r>
            <a:r>
              <a:rPr lang="en-GB" sz="1200" b="0" i="0" kern="1200" dirty="0" smtClean="0">
                <a:solidFill>
                  <a:schemeClr val="tx1"/>
                </a:solidFill>
                <a:effectLst/>
                <a:latin typeface="+mn-lt"/>
                <a:ea typeface="+mn-ea"/>
                <a:cs typeface="+mn-cs"/>
              </a:rPr>
              <a:t>For it is written,</a:t>
            </a:r>
          </a:p>
          <a:p>
            <a:r>
              <a:rPr lang="en-GB" sz="1200" b="0" i="0" kern="1200" dirty="0" smtClean="0">
                <a:solidFill>
                  <a:schemeClr val="tx1"/>
                </a:solidFill>
                <a:effectLst/>
                <a:latin typeface="+mn-lt"/>
                <a:ea typeface="+mn-ea"/>
                <a:cs typeface="+mn-cs"/>
              </a:rPr>
              <a:t>“Rejoice, O barren one who does not bear;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break forth and cry aloud, you who are not in labour!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For the children of the desolate one will be more</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than those of the one who has a husband.”</a:t>
            </a:r>
          </a:p>
          <a:p>
            <a:r>
              <a:rPr lang="en-GB" sz="1200" b="1" i="0" kern="1200" baseline="30000" dirty="0" smtClean="0">
                <a:solidFill>
                  <a:schemeClr val="tx1"/>
                </a:solidFill>
                <a:effectLst/>
                <a:latin typeface="+mn-lt"/>
                <a:ea typeface="+mn-ea"/>
                <a:cs typeface="+mn-cs"/>
              </a:rPr>
              <a:t>28 </a:t>
            </a:r>
            <a:r>
              <a:rPr lang="en-GB" sz="1200" b="0" i="0" kern="1200" dirty="0" smtClean="0">
                <a:solidFill>
                  <a:schemeClr val="tx1"/>
                </a:solidFill>
                <a:effectLst/>
                <a:latin typeface="+mn-lt"/>
                <a:ea typeface="+mn-ea"/>
                <a:cs typeface="+mn-cs"/>
              </a:rPr>
              <a:t>Now you,</a:t>
            </a:r>
            <a:r>
              <a:rPr lang="en-GB" sz="1200" b="0" i="0" kern="1200" baseline="300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 tooltip="See footnote f"/>
              </a:rPr>
              <a:t>f</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brothers, like Isaac, are children of promise. </a:t>
            </a:r>
            <a:r>
              <a:rPr lang="en-GB" sz="1200" b="1" i="0" kern="1200" baseline="30000" dirty="0" smtClean="0">
                <a:solidFill>
                  <a:schemeClr val="tx1"/>
                </a:solidFill>
                <a:effectLst/>
                <a:latin typeface="+mn-lt"/>
                <a:ea typeface="+mn-ea"/>
                <a:cs typeface="+mn-cs"/>
              </a:rPr>
              <a:t>29 </a:t>
            </a:r>
            <a:r>
              <a:rPr lang="en-GB" sz="1200" b="0" i="0" kern="1200" dirty="0" smtClean="0">
                <a:solidFill>
                  <a:schemeClr val="tx1"/>
                </a:solidFill>
                <a:effectLst/>
                <a:latin typeface="+mn-lt"/>
                <a:ea typeface="+mn-ea"/>
                <a:cs typeface="+mn-cs"/>
              </a:rPr>
              <a:t>But just as at that time he who was born according to the flesh persecuted him who was born according to the Spirit, so also it is now. </a:t>
            </a:r>
            <a:r>
              <a:rPr lang="en-GB" sz="1200" b="1" i="0" kern="1200" baseline="30000" dirty="0" smtClean="0">
                <a:solidFill>
                  <a:schemeClr val="tx1"/>
                </a:solidFill>
                <a:effectLst/>
                <a:latin typeface="+mn-lt"/>
                <a:ea typeface="+mn-ea"/>
                <a:cs typeface="+mn-cs"/>
              </a:rPr>
              <a:t>30 </a:t>
            </a:r>
            <a:r>
              <a:rPr lang="en-GB" sz="1200" b="0" i="0" kern="1200" dirty="0" smtClean="0">
                <a:solidFill>
                  <a:schemeClr val="tx1"/>
                </a:solidFill>
                <a:effectLst/>
                <a:latin typeface="+mn-lt"/>
                <a:ea typeface="+mn-ea"/>
                <a:cs typeface="+mn-cs"/>
              </a:rPr>
              <a:t>But what does the Scripture say? “Cast out the slave woman and her son, for the son of the slave woman shall not inherit with the son of the free woman.” </a:t>
            </a:r>
            <a:r>
              <a:rPr lang="en-GB" sz="1200" b="1" i="0" kern="1200" baseline="30000" dirty="0" smtClean="0">
                <a:solidFill>
                  <a:schemeClr val="tx1"/>
                </a:solidFill>
                <a:effectLst/>
                <a:latin typeface="+mn-lt"/>
                <a:ea typeface="+mn-ea"/>
                <a:cs typeface="+mn-cs"/>
              </a:rPr>
              <a:t>31 </a:t>
            </a:r>
            <a:r>
              <a:rPr lang="en-GB" sz="1200" b="0" i="0" kern="1200" dirty="0" smtClean="0">
                <a:solidFill>
                  <a:schemeClr val="tx1"/>
                </a:solidFill>
                <a:effectLst/>
                <a:latin typeface="+mn-lt"/>
                <a:ea typeface="+mn-ea"/>
                <a:cs typeface="+mn-cs"/>
              </a:rPr>
              <a:t>So, brothers, we are not children of the slave but of the free woman.</a:t>
            </a:r>
          </a:p>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9</a:t>
            </a:fld>
            <a:endParaRPr lang="en-GB"/>
          </a:p>
        </p:txBody>
      </p:sp>
    </p:spTree>
    <p:extLst>
      <p:ext uri="{BB962C8B-B14F-4D97-AF65-F5344CB8AC3E}">
        <p14:creationId xmlns:p14="http://schemas.microsoft.com/office/powerpoint/2010/main" val="428227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471F2CAA-9D59-8A4D-8FE0-BF3AB55D89DC}" type="datetimeFigureOut">
              <a:rPr lang="en-US" smtClean="0"/>
              <a:t>6/9/2018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0801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71F2CAA-9D59-8A4D-8FE0-BF3AB55D89DC}" type="datetimeFigureOut">
              <a:rPr lang="en-US" smtClean="0"/>
              <a:t>6/9/2018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1080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71F2CAA-9D59-8A4D-8FE0-BF3AB55D89DC}" type="datetimeFigureOut">
              <a:rPr lang="en-US" smtClean="0"/>
              <a:t>6/9/2018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8347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71F2CAA-9D59-8A4D-8FE0-BF3AB55D89DC}" type="datetimeFigureOut">
              <a:rPr lang="en-US" smtClean="0"/>
              <a:t>6/9/2018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0271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71F2CAA-9D59-8A4D-8FE0-BF3AB55D89DC}" type="datetimeFigureOut">
              <a:rPr lang="en-US" smtClean="0"/>
              <a:t>6/9/2018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4548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471F2CAA-9D59-8A4D-8FE0-BF3AB55D89DC}" type="datetimeFigureOut">
              <a:rPr lang="en-US" smtClean="0"/>
              <a:t>6/9/2018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16075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471F2CAA-9D59-8A4D-8FE0-BF3AB55D89DC}" type="datetimeFigureOut">
              <a:rPr lang="en-US" smtClean="0"/>
              <a:t>6/9/2018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418435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471F2CAA-9D59-8A4D-8FE0-BF3AB55D89DC}" type="datetimeFigureOut">
              <a:rPr lang="en-US" smtClean="0"/>
              <a:t>6/9/2018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49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F2CAA-9D59-8A4D-8FE0-BF3AB55D89DC}" type="datetimeFigureOut">
              <a:rPr lang="en-US" smtClean="0"/>
              <a:t>6/9/2018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35425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6/9/2018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94874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6/9/2018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3551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1F2CAA-9D59-8A4D-8FE0-BF3AB55D89DC}" type="datetimeFigureOut">
              <a:rPr lang="en-US" smtClean="0"/>
              <a:t>6/9/2018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E63475-01F2-C54E-BF85-1CEAC776DCEE}" type="slidenum">
              <a:rPr lang="en-GB" smtClean="0"/>
              <a:t>‹#›</a:t>
            </a:fld>
            <a:endParaRPr lang="en-GB"/>
          </a:p>
        </p:txBody>
      </p:sp>
    </p:spTree>
    <p:extLst>
      <p:ext uri="{BB962C8B-B14F-4D97-AF65-F5344CB8AC3E}">
        <p14:creationId xmlns:p14="http://schemas.microsoft.com/office/powerpoint/2010/main" val="34503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275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397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4129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b="1" baseline="30000" dirty="0" smtClean="0">
                <a:solidFill>
                  <a:srgbClr val="E2D1BB"/>
                </a:solidFill>
                <a:latin typeface="Gotham"/>
              </a:rPr>
              <a:t>12</a:t>
            </a:r>
            <a:r>
              <a:rPr lang="en-GB" sz="2800" b="1" baseline="30000" dirty="0">
                <a:solidFill>
                  <a:srgbClr val="E2D1BB"/>
                </a:solidFill>
                <a:latin typeface="Gotham"/>
              </a:rPr>
              <a:t> </a:t>
            </a:r>
            <a:r>
              <a:rPr lang="en-GB" sz="2800" dirty="0" smtClean="0">
                <a:solidFill>
                  <a:srgbClr val="E2D1BB"/>
                </a:solidFill>
                <a:latin typeface="Gotham"/>
              </a:rPr>
              <a:t>Brothers,</a:t>
            </a:r>
            <a:r>
              <a:rPr lang="en-GB" sz="2800" baseline="30000" dirty="0">
                <a:solidFill>
                  <a:srgbClr val="E2D1BB"/>
                </a:solidFill>
                <a:latin typeface="Gotham"/>
              </a:rPr>
              <a:t> </a:t>
            </a:r>
            <a:r>
              <a:rPr lang="en-GB" sz="2800" dirty="0" smtClean="0">
                <a:solidFill>
                  <a:srgbClr val="E2D1BB"/>
                </a:solidFill>
                <a:latin typeface="Gotham"/>
              </a:rPr>
              <a:t>I </a:t>
            </a:r>
            <a:r>
              <a:rPr lang="en-GB" sz="2800" dirty="0">
                <a:solidFill>
                  <a:srgbClr val="E2D1BB"/>
                </a:solidFill>
                <a:latin typeface="Gotham"/>
              </a:rPr>
              <a:t>entreat you, become as I am, for I </a:t>
            </a:r>
            <a:r>
              <a:rPr lang="en-GB" sz="2800" dirty="0" smtClean="0">
                <a:solidFill>
                  <a:srgbClr val="E2D1BB"/>
                </a:solidFill>
                <a:latin typeface="Gotham"/>
              </a:rPr>
              <a:t>also have </a:t>
            </a:r>
            <a:r>
              <a:rPr lang="en-GB" sz="2800" dirty="0">
                <a:solidFill>
                  <a:srgbClr val="E2D1BB"/>
                </a:solidFill>
                <a:latin typeface="Gotham"/>
              </a:rPr>
              <a:t>become as you are. You did me no </a:t>
            </a:r>
            <a:r>
              <a:rPr lang="en-GB" sz="2800" dirty="0" smtClean="0">
                <a:solidFill>
                  <a:srgbClr val="E2D1BB"/>
                </a:solidFill>
                <a:latin typeface="Gotham"/>
              </a:rPr>
              <a:t>wrong. </a:t>
            </a:r>
            <a:r>
              <a:rPr lang="en-GB" sz="2800" b="1" baseline="30000" dirty="0" smtClean="0">
                <a:solidFill>
                  <a:srgbClr val="E2D1BB"/>
                </a:solidFill>
                <a:latin typeface="Gotham"/>
              </a:rPr>
              <a:t>13</a:t>
            </a:r>
            <a:r>
              <a:rPr lang="en-GB" sz="2800" b="1" baseline="30000" dirty="0">
                <a:solidFill>
                  <a:srgbClr val="E2D1BB"/>
                </a:solidFill>
                <a:latin typeface="Gotham"/>
              </a:rPr>
              <a:t> </a:t>
            </a:r>
            <a:r>
              <a:rPr lang="en-GB" sz="2800" dirty="0">
                <a:solidFill>
                  <a:srgbClr val="E2D1BB"/>
                </a:solidFill>
                <a:latin typeface="Gotham"/>
              </a:rPr>
              <a:t>You know it was because of a bodily </a:t>
            </a:r>
            <a:r>
              <a:rPr lang="en-GB" sz="2800" dirty="0" smtClean="0">
                <a:solidFill>
                  <a:srgbClr val="E2D1BB"/>
                </a:solidFill>
                <a:latin typeface="Gotham"/>
              </a:rPr>
              <a:t>ailment that </a:t>
            </a:r>
            <a:r>
              <a:rPr lang="en-GB" sz="2800" dirty="0">
                <a:solidFill>
                  <a:srgbClr val="E2D1BB"/>
                </a:solidFill>
                <a:latin typeface="Gotham"/>
              </a:rPr>
              <a:t>I preached the gospel to you at </a:t>
            </a:r>
            <a:r>
              <a:rPr lang="en-GB" sz="2800" dirty="0" smtClean="0">
                <a:solidFill>
                  <a:srgbClr val="E2D1BB"/>
                </a:solidFill>
                <a:latin typeface="Gotham"/>
              </a:rPr>
              <a:t>first, </a:t>
            </a:r>
            <a:r>
              <a:rPr lang="en-GB" sz="2800" b="1" baseline="30000" dirty="0" smtClean="0">
                <a:solidFill>
                  <a:srgbClr val="E2D1BB"/>
                </a:solidFill>
                <a:latin typeface="Gotham"/>
              </a:rPr>
              <a:t>14</a:t>
            </a:r>
            <a:r>
              <a:rPr lang="en-GB" sz="2800" b="1" baseline="30000" dirty="0">
                <a:solidFill>
                  <a:srgbClr val="E2D1BB"/>
                </a:solidFill>
                <a:latin typeface="Gotham"/>
              </a:rPr>
              <a:t> </a:t>
            </a:r>
            <a:r>
              <a:rPr lang="en-GB" sz="2800" dirty="0">
                <a:solidFill>
                  <a:srgbClr val="E2D1BB"/>
                </a:solidFill>
                <a:latin typeface="Gotham"/>
              </a:rPr>
              <a:t>and though my condition was a trial to you, you did not scorn or despise me, but received me as an angel of God, as Christ Jesus. </a:t>
            </a:r>
            <a:r>
              <a:rPr lang="en-GB" sz="2800" b="1" baseline="30000" dirty="0">
                <a:solidFill>
                  <a:srgbClr val="E2D1BB"/>
                </a:solidFill>
                <a:latin typeface="Gotham"/>
              </a:rPr>
              <a:t> 15 </a:t>
            </a:r>
            <a:r>
              <a:rPr lang="en-GB" sz="2800" dirty="0">
                <a:solidFill>
                  <a:srgbClr val="E2D1BB"/>
                </a:solidFill>
                <a:latin typeface="Gotham"/>
              </a:rPr>
              <a:t>What then has become of the blessing you felt? For I testify to you that, if possible, you would have gouged out your eyes and given them to me.</a:t>
            </a:r>
            <a:endParaRPr lang="en-GB" sz="2800" dirty="0">
              <a:solidFill>
                <a:srgbClr val="E2D1BB"/>
              </a:solidFill>
              <a:latin typeface="Gotham"/>
              <a:cs typeface="Gotham"/>
            </a:endParaRPr>
          </a:p>
        </p:txBody>
      </p:sp>
    </p:spTree>
    <p:extLst>
      <p:ext uri="{BB962C8B-B14F-4D97-AF65-F5344CB8AC3E}">
        <p14:creationId xmlns:p14="http://schemas.microsoft.com/office/powerpoint/2010/main" val="1662978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dirty="0">
                <a:solidFill>
                  <a:srgbClr val="E2D1BB"/>
                </a:solidFill>
                <a:latin typeface="Gotham"/>
              </a:rPr>
              <a:t> </a:t>
            </a:r>
            <a:r>
              <a:rPr lang="en-GB" sz="2800" b="1" baseline="30000" dirty="0">
                <a:solidFill>
                  <a:srgbClr val="E2D1BB"/>
                </a:solidFill>
                <a:latin typeface="Gotham"/>
              </a:rPr>
              <a:t>16 </a:t>
            </a:r>
            <a:r>
              <a:rPr lang="en-GB" sz="2800" dirty="0">
                <a:solidFill>
                  <a:srgbClr val="E2D1BB"/>
                </a:solidFill>
                <a:latin typeface="Gotham"/>
              </a:rPr>
              <a:t>Have I then become your enemy by telling you the </a:t>
            </a:r>
            <a:r>
              <a:rPr lang="en-GB" sz="2800" dirty="0" smtClean="0">
                <a:solidFill>
                  <a:srgbClr val="E2D1BB"/>
                </a:solidFill>
                <a:latin typeface="Gotham"/>
              </a:rPr>
              <a:t>truth?</a:t>
            </a:r>
            <a:r>
              <a:rPr lang="en-GB" sz="2800" baseline="30000" dirty="0">
                <a:solidFill>
                  <a:srgbClr val="E2D1BB"/>
                </a:solidFill>
                <a:latin typeface="Gotham"/>
              </a:rPr>
              <a:t> </a:t>
            </a:r>
            <a:r>
              <a:rPr lang="en-GB" sz="2800" b="1" baseline="30000" dirty="0" smtClean="0">
                <a:solidFill>
                  <a:srgbClr val="E2D1BB"/>
                </a:solidFill>
                <a:latin typeface="Gotham"/>
              </a:rPr>
              <a:t>17</a:t>
            </a:r>
            <a:r>
              <a:rPr lang="en-GB" sz="2800" b="1" baseline="30000" dirty="0">
                <a:solidFill>
                  <a:srgbClr val="E2D1BB"/>
                </a:solidFill>
                <a:latin typeface="Gotham"/>
              </a:rPr>
              <a:t> </a:t>
            </a:r>
            <a:r>
              <a:rPr lang="en-GB" sz="2800" dirty="0">
                <a:solidFill>
                  <a:srgbClr val="E2D1BB"/>
                </a:solidFill>
                <a:latin typeface="Gotham"/>
              </a:rPr>
              <a:t>They make much of you, but for no good purpose. They want to shut you out, that you may make much of them. </a:t>
            </a:r>
            <a:r>
              <a:rPr lang="en-GB" sz="2800" b="1" baseline="30000" dirty="0">
                <a:solidFill>
                  <a:srgbClr val="E2D1BB"/>
                </a:solidFill>
                <a:latin typeface="Gotham"/>
              </a:rPr>
              <a:t>18 </a:t>
            </a:r>
            <a:r>
              <a:rPr lang="en-GB" sz="2800" dirty="0">
                <a:solidFill>
                  <a:srgbClr val="E2D1BB"/>
                </a:solidFill>
                <a:latin typeface="Gotham"/>
              </a:rPr>
              <a:t>It is always good to be made much of for a good purpose, and not only when I am present with you, </a:t>
            </a:r>
            <a:r>
              <a:rPr lang="en-GB" sz="2800" b="1" baseline="30000" dirty="0">
                <a:solidFill>
                  <a:srgbClr val="FFFF00"/>
                </a:solidFill>
                <a:latin typeface="Gotham"/>
              </a:rPr>
              <a:t>19 </a:t>
            </a:r>
            <a:r>
              <a:rPr lang="en-GB" sz="2800" dirty="0">
                <a:solidFill>
                  <a:srgbClr val="FFFF00"/>
                </a:solidFill>
                <a:latin typeface="Gotham"/>
              </a:rPr>
              <a:t>my little children, for whom I am again in the anguish of childbirth until Christ is formed in you!</a:t>
            </a:r>
            <a:r>
              <a:rPr lang="en-GB" sz="2800" dirty="0">
                <a:solidFill>
                  <a:srgbClr val="E2D1BB"/>
                </a:solidFill>
                <a:latin typeface="Gotham"/>
              </a:rPr>
              <a:t> </a:t>
            </a:r>
            <a:r>
              <a:rPr lang="en-GB" sz="2800" b="1" baseline="30000" dirty="0">
                <a:solidFill>
                  <a:srgbClr val="E2D1BB"/>
                </a:solidFill>
                <a:latin typeface="Gotham"/>
              </a:rPr>
              <a:t>20 </a:t>
            </a:r>
            <a:r>
              <a:rPr lang="en-GB" sz="2800" dirty="0">
                <a:solidFill>
                  <a:srgbClr val="E2D1BB"/>
                </a:solidFill>
                <a:latin typeface="Gotham"/>
              </a:rPr>
              <a:t>I wish I could be present with you now and change my tone, for I am perplexed about you.</a:t>
            </a:r>
          </a:p>
          <a:p>
            <a:pPr marL="0" indent="0">
              <a:buNone/>
            </a:pPr>
            <a:endParaRPr lang="en-GB" sz="2800" dirty="0">
              <a:solidFill>
                <a:srgbClr val="E2D1BB"/>
              </a:solidFill>
              <a:latin typeface="Gotham"/>
              <a:cs typeface="Gotham"/>
            </a:endParaRPr>
          </a:p>
        </p:txBody>
      </p:sp>
    </p:spTree>
    <p:extLst>
      <p:ext uri="{BB962C8B-B14F-4D97-AF65-F5344CB8AC3E}">
        <p14:creationId xmlns:p14="http://schemas.microsoft.com/office/powerpoint/2010/main" val="151570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dirty="0">
                <a:solidFill>
                  <a:srgbClr val="E2D1BB"/>
                </a:solidFill>
                <a:latin typeface="Gotham"/>
              </a:rPr>
              <a:t> </a:t>
            </a:r>
            <a:r>
              <a:rPr lang="en-GB" sz="2800" b="1" baseline="30000" dirty="0">
                <a:solidFill>
                  <a:srgbClr val="E2D1BB"/>
                </a:solidFill>
                <a:latin typeface="Gotham"/>
              </a:rPr>
              <a:t>16 </a:t>
            </a:r>
            <a:r>
              <a:rPr lang="en-GB" sz="2800" dirty="0">
                <a:solidFill>
                  <a:srgbClr val="E2D1BB"/>
                </a:solidFill>
                <a:latin typeface="Gotham"/>
              </a:rPr>
              <a:t>Have I then become your enemy by telling you the </a:t>
            </a:r>
            <a:r>
              <a:rPr lang="en-GB" sz="2800" dirty="0" smtClean="0">
                <a:solidFill>
                  <a:srgbClr val="E2D1BB"/>
                </a:solidFill>
                <a:latin typeface="Gotham"/>
              </a:rPr>
              <a:t>truth?</a:t>
            </a:r>
            <a:r>
              <a:rPr lang="en-GB" sz="2800" baseline="30000" dirty="0">
                <a:solidFill>
                  <a:srgbClr val="E2D1BB"/>
                </a:solidFill>
                <a:latin typeface="Gotham"/>
              </a:rPr>
              <a:t> </a:t>
            </a:r>
            <a:r>
              <a:rPr lang="en-GB" sz="2800" b="1" baseline="30000" dirty="0" smtClean="0">
                <a:solidFill>
                  <a:srgbClr val="E2D1BB"/>
                </a:solidFill>
                <a:latin typeface="Gotham"/>
              </a:rPr>
              <a:t>17</a:t>
            </a:r>
            <a:r>
              <a:rPr lang="en-GB" sz="2800" b="1" baseline="30000" dirty="0">
                <a:solidFill>
                  <a:srgbClr val="E2D1BB"/>
                </a:solidFill>
                <a:latin typeface="Gotham"/>
              </a:rPr>
              <a:t> </a:t>
            </a:r>
            <a:r>
              <a:rPr lang="en-GB" sz="2800" dirty="0">
                <a:solidFill>
                  <a:srgbClr val="E2D1BB"/>
                </a:solidFill>
                <a:latin typeface="Gotham"/>
              </a:rPr>
              <a:t>They make much of you, but for no good purpose. They want to shut you out, that you may make much of them. </a:t>
            </a:r>
            <a:r>
              <a:rPr lang="en-GB" sz="2800" b="1" baseline="30000" dirty="0">
                <a:solidFill>
                  <a:srgbClr val="E2D1BB"/>
                </a:solidFill>
                <a:latin typeface="Gotham"/>
              </a:rPr>
              <a:t>18 </a:t>
            </a:r>
            <a:r>
              <a:rPr lang="en-GB" sz="2800" dirty="0">
                <a:solidFill>
                  <a:srgbClr val="E2D1BB"/>
                </a:solidFill>
                <a:latin typeface="Gotham"/>
              </a:rPr>
              <a:t>It is always good to be made much of for a good purpose, and not only when I am present with you, </a:t>
            </a:r>
            <a:r>
              <a:rPr lang="en-GB" sz="2800" b="1" baseline="30000" dirty="0">
                <a:solidFill>
                  <a:srgbClr val="E2D1BB"/>
                </a:solidFill>
                <a:latin typeface="Gotham"/>
              </a:rPr>
              <a:t>19 </a:t>
            </a:r>
            <a:r>
              <a:rPr lang="en-GB" sz="2800" dirty="0">
                <a:solidFill>
                  <a:srgbClr val="E2D1BB"/>
                </a:solidFill>
                <a:latin typeface="Gotham"/>
              </a:rPr>
              <a:t>my little children, for whom I am again in the anguish of childbirth until Christ is formed in you! </a:t>
            </a:r>
            <a:r>
              <a:rPr lang="en-GB" sz="2800" b="1" baseline="30000" dirty="0">
                <a:solidFill>
                  <a:srgbClr val="E2D1BB"/>
                </a:solidFill>
                <a:latin typeface="Gotham"/>
              </a:rPr>
              <a:t>20 </a:t>
            </a:r>
            <a:r>
              <a:rPr lang="en-GB" sz="2800" dirty="0">
                <a:solidFill>
                  <a:srgbClr val="E2D1BB"/>
                </a:solidFill>
                <a:latin typeface="Gotham"/>
              </a:rPr>
              <a:t>I wish I could be present with you now and change my tone, for I am perplexed about you.</a:t>
            </a:r>
          </a:p>
          <a:p>
            <a:pPr marL="0" indent="0">
              <a:buNone/>
            </a:pPr>
            <a:endParaRPr lang="en-GB" sz="2800" dirty="0">
              <a:solidFill>
                <a:srgbClr val="E2D1BB"/>
              </a:solidFill>
              <a:latin typeface="Gotham"/>
              <a:cs typeface="Gotham"/>
            </a:endParaRPr>
          </a:p>
        </p:txBody>
      </p:sp>
    </p:spTree>
    <p:extLst>
      <p:ext uri="{BB962C8B-B14F-4D97-AF65-F5344CB8AC3E}">
        <p14:creationId xmlns:p14="http://schemas.microsoft.com/office/powerpoint/2010/main" val="3612092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baseline="30000" dirty="0" smtClean="0">
                <a:solidFill>
                  <a:srgbClr val="E2D1BB"/>
                </a:solidFill>
                <a:latin typeface="Gotham"/>
                <a:cs typeface="Gotham"/>
              </a:rPr>
              <a:t>21</a:t>
            </a:r>
            <a:r>
              <a:rPr lang="en-GB" sz="2800" dirty="0" smtClean="0">
                <a:solidFill>
                  <a:srgbClr val="E2D1BB"/>
                </a:solidFill>
                <a:latin typeface="Gotham"/>
                <a:cs typeface="Gotham"/>
              </a:rPr>
              <a:t>Tell </a:t>
            </a:r>
            <a:r>
              <a:rPr lang="en-GB" sz="2800" dirty="0">
                <a:solidFill>
                  <a:srgbClr val="E2D1BB"/>
                </a:solidFill>
                <a:latin typeface="Gotham"/>
                <a:cs typeface="Gotham"/>
              </a:rPr>
              <a:t>me, you who desire to be under the law, do you not listen to the law? </a:t>
            </a:r>
            <a:r>
              <a:rPr lang="en-GB" sz="2800" baseline="30000" dirty="0">
                <a:solidFill>
                  <a:srgbClr val="E2D1BB"/>
                </a:solidFill>
                <a:latin typeface="Gotham"/>
                <a:cs typeface="Gotham"/>
              </a:rPr>
              <a:t>22</a:t>
            </a:r>
            <a:r>
              <a:rPr lang="en-GB" sz="2800" dirty="0">
                <a:solidFill>
                  <a:srgbClr val="E2D1BB"/>
                </a:solidFill>
                <a:latin typeface="Gotham"/>
                <a:cs typeface="Gotham"/>
              </a:rPr>
              <a:t> For it is written that Abraham had two sons, one by a slave woman and one by a free </a:t>
            </a:r>
            <a:r>
              <a:rPr lang="en-GB" sz="2800" dirty="0" smtClean="0">
                <a:solidFill>
                  <a:srgbClr val="E2D1BB"/>
                </a:solidFill>
                <a:latin typeface="Gotham"/>
                <a:cs typeface="Gotham"/>
              </a:rPr>
              <a:t>woman. </a:t>
            </a:r>
            <a:r>
              <a:rPr lang="en-GB" sz="2800" baseline="30000" dirty="0" smtClean="0">
                <a:solidFill>
                  <a:srgbClr val="E2D1BB"/>
                </a:solidFill>
                <a:latin typeface="Gotham"/>
                <a:cs typeface="Gotham"/>
              </a:rPr>
              <a:t>23</a:t>
            </a:r>
            <a:r>
              <a:rPr lang="en-GB" sz="2800" dirty="0" smtClean="0">
                <a:solidFill>
                  <a:srgbClr val="E2D1BB"/>
                </a:solidFill>
                <a:latin typeface="Gotham"/>
                <a:cs typeface="Gotham"/>
              </a:rPr>
              <a:t>But</a:t>
            </a:r>
            <a:r>
              <a:rPr lang="en-GB" sz="2800" dirty="0">
                <a:solidFill>
                  <a:srgbClr val="E2D1BB"/>
                </a:solidFill>
                <a:latin typeface="Gotham"/>
                <a:cs typeface="Gotham"/>
              </a:rPr>
              <a:t> the son of the slave was born according to the flesh, while the son of the free </a:t>
            </a:r>
            <a:r>
              <a:rPr lang="en-GB" sz="2800" dirty="0" smtClean="0">
                <a:solidFill>
                  <a:srgbClr val="E2D1BB"/>
                </a:solidFill>
                <a:latin typeface="Gotham"/>
                <a:cs typeface="Gotham"/>
              </a:rPr>
              <a:t>woman was </a:t>
            </a:r>
            <a:r>
              <a:rPr lang="en-GB" sz="2800" dirty="0">
                <a:solidFill>
                  <a:srgbClr val="E2D1BB"/>
                </a:solidFill>
                <a:latin typeface="Gotham"/>
                <a:cs typeface="Gotham"/>
              </a:rPr>
              <a:t>born through </a:t>
            </a:r>
            <a:r>
              <a:rPr lang="en-GB" sz="2800" dirty="0" smtClean="0">
                <a:solidFill>
                  <a:srgbClr val="E2D1BB"/>
                </a:solidFill>
                <a:latin typeface="Gotham"/>
                <a:cs typeface="Gotham"/>
              </a:rPr>
              <a:t>promise. </a:t>
            </a:r>
            <a:r>
              <a:rPr lang="en-GB" sz="2800" baseline="30000" dirty="0" smtClean="0">
                <a:solidFill>
                  <a:srgbClr val="E2D1BB"/>
                </a:solidFill>
                <a:latin typeface="Gotham"/>
                <a:cs typeface="Gotham"/>
              </a:rPr>
              <a:t>24</a:t>
            </a:r>
            <a:r>
              <a:rPr lang="en-GB" sz="2800" dirty="0" smtClean="0">
                <a:solidFill>
                  <a:srgbClr val="E2D1BB"/>
                </a:solidFill>
                <a:latin typeface="Gotham"/>
                <a:cs typeface="Gotham"/>
              </a:rPr>
              <a:t>Now </a:t>
            </a:r>
            <a:r>
              <a:rPr lang="en-GB" sz="2800" dirty="0">
                <a:solidFill>
                  <a:srgbClr val="E2D1BB"/>
                </a:solidFill>
                <a:latin typeface="Gotham"/>
                <a:cs typeface="Gotham"/>
              </a:rPr>
              <a:t>this may be </a:t>
            </a:r>
            <a:r>
              <a:rPr lang="en-GB" sz="2800" dirty="0" smtClean="0">
                <a:solidFill>
                  <a:srgbClr val="E2D1BB"/>
                </a:solidFill>
                <a:latin typeface="Gotham"/>
                <a:cs typeface="Gotham"/>
              </a:rPr>
              <a:t>interpreted allegorically</a:t>
            </a:r>
            <a:r>
              <a:rPr lang="en-GB" sz="2800" dirty="0">
                <a:solidFill>
                  <a:srgbClr val="E2D1BB"/>
                </a:solidFill>
                <a:latin typeface="Gotham"/>
                <a:cs typeface="Gotham"/>
              </a:rPr>
              <a:t>: these women are two covenants. One is from Mount Sinai, bearing </a:t>
            </a:r>
            <a:r>
              <a:rPr lang="en-GB" sz="2800" dirty="0" smtClean="0">
                <a:solidFill>
                  <a:srgbClr val="E2D1BB"/>
                </a:solidFill>
                <a:latin typeface="Gotham"/>
                <a:cs typeface="Gotham"/>
              </a:rPr>
              <a:t>children for </a:t>
            </a:r>
            <a:r>
              <a:rPr lang="en-GB" sz="2800" dirty="0">
                <a:solidFill>
                  <a:srgbClr val="E2D1BB"/>
                </a:solidFill>
                <a:latin typeface="Gotham"/>
                <a:cs typeface="Gotham"/>
              </a:rPr>
              <a:t>slavery; she is </a:t>
            </a:r>
            <a:r>
              <a:rPr lang="en-GB" sz="2800" dirty="0" smtClean="0">
                <a:solidFill>
                  <a:srgbClr val="E2D1BB"/>
                </a:solidFill>
                <a:latin typeface="Gotham"/>
                <a:cs typeface="Gotham"/>
              </a:rPr>
              <a:t>Hagar. </a:t>
            </a:r>
            <a:endParaRPr lang="en-GB" sz="2800" dirty="0">
              <a:solidFill>
                <a:srgbClr val="E2D1BB"/>
              </a:solidFill>
              <a:latin typeface="Gotham"/>
              <a:cs typeface="Gotham"/>
            </a:endParaRPr>
          </a:p>
        </p:txBody>
      </p:sp>
    </p:spTree>
    <p:extLst>
      <p:ext uri="{BB962C8B-B14F-4D97-AF65-F5344CB8AC3E}">
        <p14:creationId xmlns:p14="http://schemas.microsoft.com/office/powerpoint/2010/main" val="1669185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dirty="0" smtClean="0">
                <a:solidFill>
                  <a:srgbClr val="E2D1BB"/>
                </a:solidFill>
                <a:latin typeface="Gotham"/>
                <a:cs typeface="Gotham"/>
              </a:rPr>
              <a:t> </a:t>
            </a:r>
            <a:r>
              <a:rPr lang="en-GB" sz="2800" baseline="30000" dirty="0">
                <a:solidFill>
                  <a:srgbClr val="E2D1BB"/>
                </a:solidFill>
                <a:latin typeface="Gotham"/>
                <a:cs typeface="Gotham"/>
              </a:rPr>
              <a:t>25</a:t>
            </a:r>
            <a:r>
              <a:rPr lang="en-GB" sz="2800" dirty="0">
                <a:solidFill>
                  <a:srgbClr val="E2D1BB"/>
                </a:solidFill>
                <a:latin typeface="Gotham"/>
                <a:cs typeface="Gotham"/>
              </a:rPr>
              <a:t>Now Hagar is Mount Sinai in Arabia; she corresponds to the present Jerusalem, for she is in slavery with her children. </a:t>
            </a:r>
            <a:r>
              <a:rPr lang="en-GB" sz="2800" baseline="30000" dirty="0">
                <a:solidFill>
                  <a:srgbClr val="E2D1BB"/>
                </a:solidFill>
                <a:latin typeface="Gotham"/>
                <a:cs typeface="Gotham"/>
              </a:rPr>
              <a:t>26</a:t>
            </a:r>
            <a:r>
              <a:rPr lang="en-GB" sz="2800" dirty="0">
                <a:solidFill>
                  <a:srgbClr val="E2D1BB"/>
                </a:solidFill>
                <a:latin typeface="Gotham"/>
                <a:cs typeface="Gotham"/>
              </a:rPr>
              <a:t>But the Jerusalem </a:t>
            </a:r>
            <a:r>
              <a:rPr lang="en-GB" sz="2800" dirty="0" smtClean="0">
                <a:solidFill>
                  <a:srgbClr val="E2D1BB"/>
                </a:solidFill>
                <a:latin typeface="Gotham"/>
                <a:cs typeface="Gotham"/>
              </a:rPr>
              <a:t>above is </a:t>
            </a:r>
            <a:r>
              <a:rPr lang="en-GB" sz="2800" dirty="0">
                <a:solidFill>
                  <a:srgbClr val="E2D1BB"/>
                </a:solidFill>
                <a:latin typeface="Gotham"/>
                <a:cs typeface="Gotham"/>
              </a:rPr>
              <a:t>free, and she is our mother. </a:t>
            </a:r>
            <a:r>
              <a:rPr lang="en-GB" sz="2800" dirty="0" smtClean="0">
                <a:solidFill>
                  <a:srgbClr val="E2D1BB"/>
                </a:solidFill>
                <a:latin typeface="Gotham"/>
                <a:cs typeface="Gotham"/>
              </a:rPr>
              <a:t> </a:t>
            </a:r>
            <a:r>
              <a:rPr lang="en-GB" sz="2800" baseline="30000" dirty="0" smtClean="0">
                <a:solidFill>
                  <a:srgbClr val="E2D1BB"/>
                </a:solidFill>
                <a:latin typeface="Gotham"/>
                <a:cs typeface="Gotham"/>
              </a:rPr>
              <a:t>27</a:t>
            </a:r>
            <a:r>
              <a:rPr lang="en-GB" sz="2800" dirty="0">
                <a:solidFill>
                  <a:srgbClr val="E2D1BB"/>
                </a:solidFill>
                <a:latin typeface="Gotham"/>
                <a:cs typeface="Gotham"/>
              </a:rPr>
              <a:t> For it is written</a:t>
            </a:r>
            <a:r>
              <a:rPr lang="en-GB" sz="2800" dirty="0" smtClean="0">
                <a:solidFill>
                  <a:srgbClr val="E2D1BB"/>
                </a:solidFill>
                <a:latin typeface="Gotham"/>
                <a:cs typeface="Gotham"/>
              </a:rPr>
              <a:t>, “</a:t>
            </a:r>
            <a:r>
              <a:rPr lang="en-GB" sz="2800" dirty="0">
                <a:solidFill>
                  <a:srgbClr val="E2D1BB"/>
                </a:solidFill>
                <a:latin typeface="Gotham"/>
                <a:cs typeface="Gotham"/>
              </a:rPr>
              <a:t>Rejoice, O barren one who does not </a:t>
            </a:r>
            <a:r>
              <a:rPr lang="en-GB" sz="2800" dirty="0" smtClean="0">
                <a:solidFill>
                  <a:srgbClr val="E2D1BB"/>
                </a:solidFill>
                <a:latin typeface="Gotham"/>
                <a:cs typeface="Gotham"/>
              </a:rPr>
              <a:t>bear; break </a:t>
            </a:r>
            <a:r>
              <a:rPr lang="en-GB" sz="2800" dirty="0">
                <a:solidFill>
                  <a:srgbClr val="E2D1BB"/>
                </a:solidFill>
                <a:latin typeface="Gotham"/>
                <a:cs typeface="Gotham"/>
              </a:rPr>
              <a:t>forth and cry aloud, you who are not in </a:t>
            </a:r>
            <a:r>
              <a:rPr lang="en-GB" sz="2800" dirty="0" smtClean="0">
                <a:solidFill>
                  <a:srgbClr val="E2D1BB"/>
                </a:solidFill>
                <a:latin typeface="Gotham"/>
                <a:cs typeface="Gotham"/>
              </a:rPr>
              <a:t>labour! For </a:t>
            </a:r>
            <a:r>
              <a:rPr lang="en-GB" sz="2800" dirty="0">
                <a:solidFill>
                  <a:srgbClr val="E2D1BB"/>
                </a:solidFill>
                <a:latin typeface="Gotham"/>
                <a:cs typeface="Gotham"/>
              </a:rPr>
              <a:t>the children of the desolate one will be </a:t>
            </a:r>
            <a:r>
              <a:rPr lang="en-GB" sz="2800" dirty="0" smtClean="0">
                <a:solidFill>
                  <a:srgbClr val="E2D1BB"/>
                </a:solidFill>
                <a:latin typeface="Gotham"/>
                <a:cs typeface="Gotham"/>
              </a:rPr>
              <a:t>more than </a:t>
            </a:r>
            <a:r>
              <a:rPr lang="en-GB" sz="2800" dirty="0">
                <a:solidFill>
                  <a:srgbClr val="E2D1BB"/>
                </a:solidFill>
                <a:latin typeface="Gotham"/>
                <a:cs typeface="Gotham"/>
              </a:rPr>
              <a:t>those of the one who has a husband</a:t>
            </a:r>
            <a:r>
              <a:rPr lang="en-GB" sz="2800" dirty="0" smtClean="0">
                <a:solidFill>
                  <a:srgbClr val="E2D1BB"/>
                </a:solidFill>
                <a:latin typeface="Gotham"/>
                <a:cs typeface="Gotham"/>
              </a:rPr>
              <a:t>.”</a:t>
            </a:r>
            <a:endParaRPr lang="en-GB" sz="2800" dirty="0">
              <a:solidFill>
                <a:srgbClr val="E2D1BB"/>
              </a:solidFill>
              <a:latin typeface="Gotham"/>
              <a:cs typeface="Gotham"/>
            </a:endParaRPr>
          </a:p>
        </p:txBody>
      </p:sp>
    </p:spTree>
    <p:extLst>
      <p:ext uri="{BB962C8B-B14F-4D97-AF65-F5344CB8AC3E}">
        <p14:creationId xmlns:p14="http://schemas.microsoft.com/office/powerpoint/2010/main" val="2098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baseline="30000" dirty="0" smtClean="0">
                <a:solidFill>
                  <a:srgbClr val="E2D1BB"/>
                </a:solidFill>
                <a:latin typeface="Gotham"/>
                <a:cs typeface="Gotham"/>
              </a:rPr>
              <a:t>28</a:t>
            </a:r>
            <a:r>
              <a:rPr lang="en-GB" sz="2800" dirty="0">
                <a:solidFill>
                  <a:srgbClr val="E2D1BB"/>
                </a:solidFill>
                <a:latin typeface="Gotham"/>
                <a:cs typeface="Gotham"/>
              </a:rPr>
              <a:t> Now </a:t>
            </a:r>
            <a:r>
              <a:rPr lang="en-GB" sz="2800" dirty="0" smtClean="0">
                <a:solidFill>
                  <a:srgbClr val="E2D1BB"/>
                </a:solidFill>
                <a:latin typeface="Gotham"/>
                <a:cs typeface="Gotham"/>
              </a:rPr>
              <a:t>you, brothers</a:t>
            </a:r>
            <a:r>
              <a:rPr lang="en-GB" sz="2800" dirty="0">
                <a:solidFill>
                  <a:srgbClr val="E2D1BB"/>
                </a:solidFill>
                <a:latin typeface="Gotham"/>
                <a:cs typeface="Gotham"/>
              </a:rPr>
              <a:t>, like Isaac, are children of </a:t>
            </a:r>
            <a:r>
              <a:rPr lang="en-GB" sz="2800" dirty="0" smtClean="0">
                <a:solidFill>
                  <a:srgbClr val="E2D1BB"/>
                </a:solidFill>
                <a:latin typeface="Gotham"/>
                <a:cs typeface="Gotham"/>
              </a:rPr>
              <a:t>promise. </a:t>
            </a:r>
            <a:r>
              <a:rPr lang="en-GB" sz="2800" baseline="30000" dirty="0" smtClean="0">
                <a:solidFill>
                  <a:srgbClr val="E2D1BB"/>
                </a:solidFill>
                <a:latin typeface="Gotham"/>
                <a:cs typeface="Gotham"/>
              </a:rPr>
              <a:t>29</a:t>
            </a:r>
            <a:r>
              <a:rPr lang="en-GB" sz="2800" dirty="0">
                <a:solidFill>
                  <a:srgbClr val="E2D1BB"/>
                </a:solidFill>
                <a:latin typeface="Gotham"/>
                <a:cs typeface="Gotham"/>
              </a:rPr>
              <a:t> But just as at that time he who was </a:t>
            </a:r>
            <a:r>
              <a:rPr lang="en-GB" sz="2800" dirty="0" smtClean="0">
                <a:solidFill>
                  <a:srgbClr val="E2D1BB"/>
                </a:solidFill>
                <a:latin typeface="Gotham"/>
                <a:cs typeface="Gotham"/>
              </a:rPr>
              <a:t>born according </a:t>
            </a:r>
            <a:r>
              <a:rPr lang="en-GB" sz="2800" dirty="0">
                <a:solidFill>
                  <a:srgbClr val="E2D1BB"/>
                </a:solidFill>
                <a:latin typeface="Gotham"/>
                <a:cs typeface="Gotham"/>
              </a:rPr>
              <a:t>to the flesh persecuted him who was born according to the </a:t>
            </a:r>
            <a:r>
              <a:rPr lang="en-GB" sz="2800" dirty="0" smtClean="0">
                <a:solidFill>
                  <a:srgbClr val="E2D1BB"/>
                </a:solidFill>
                <a:latin typeface="Gotham"/>
                <a:cs typeface="Gotham"/>
              </a:rPr>
              <a:t>Spirit, so </a:t>
            </a:r>
            <a:r>
              <a:rPr lang="en-GB" sz="2800" dirty="0">
                <a:solidFill>
                  <a:srgbClr val="E2D1BB"/>
                </a:solidFill>
                <a:latin typeface="Gotham"/>
                <a:cs typeface="Gotham"/>
              </a:rPr>
              <a:t>also it is </a:t>
            </a:r>
            <a:r>
              <a:rPr lang="en-GB" sz="2800" dirty="0" smtClean="0">
                <a:solidFill>
                  <a:srgbClr val="E2D1BB"/>
                </a:solidFill>
                <a:latin typeface="Gotham"/>
                <a:cs typeface="Gotham"/>
              </a:rPr>
              <a:t>now. </a:t>
            </a:r>
            <a:r>
              <a:rPr lang="en-GB" sz="2800" baseline="30000" dirty="0" smtClean="0">
                <a:solidFill>
                  <a:srgbClr val="E2D1BB"/>
                </a:solidFill>
                <a:latin typeface="Gotham"/>
                <a:cs typeface="Gotham"/>
              </a:rPr>
              <a:t>30</a:t>
            </a:r>
            <a:r>
              <a:rPr lang="en-GB" sz="2800" dirty="0">
                <a:solidFill>
                  <a:srgbClr val="E2D1BB"/>
                </a:solidFill>
                <a:latin typeface="Gotham"/>
                <a:cs typeface="Gotham"/>
              </a:rPr>
              <a:t> But what does the Scripture say? “Cast out the slave woman and her son, for the son of the slave woman shall not inherit with the son of the free woman</a:t>
            </a:r>
            <a:r>
              <a:rPr lang="en-GB" sz="2800" dirty="0" smtClean="0">
                <a:solidFill>
                  <a:srgbClr val="E2D1BB"/>
                </a:solidFill>
                <a:latin typeface="Gotham"/>
                <a:cs typeface="Gotham"/>
              </a:rPr>
              <a:t>.” </a:t>
            </a:r>
            <a:r>
              <a:rPr lang="en-GB" sz="2800" baseline="30000" dirty="0" smtClean="0">
                <a:solidFill>
                  <a:srgbClr val="E2D1BB"/>
                </a:solidFill>
                <a:latin typeface="Gotham"/>
                <a:cs typeface="Gotham"/>
              </a:rPr>
              <a:t>31</a:t>
            </a:r>
            <a:r>
              <a:rPr lang="en-GB" sz="2800" dirty="0">
                <a:solidFill>
                  <a:srgbClr val="E2D1BB"/>
                </a:solidFill>
                <a:latin typeface="Gotham"/>
                <a:cs typeface="Gotham"/>
              </a:rPr>
              <a:t> So, brothers, we are not children of the slave but of the free woman.</a:t>
            </a:r>
          </a:p>
          <a:p>
            <a:pPr marL="0" indent="0">
              <a:buNone/>
            </a:pPr>
            <a:endParaRPr lang="en-GB" sz="2800" dirty="0" smtClean="0">
              <a:solidFill>
                <a:srgbClr val="E2D1BB"/>
              </a:solidFill>
              <a:latin typeface="Gotham"/>
              <a:cs typeface="Gotham"/>
            </a:endParaRPr>
          </a:p>
          <a:p>
            <a:pPr marL="0" indent="0">
              <a:buNone/>
            </a:pPr>
            <a:endParaRPr lang="en-GB" sz="2800" dirty="0">
              <a:solidFill>
                <a:srgbClr val="E2D1BB"/>
              </a:solidFill>
              <a:latin typeface="Gotham"/>
              <a:cs typeface="Gotham"/>
            </a:endParaRPr>
          </a:p>
        </p:txBody>
      </p:sp>
    </p:spTree>
    <p:extLst>
      <p:ext uri="{BB962C8B-B14F-4D97-AF65-F5344CB8AC3E}">
        <p14:creationId xmlns:p14="http://schemas.microsoft.com/office/powerpoint/2010/main" val="97680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dirty="0" smtClean="0">
                <a:solidFill>
                  <a:srgbClr val="E2D1BB"/>
                </a:solidFill>
                <a:latin typeface="Gotham"/>
                <a:cs typeface="Gotham"/>
              </a:rPr>
              <a:t> </a:t>
            </a:r>
            <a:r>
              <a:rPr lang="en-GB" sz="2800" baseline="30000" dirty="0">
                <a:solidFill>
                  <a:srgbClr val="E2D1BB"/>
                </a:solidFill>
                <a:latin typeface="Gotham"/>
                <a:cs typeface="Gotham"/>
              </a:rPr>
              <a:t>27</a:t>
            </a:r>
            <a:r>
              <a:rPr lang="en-GB" sz="2800" dirty="0">
                <a:solidFill>
                  <a:srgbClr val="E2D1BB"/>
                </a:solidFill>
                <a:latin typeface="Gotham"/>
                <a:cs typeface="Gotham"/>
              </a:rPr>
              <a:t> For it is written</a:t>
            </a:r>
            <a:r>
              <a:rPr lang="en-GB" sz="2800" dirty="0" smtClean="0">
                <a:solidFill>
                  <a:srgbClr val="E2D1BB"/>
                </a:solidFill>
                <a:latin typeface="Gotham"/>
                <a:cs typeface="Gotham"/>
              </a:rPr>
              <a:t>, </a:t>
            </a:r>
            <a:r>
              <a:rPr lang="en-GB" sz="2800" dirty="0" smtClean="0">
                <a:solidFill>
                  <a:srgbClr val="FFFF00"/>
                </a:solidFill>
                <a:latin typeface="Gotham"/>
                <a:cs typeface="Gotham"/>
              </a:rPr>
              <a:t>“</a:t>
            </a:r>
            <a:r>
              <a:rPr lang="en-GB" sz="2800" dirty="0">
                <a:solidFill>
                  <a:srgbClr val="FFFF00"/>
                </a:solidFill>
                <a:latin typeface="Gotham"/>
                <a:cs typeface="Gotham"/>
              </a:rPr>
              <a:t>Rejoice, O barren one </a:t>
            </a:r>
            <a:r>
              <a:rPr lang="en-GB" sz="2800" dirty="0">
                <a:solidFill>
                  <a:srgbClr val="E2D1BB"/>
                </a:solidFill>
                <a:latin typeface="Gotham"/>
                <a:cs typeface="Gotham"/>
              </a:rPr>
              <a:t>who does not </a:t>
            </a:r>
            <a:r>
              <a:rPr lang="en-GB" sz="2800" dirty="0" smtClean="0">
                <a:solidFill>
                  <a:srgbClr val="E2D1BB"/>
                </a:solidFill>
                <a:latin typeface="Gotham"/>
                <a:cs typeface="Gotham"/>
              </a:rPr>
              <a:t>bear; break </a:t>
            </a:r>
            <a:r>
              <a:rPr lang="en-GB" sz="2800" dirty="0">
                <a:solidFill>
                  <a:srgbClr val="E2D1BB"/>
                </a:solidFill>
                <a:latin typeface="Gotham"/>
                <a:cs typeface="Gotham"/>
              </a:rPr>
              <a:t>forth and cry aloud, you who are not in </a:t>
            </a:r>
            <a:r>
              <a:rPr lang="en-GB" sz="2800" dirty="0" smtClean="0">
                <a:solidFill>
                  <a:srgbClr val="E2D1BB"/>
                </a:solidFill>
                <a:latin typeface="Gotham"/>
                <a:cs typeface="Gotham"/>
              </a:rPr>
              <a:t>labour! For </a:t>
            </a:r>
            <a:r>
              <a:rPr lang="en-GB" sz="2800" dirty="0">
                <a:solidFill>
                  <a:srgbClr val="E2D1BB"/>
                </a:solidFill>
                <a:latin typeface="Gotham"/>
                <a:cs typeface="Gotham"/>
              </a:rPr>
              <a:t>the children of the desolate one will be </a:t>
            </a:r>
            <a:r>
              <a:rPr lang="en-GB" sz="2800" dirty="0" smtClean="0">
                <a:solidFill>
                  <a:srgbClr val="E2D1BB"/>
                </a:solidFill>
                <a:latin typeface="Gotham"/>
                <a:cs typeface="Gotham"/>
              </a:rPr>
              <a:t>more than </a:t>
            </a:r>
            <a:r>
              <a:rPr lang="en-GB" sz="2800" dirty="0">
                <a:solidFill>
                  <a:srgbClr val="E2D1BB"/>
                </a:solidFill>
                <a:latin typeface="Gotham"/>
                <a:cs typeface="Gotham"/>
              </a:rPr>
              <a:t>those of the one who has a husband</a:t>
            </a:r>
            <a:r>
              <a:rPr lang="en-GB" sz="2800" dirty="0" smtClean="0">
                <a:solidFill>
                  <a:srgbClr val="E2D1BB"/>
                </a:solidFill>
                <a:latin typeface="Gotham"/>
                <a:cs typeface="Gotham"/>
              </a:rPr>
              <a:t>.”</a:t>
            </a:r>
            <a:endParaRPr lang="en-GB" sz="2800" dirty="0">
              <a:solidFill>
                <a:srgbClr val="E2D1BB"/>
              </a:solidFill>
              <a:latin typeface="Gotham"/>
              <a:cs typeface="Gotham"/>
            </a:endParaRPr>
          </a:p>
        </p:txBody>
      </p:sp>
    </p:spTree>
    <p:extLst>
      <p:ext uri="{BB962C8B-B14F-4D97-AF65-F5344CB8AC3E}">
        <p14:creationId xmlns:p14="http://schemas.microsoft.com/office/powerpoint/2010/main" val="4038990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47</Words>
  <Application>Microsoft Office PowerPoint</Application>
  <PresentationFormat>On-screen Show (16:9)</PresentationFormat>
  <Paragraphs>29</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Gotham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Admin</cp:lastModifiedBy>
  <cp:revision>3</cp:revision>
  <dcterms:created xsi:type="dcterms:W3CDTF">2018-03-09T14:10:28Z</dcterms:created>
  <dcterms:modified xsi:type="dcterms:W3CDTF">2018-06-09T20:21:53Z</dcterms:modified>
</cp:coreProperties>
</file>