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8" r:id="rId4"/>
    <p:sldId id="276" r:id="rId5"/>
    <p:sldId id="279" r:id="rId6"/>
    <p:sldId id="257" r:id="rId7"/>
    <p:sldId id="266" r:id="rId8"/>
    <p:sldId id="280" r:id="rId9"/>
    <p:sldId id="281" r:id="rId10"/>
    <p:sldId id="277" r:id="rId11"/>
    <p:sldId id="26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4F6A9-D6AC-4F6A-B7B2-88E0AF9C109E}" v="87" dt="2023-06-14T16:16:23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686" autoAdjust="0"/>
  </p:normalViewPr>
  <p:slideViewPr>
    <p:cSldViewPr snapToGrid="0" snapToObjects="1">
      <p:cViewPr varScale="1">
        <p:scale>
          <a:sx n="65" d="100"/>
          <a:sy n="65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F2470-84B5-4395-BD6D-8B2D143400D9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0C9A4-DF53-44B3-B61D-D45B04CECF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253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19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90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3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09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7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71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16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74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95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30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0C9A4-DF53-44B3-B61D-D45B04CECF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28B-C5C1-A149-AE52-D1EB60A073E4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48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Guard what God has Given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600" b="1" dirty="0">
              <a:solidFill>
                <a:schemeClr val="bg1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3 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eager to maintain the unity of the Spirit in the bond of peace.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3600" b="1" dirty="0">
              <a:solidFill>
                <a:srgbClr val="FFFF00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CMG Sans SemiBold"/>
              </a:rPr>
              <a:t>Ephesians 4: 3</a:t>
            </a:r>
          </a:p>
          <a:p>
            <a:pPr>
              <a:lnSpc>
                <a:spcPct val="100000"/>
              </a:lnSpc>
            </a:pPr>
            <a:endParaRPr lang="en-GB" sz="3200" b="1" dirty="0">
              <a:solidFill>
                <a:schemeClr val="bg1"/>
              </a:solidFill>
              <a:latin typeface="CMG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7416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32" y="416689"/>
            <a:ext cx="10799179" cy="608734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Unity Rooted in the Oneness of God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4 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There is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body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and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Spirit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- just as you were called to the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hope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that belongs to your call-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5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Lord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,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faith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,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baptism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,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6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one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God and Father 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of all, who is over all and through all and in all.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CMG Sans SemiBold"/>
              </a:rPr>
              <a:t>Ephesians 4: 4-6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3600" b="1" dirty="0">
              <a:solidFill>
                <a:schemeClr val="bg1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4 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Hear O Israel: Yahweh our God, Yahweh is one.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CMG Sans SemiBold"/>
              </a:rPr>
              <a:t>Deuteronomy 6:4</a:t>
            </a:r>
          </a:p>
        </p:txBody>
      </p:sp>
    </p:spTree>
    <p:extLst>
      <p:ext uri="{BB962C8B-B14F-4D97-AF65-F5344CB8AC3E}">
        <p14:creationId xmlns:p14="http://schemas.microsoft.com/office/powerpoint/2010/main" val="26839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D25F1-9DDB-EE44-B338-10203C756C64}"/>
              </a:ext>
            </a:extLst>
          </p:cNvPr>
          <p:cNvSpPr txBox="1"/>
          <p:nvPr/>
        </p:nvSpPr>
        <p:spPr>
          <a:xfrm>
            <a:off x="1138238" y="2382560"/>
            <a:ext cx="9915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Roxborough CF Heavy" pitchFamily="2" charset="77"/>
              </a:rPr>
              <a:t>One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Roxborough CF" pitchFamily="2" charset="77"/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00652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eaning tower of pizza">
            <a:extLst>
              <a:ext uri="{FF2B5EF4-FFF2-40B4-BE49-F238E27FC236}">
                <a16:creationId xmlns:a16="http://schemas.microsoft.com/office/drawing/2014/main" id="{ED764801-69D9-EDAC-926C-F930301227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7" y="152803"/>
            <a:ext cx="4329404" cy="660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uilding without foundations">
            <a:extLst>
              <a:ext uri="{FF2B5EF4-FFF2-40B4-BE49-F238E27FC236}">
                <a16:creationId xmlns:a16="http://schemas.microsoft.com/office/drawing/2014/main" id="{515C5F2C-B6E6-8F19-4CE4-3FF53446E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646" y="1511560"/>
            <a:ext cx="7172581" cy="373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80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068C-335C-037B-1EFB-60D2B314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prstClr val="white"/>
                </a:solidFill>
                <a:latin typeface="CMG Sans SemiBold"/>
              </a:rPr>
              <a:t>“You cannot build a superstructure on cracked foundations”</a:t>
            </a:r>
          </a:p>
          <a:p>
            <a:pPr marL="0" indent="0">
              <a:buNone/>
            </a:pPr>
            <a:endParaRPr lang="en-GB" b="1" dirty="0">
              <a:solidFill>
                <a:prstClr val="white"/>
              </a:solidFill>
              <a:latin typeface="CMG Sans SemiBold"/>
            </a:endParaRPr>
          </a:p>
          <a:p>
            <a:pPr marL="0" indent="0">
              <a:buNone/>
            </a:pPr>
            <a:r>
              <a:rPr lang="en-GB" dirty="0">
                <a:solidFill>
                  <a:prstClr val="white"/>
                </a:solidFill>
                <a:latin typeface="CMG Sans SemiBold"/>
              </a:rPr>
              <a:t>Billy Graham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72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1 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I therefore, a prisoner for the Lord, urge you to walk in a manner worthy of the calling to which you have been called, 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2 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with all humility and gentleness, with patience, bearing with one another in love,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3 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eager to maintain the unity of the Spirit in the bond of peace. 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4 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There is one body and one Spirit- just as you were called to the one hope that belongs to your call- 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5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one Lord, one faith, one baptism, </a:t>
            </a:r>
            <a:r>
              <a:rPr kumimoji="0" lang="en-GB" sz="32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6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+mn-ea"/>
                <a:cs typeface="+mn-cs"/>
              </a:rPr>
              <a:t>one God and Father of all, who is over all and through all and in all.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MG Sans Semi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MG Sans SemiBold"/>
                <a:ea typeface="Open Sans" panose="020B0606030504020204" pitchFamily="34" charset="0"/>
                <a:cs typeface="Open Sans" panose="020B0606030504020204" pitchFamily="34" charset="0"/>
              </a:rPr>
              <a:t>Ephesians 4:1-6 (ESV)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3800" b="1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1564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068C-335C-037B-1EFB-60D2B314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dirty="0">
                <a:solidFill>
                  <a:schemeClr val="bg1"/>
                </a:solidFill>
              </a:rPr>
              <a:t>“mind stretching theology to it’s down-to-earth, concrete implications in everyday life”, “from  exposition to exhortation”, “from what God has done (in the indicative) to what we must be and do (in the imperative)”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BST, The message of Ephesians, J Stott, P146.</a:t>
            </a:r>
          </a:p>
        </p:txBody>
      </p:sp>
    </p:spTree>
    <p:extLst>
      <p:ext uri="{BB962C8B-B14F-4D97-AF65-F5344CB8AC3E}">
        <p14:creationId xmlns:p14="http://schemas.microsoft.com/office/powerpoint/2010/main" val="84321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D25F1-9DDB-EE44-B338-10203C756C64}"/>
              </a:ext>
            </a:extLst>
          </p:cNvPr>
          <p:cNvSpPr txBox="1"/>
          <p:nvPr/>
        </p:nvSpPr>
        <p:spPr>
          <a:xfrm>
            <a:off x="1138238" y="2382560"/>
            <a:ext cx="9915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Roxborough CF Heavy" pitchFamily="2" charset="77"/>
              </a:rPr>
              <a:t>One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Roxborough CF" pitchFamily="2" charset="77"/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69635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Walking in a Worthy Manner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600" b="1" dirty="0">
              <a:solidFill>
                <a:schemeClr val="bg1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/>
              </a:rPr>
              <a:t>2 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with all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humility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 and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gentleness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, with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patience</a:t>
            </a:r>
            <a:r>
              <a:rPr lang="en-GB" sz="3600" b="1" dirty="0">
                <a:solidFill>
                  <a:schemeClr val="bg1"/>
                </a:solidFill>
                <a:latin typeface="CMG Sans SemiBold"/>
              </a:rPr>
              <a:t>, </a:t>
            </a:r>
            <a:r>
              <a:rPr lang="en-GB" sz="3600" b="1" dirty="0">
                <a:solidFill>
                  <a:srgbClr val="FFFF00"/>
                </a:solidFill>
                <a:latin typeface="CMG Sans SemiBold"/>
              </a:rPr>
              <a:t>bearing with one another in love </a:t>
            </a:r>
            <a:r>
              <a:rPr lang="en-GB" sz="3200" b="1" baseline="30000" dirty="0">
                <a:solidFill>
                  <a:schemeClr val="bg1"/>
                </a:solidFill>
                <a:latin typeface="CMG Sans SemiBold"/>
              </a:rPr>
              <a:t>3 </a:t>
            </a:r>
            <a:r>
              <a:rPr lang="en-GB" sz="3200" b="1" dirty="0">
                <a:solidFill>
                  <a:schemeClr val="bg1"/>
                </a:solidFill>
                <a:latin typeface="CMG Sans SemiBold"/>
              </a:rPr>
              <a:t>eager to maintain the unity of the Spirit in the bond of peace.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CMG Sans SemiBold"/>
              </a:rPr>
              <a:t>Ephesians 4: 2-3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2427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E413-6086-DC2A-4F81-3126B1CA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Humility and Gentleness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CCA45-8410-62CD-F806-AC7F3F6E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b="1" dirty="0">
                <a:solidFill>
                  <a:schemeClr val="bg1"/>
                </a:solidFill>
              </a:rPr>
              <a:t>“Jesus, who, though he was God, he did not think equality with God as something to cling to. Instead, he gave up his divine privileges; he took the humble position of a slave and was born as a human being…he humbled himself in obedience to God (the Father) and died a criminals death on a cross”.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Philippians 2: 6-8, NLT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01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EFB3-875A-39E5-BE53-6DDF1417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Patience and Forbearance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6FC8-B285-31FD-5DD0-DA2D5E12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</a:rPr>
              <a:t>“ The Lord is merciful and gracious, slow to anger and abounding in steadfast love”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Psalm 103.8</a:t>
            </a:r>
          </a:p>
        </p:txBody>
      </p:sp>
    </p:spTree>
    <p:extLst>
      <p:ext uri="{BB962C8B-B14F-4D97-AF65-F5344CB8AC3E}">
        <p14:creationId xmlns:p14="http://schemas.microsoft.com/office/powerpoint/2010/main" val="359905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442</Words>
  <Application>Microsoft Office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CMG Sans SemiBold</vt:lpstr>
      <vt:lpstr>Roxborough CF</vt:lpstr>
      <vt:lpstr>Roxborough CF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Humility and Gentleness</vt:lpstr>
      <vt:lpstr>Patience and Forbearance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Allen Thomas (ACE)</cp:lastModifiedBy>
  <cp:revision>25</cp:revision>
  <dcterms:created xsi:type="dcterms:W3CDTF">2023-02-21T15:43:17Z</dcterms:created>
  <dcterms:modified xsi:type="dcterms:W3CDTF">2023-06-16T04:22:18Z</dcterms:modified>
</cp:coreProperties>
</file>