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69" r:id="rId5"/>
    <p:sldId id="257" r:id="rId6"/>
    <p:sldId id="263" r:id="rId7"/>
    <p:sldId id="288" r:id="rId8"/>
    <p:sldId id="264" r:id="rId9"/>
    <p:sldId id="270" r:id="rId10"/>
    <p:sldId id="271" r:id="rId11"/>
    <p:sldId id="272" r:id="rId12"/>
    <p:sldId id="275" r:id="rId13"/>
    <p:sldId id="276" r:id="rId14"/>
    <p:sldId id="277" r:id="rId15"/>
    <p:sldId id="281" r:id="rId16"/>
    <p:sldId id="282" r:id="rId17"/>
    <p:sldId id="283" r:id="rId18"/>
    <p:sldId id="284" r:id="rId19"/>
    <p:sldId id="290" r:id="rId20"/>
    <p:sldId id="287" r:id="rId21"/>
    <p:sldId id="291" r:id="rId22"/>
    <p:sldId id="286" r:id="rId23"/>
    <p:sldId id="279" r:id="rId24"/>
    <p:sldId id="28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07"/>
  </p:normalViewPr>
  <p:slideViewPr>
    <p:cSldViewPr snapToGrid="0" snapToObjects="1">
      <p:cViewPr varScale="1">
        <p:scale>
          <a:sx n="114" d="100"/>
          <a:sy n="114" d="100"/>
        </p:scale>
        <p:origin x="4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07F0-A6B6-924A-83DF-4DBBC83A4E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267F1C-BBFA-F044-AD8A-B56873214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B27322-F505-2C4F-B991-84112402DA9E}"/>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5" name="Footer Placeholder 4">
            <a:extLst>
              <a:ext uri="{FF2B5EF4-FFF2-40B4-BE49-F238E27FC236}">
                <a16:creationId xmlns:a16="http://schemas.microsoft.com/office/drawing/2014/main" id="{93F4EFDB-1B7D-5949-82E3-D91920C151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E99C-D560-164E-8B12-E0CF12C7723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1313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874B-379B-D24F-AD90-31A038B435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6A783E-B38E-3941-9B41-12F1254B9C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AE3FB-C62C-5849-AC56-E1DD0853B568}"/>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5" name="Footer Placeholder 4">
            <a:extLst>
              <a:ext uri="{FF2B5EF4-FFF2-40B4-BE49-F238E27FC236}">
                <a16:creationId xmlns:a16="http://schemas.microsoft.com/office/drawing/2014/main" id="{24562D56-E6A9-4845-BFE6-BE2F7B7094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7E1BC5-317E-584D-9FCF-72D213B3EF02}"/>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23992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45711-0C6A-9F4B-9F9F-49A79078BF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29A667-5185-2547-A4C7-B5CD504789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52607-86C9-E046-880D-EF4E99BD6E19}"/>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5" name="Footer Placeholder 4">
            <a:extLst>
              <a:ext uri="{FF2B5EF4-FFF2-40B4-BE49-F238E27FC236}">
                <a16:creationId xmlns:a16="http://schemas.microsoft.com/office/drawing/2014/main" id="{41ACFE2F-F907-9544-B592-096E6012AD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564274-A0E2-4241-B4FC-F32085610071}"/>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0267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B0EB2-BC36-A84E-8BDB-E78207421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EFF36E-4E47-ED47-ACEE-81DA3983D9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2F8F95-50E8-0A4D-8A8A-E4367EAAB9BD}"/>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5" name="Footer Placeholder 4">
            <a:extLst>
              <a:ext uri="{FF2B5EF4-FFF2-40B4-BE49-F238E27FC236}">
                <a16:creationId xmlns:a16="http://schemas.microsoft.com/office/drawing/2014/main" id="{AEC8FF30-9070-EC45-9921-256CBD116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33981-FEC0-FB4F-A3AF-A204FC5F0928}"/>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24372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3844-2BF3-5345-A75E-F1C34A305C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023636-DE00-1043-9545-C9BD723F8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2C7745-9AB9-C949-81DE-7CCDD6B922E5}"/>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5" name="Footer Placeholder 4">
            <a:extLst>
              <a:ext uri="{FF2B5EF4-FFF2-40B4-BE49-F238E27FC236}">
                <a16:creationId xmlns:a16="http://schemas.microsoft.com/office/drawing/2014/main" id="{D0E506D1-94D4-8F47-9CA9-D0049FD80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A99379-6FD2-7F48-A412-5C48C8BADADD}"/>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91289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3EED-23FA-0E4D-86C2-AF4A27BE3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102019-733C-2341-9CB8-02916645DF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633B18-9372-4A47-8AC9-4BD8F3258C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F90A3D-8898-CE49-ACF3-50158934D48F}"/>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6" name="Footer Placeholder 5">
            <a:extLst>
              <a:ext uri="{FF2B5EF4-FFF2-40B4-BE49-F238E27FC236}">
                <a16:creationId xmlns:a16="http://schemas.microsoft.com/office/drawing/2014/main" id="{850CB9E9-2244-854C-84C0-238325B07A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103436-9871-844F-A573-12CE680A1BFA}"/>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0572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87CE-1DFB-004D-8EDF-F026FB1593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8077A3-B6FD-DA42-81B3-4CBDA1633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1255C0-501C-A64F-B9F8-236777FF8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3C45E0-CABD-7E47-BE91-0E2D60EFE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6808A7-69CD-734F-93E7-F78AAB44AD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EFD289-B4B0-FF4E-81EB-CB118C519A24}"/>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8" name="Footer Placeholder 7">
            <a:extLst>
              <a:ext uri="{FF2B5EF4-FFF2-40B4-BE49-F238E27FC236}">
                <a16:creationId xmlns:a16="http://schemas.microsoft.com/office/drawing/2014/main" id="{1981990D-FDEE-994C-A700-7C03106DE4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BE5523-4E80-FF46-8456-B1DB8DB9A384}"/>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7196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8921-28E4-D145-839D-E03BC0747D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ACD8F5-9DF5-D641-B5F8-DA28DF7AB72F}"/>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4" name="Footer Placeholder 3">
            <a:extLst>
              <a:ext uri="{FF2B5EF4-FFF2-40B4-BE49-F238E27FC236}">
                <a16:creationId xmlns:a16="http://schemas.microsoft.com/office/drawing/2014/main" id="{A9ED5224-EC2E-434D-B553-95771EC66F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787A2E-FE2C-3B41-8F04-D16D4B121707}"/>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5671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1D4CA-D867-5640-B5AF-D83FDF35030F}"/>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3" name="Footer Placeholder 2">
            <a:extLst>
              <a:ext uri="{FF2B5EF4-FFF2-40B4-BE49-F238E27FC236}">
                <a16:creationId xmlns:a16="http://schemas.microsoft.com/office/drawing/2014/main" id="{61219313-CB19-5D4A-BB3B-3264B527D4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1FBEC9-33ED-7E46-8A4C-0DA561F6E64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3645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B36B-8160-A448-9627-484EA289CF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2DC534-E6D2-2946-92B0-4D8654271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C30598-EF0C-8C41-9AA3-6C1C8104A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02E14-E142-704A-9F8A-3C6B4DE3A579}"/>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6" name="Footer Placeholder 5">
            <a:extLst>
              <a:ext uri="{FF2B5EF4-FFF2-40B4-BE49-F238E27FC236}">
                <a16:creationId xmlns:a16="http://schemas.microsoft.com/office/drawing/2014/main" id="{24858F7C-2DB2-C74D-B0FA-65C17F15B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85AFD2-CC8B-8246-AC01-4F8C252D38C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03797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CD5E-C197-7441-B690-528274F80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2A9760-8FCD-4743-A369-E71CDC432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971BAD-10EA-704E-8E8B-82244913D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9FD6F0-4BC7-B846-9768-E0A3EB7A7604}"/>
              </a:ext>
            </a:extLst>
          </p:cNvPr>
          <p:cNvSpPr>
            <a:spLocks noGrp="1"/>
          </p:cNvSpPr>
          <p:nvPr>
            <p:ph type="dt" sz="half" idx="10"/>
          </p:nvPr>
        </p:nvSpPr>
        <p:spPr/>
        <p:txBody>
          <a:bodyPr/>
          <a:lstStyle/>
          <a:p>
            <a:fld id="{E5A6028B-C5C1-A149-AE52-D1EB60A073E4}" type="datetimeFigureOut">
              <a:rPr lang="en-GB" smtClean="0"/>
              <a:t>04/06/2023</a:t>
            </a:fld>
            <a:endParaRPr lang="en-GB"/>
          </a:p>
        </p:txBody>
      </p:sp>
      <p:sp>
        <p:nvSpPr>
          <p:cNvPr id="6" name="Footer Placeholder 5">
            <a:extLst>
              <a:ext uri="{FF2B5EF4-FFF2-40B4-BE49-F238E27FC236}">
                <a16:creationId xmlns:a16="http://schemas.microsoft.com/office/drawing/2014/main" id="{2E298582-A60A-794E-8F28-0071BC50F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7C06D-7A7E-2342-A5E8-11E06BD5F3DE}"/>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31620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31348A-2674-514E-AFE2-6FE42C48B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9C9E3E-6423-CE42-88B3-9105653FC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09081-0B70-9545-A626-445C1A99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6028B-C5C1-A149-AE52-D1EB60A073E4}" type="datetimeFigureOut">
              <a:rPr lang="en-GB" smtClean="0"/>
              <a:t>04/06/2023</a:t>
            </a:fld>
            <a:endParaRPr lang="en-GB"/>
          </a:p>
        </p:txBody>
      </p:sp>
      <p:sp>
        <p:nvSpPr>
          <p:cNvPr id="5" name="Footer Placeholder 4">
            <a:extLst>
              <a:ext uri="{FF2B5EF4-FFF2-40B4-BE49-F238E27FC236}">
                <a16:creationId xmlns:a16="http://schemas.microsoft.com/office/drawing/2014/main" id="{0A25BB08-1C68-3249-9287-DF3FE69D9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D7E586-ED68-744F-9726-1B20ADCD7C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DAF-D2C1-B844-BFB3-45C8A736ED4F}" type="slidenum">
              <a:rPr lang="en-GB" smtClean="0"/>
              <a:t>‹#›</a:t>
            </a:fld>
            <a:endParaRPr lang="en-GB"/>
          </a:p>
        </p:txBody>
      </p:sp>
    </p:spTree>
    <p:extLst>
      <p:ext uri="{BB962C8B-B14F-4D97-AF65-F5344CB8AC3E}">
        <p14:creationId xmlns:p14="http://schemas.microsoft.com/office/powerpoint/2010/main" val="174450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53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C08FE1-97CC-4C46-B98A-AD49A576FCEF}"/>
              </a:ext>
            </a:extLst>
          </p:cNvPr>
          <p:cNvSpPr>
            <a:spLocks noGrp="1"/>
          </p:cNvSpPr>
          <p:nvPr>
            <p:ph idx="1"/>
          </p:nvPr>
        </p:nvSpPr>
        <p:spPr>
          <a:xfrm>
            <a:off x="2038524" y="393405"/>
            <a:ext cx="8045043" cy="5783558"/>
          </a:xfrm>
        </p:spPr>
        <p:txBody>
          <a:bodyPr>
            <a:normAutofit lnSpcReduction="10000"/>
          </a:bodyPr>
          <a:lstStyle/>
          <a:p>
            <a:pPr marL="0" indent="0">
              <a:buNone/>
            </a:pPr>
            <a:endParaRPr lang="en-GB" sz="4400" b="1" baseline="30000" dirty="0">
              <a:solidFill>
                <a:schemeClr val="bg1"/>
              </a:solidFill>
              <a:latin typeface="CMG Sans SemiBold" pitchFamily="2" charset="77"/>
            </a:endParaRPr>
          </a:p>
          <a:p>
            <a:pPr marL="0" indent="0">
              <a:buNone/>
            </a:pPr>
            <a:r>
              <a:rPr lang="en-GB" sz="4400" b="1" baseline="30000" dirty="0">
                <a:solidFill>
                  <a:schemeClr val="bg1"/>
                </a:solidFill>
                <a:latin typeface="CMG Sans SemiBold" pitchFamily="2" charset="77"/>
              </a:rPr>
              <a:t>God blessed them and said to them, “Be fruitful and increase in number; fill the earth and subdue it. Rule over the fish in the sea and the birds in the sky and over every living creature that moves on the ground.”</a:t>
            </a:r>
          </a:p>
          <a:p>
            <a:pPr marL="0" indent="0">
              <a:buNone/>
            </a:pPr>
            <a:r>
              <a:rPr lang="en-GB" sz="4400" b="1" baseline="30000" dirty="0">
                <a:solidFill>
                  <a:schemeClr val="bg1"/>
                </a:solidFill>
                <a:latin typeface="CMG Sans SemiBold" pitchFamily="2" charset="77"/>
              </a:rPr>
              <a:t>Genesis 1:28 NIV</a:t>
            </a:r>
          </a:p>
          <a:p>
            <a:pPr marL="0" indent="0">
              <a:buNone/>
            </a:pPr>
            <a:endParaRPr lang="en-GB" sz="4400" b="1" baseline="30000" dirty="0">
              <a:solidFill>
                <a:schemeClr val="bg1"/>
              </a:solidFill>
              <a:latin typeface="CMG Sans SemiBold" pitchFamily="2" charset="77"/>
            </a:endParaRPr>
          </a:p>
          <a:p>
            <a:pPr marL="0" indent="0">
              <a:buNone/>
            </a:pPr>
            <a:r>
              <a:rPr lang="en-GB" sz="4400" b="1" baseline="30000" dirty="0">
                <a:solidFill>
                  <a:schemeClr val="bg1"/>
                </a:solidFill>
                <a:latin typeface="CMG Sans SemiBold" pitchFamily="2" charset="77"/>
              </a:rPr>
              <a:t>As for you, be fruitful and increase in number; multiply on the earth and increase upon it.”</a:t>
            </a:r>
          </a:p>
          <a:p>
            <a:pPr marL="0" indent="0">
              <a:buNone/>
            </a:pPr>
            <a:r>
              <a:rPr lang="en-GB" sz="4400" b="1" baseline="30000" dirty="0">
                <a:solidFill>
                  <a:schemeClr val="bg1"/>
                </a:solidFill>
                <a:latin typeface="CMG Sans SemiBold" pitchFamily="2" charset="77"/>
              </a:rPr>
              <a:t>Genesis 9:7 NIV</a:t>
            </a:r>
          </a:p>
        </p:txBody>
      </p:sp>
    </p:spTree>
    <p:extLst>
      <p:ext uri="{BB962C8B-B14F-4D97-AF65-F5344CB8AC3E}">
        <p14:creationId xmlns:p14="http://schemas.microsoft.com/office/powerpoint/2010/main" val="3439380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C08FE1-97CC-4C46-B98A-AD49A576FCEF}"/>
              </a:ext>
            </a:extLst>
          </p:cNvPr>
          <p:cNvSpPr>
            <a:spLocks noGrp="1"/>
          </p:cNvSpPr>
          <p:nvPr>
            <p:ph idx="1"/>
          </p:nvPr>
        </p:nvSpPr>
        <p:spPr>
          <a:xfrm>
            <a:off x="2055302" y="393405"/>
            <a:ext cx="8179267" cy="5783558"/>
          </a:xfrm>
        </p:spPr>
        <p:txBody>
          <a:bodyPr>
            <a:normAutofit lnSpcReduction="10000"/>
          </a:bodyPr>
          <a:lstStyle/>
          <a:p>
            <a:pPr marL="0" indent="0">
              <a:buNone/>
            </a:pPr>
            <a:endParaRPr lang="en-GB" sz="4400" b="1" baseline="30000" dirty="0">
              <a:solidFill>
                <a:schemeClr val="bg1"/>
              </a:solidFill>
              <a:latin typeface="CMG Sans SemiBold" pitchFamily="2" charset="77"/>
            </a:endParaRPr>
          </a:p>
          <a:p>
            <a:pPr marL="0" indent="0">
              <a:buNone/>
            </a:pPr>
            <a:r>
              <a:rPr lang="en-GB" sz="4400" b="1" baseline="30000" dirty="0">
                <a:solidFill>
                  <a:schemeClr val="bg1"/>
                </a:solidFill>
                <a:latin typeface="CMG Sans SemiBold" pitchFamily="2" charset="77"/>
              </a:rPr>
              <a:t>Therefore go and make disciples of all nations, baptizing them in the name of the Father and of the Son and of the Holy Spirit</a:t>
            </a:r>
          </a:p>
          <a:p>
            <a:pPr marL="0" indent="0">
              <a:buNone/>
            </a:pPr>
            <a:r>
              <a:rPr lang="en-GB" sz="4400" b="1" baseline="30000" dirty="0">
                <a:solidFill>
                  <a:schemeClr val="bg1"/>
                </a:solidFill>
                <a:latin typeface="CMG Sans SemiBold" pitchFamily="2" charset="77"/>
              </a:rPr>
              <a:t>Matthew 28:19 NIV</a:t>
            </a:r>
          </a:p>
          <a:p>
            <a:pPr marL="0" indent="0">
              <a:buNone/>
            </a:pPr>
            <a:endParaRPr lang="en-GB" sz="4400" b="1" baseline="30000" dirty="0">
              <a:solidFill>
                <a:schemeClr val="bg1"/>
              </a:solidFill>
              <a:latin typeface="CMG Sans SemiBold" pitchFamily="2" charset="77"/>
            </a:endParaRPr>
          </a:p>
          <a:p>
            <a:pPr marL="0" indent="0">
              <a:buNone/>
            </a:pPr>
            <a:r>
              <a:rPr lang="en-GB" sz="4400" b="1" baseline="30000" dirty="0">
                <a:solidFill>
                  <a:schemeClr val="bg1"/>
                </a:solidFill>
                <a:latin typeface="CMG Sans SemiBold" pitchFamily="2" charset="77"/>
              </a:rPr>
              <a:t>Repent and be baptised, every one of you in the name of Jesus Christ for the forgiveness of your sins. And you will receive the gift of the Holy Spirit. The promise if for you and your children and all who are far off.</a:t>
            </a:r>
          </a:p>
          <a:p>
            <a:pPr marL="0" indent="0">
              <a:buNone/>
            </a:pPr>
            <a:r>
              <a:rPr lang="en-GB" sz="4400" b="1" baseline="30000" dirty="0">
                <a:solidFill>
                  <a:schemeClr val="bg1"/>
                </a:solidFill>
                <a:latin typeface="CMG Sans SemiBold" pitchFamily="2" charset="77"/>
              </a:rPr>
              <a:t>Acts 2:38-39 NIV</a:t>
            </a:r>
          </a:p>
        </p:txBody>
      </p:sp>
    </p:spTree>
    <p:extLst>
      <p:ext uri="{BB962C8B-B14F-4D97-AF65-F5344CB8AC3E}">
        <p14:creationId xmlns:p14="http://schemas.microsoft.com/office/powerpoint/2010/main" val="515113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1837188" y="544010"/>
            <a:ext cx="8665829" cy="5632953"/>
          </a:xfrm>
        </p:spPr>
        <p:txBody>
          <a:bodyPr>
            <a:normAutofit fontScale="62500" lnSpcReduction="20000"/>
          </a:bodyPr>
          <a:lstStyle/>
          <a:p>
            <a:pPr marL="0" indent="0">
              <a:lnSpc>
                <a:spcPct val="200000"/>
              </a:lnSpc>
              <a:buNone/>
            </a:pPr>
            <a:r>
              <a:rPr lang="en-GB" sz="4800" b="1" u="sng" dirty="0">
                <a:solidFill>
                  <a:schemeClr val="bg1"/>
                </a:solidFill>
                <a:latin typeface="CMG Sans SemiBold" pitchFamily="2" charset="77"/>
                <a:ea typeface="Open Sans" panose="020B0606030504020204" pitchFamily="34" charset="0"/>
                <a:cs typeface="Open Sans" panose="020B0606030504020204" pitchFamily="34" charset="0"/>
              </a:rPr>
              <a:t>A PLACE to serve</a:t>
            </a:r>
          </a:p>
          <a:p>
            <a:pPr marL="0" indent="0">
              <a:lnSpc>
                <a:spcPct val="200000"/>
              </a:lnSpc>
              <a:buNone/>
            </a:pPr>
            <a:r>
              <a:rPr lang="en-GB" sz="4800" b="1" baseline="30000" dirty="0">
                <a:solidFill>
                  <a:schemeClr val="bg1"/>
                </a:solidFill>
                <a:latin typeface="CMG Sans SemiBold" pitchFamily="2" charset="77"/>
              </a:rPr>
              <a:t>V9-11:</a:t>
            </a:r>
          </a:p>
          <a:p>
            <a:pPr marL="0" indent="0">
              <a:lnSpc>
                <a:spcPct val="200000"/>
              </a:lnSpc>
              <a:buNone/>
            </a:pPr>
            <a:r>
              <a:rPr lang="en-GB" sz="4800" b="1" baseline="30000" dirty="0">
                <a:solidFill>
                  <a:schemeClr val="bg1"/>
                </a:solidFill>
                <a:latin typeface="CMG Sans SemiBold" pitchFamily="2" charset="77"/>
              </a:rPr>
              <a:t>And to make plain to everyone the administration of this mystery, which for ages past was kept hidden in God, who created all things. His intent was that now, through the church, the manifold wisdom of God should be made known to the rulers and authorities in the heavenly realms, according to his eternal purpose that he accomplished in Christ Jesus our Lord</a:t>
            </a:r>
          </a:p>
          <a:p>
            <a:pPr marL="0" indent="0">
              <a:lnSpc>
                <a:spcPct val="200000"/>
              </a:lnSpc>
              <a:buNone/>
            </a:pPr>
            <a:endParaRPr lang="en-GB" sz="4800" b="1" u="sng"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169066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1610686" y="544010"/>
            <a:ext cx="8900720" cy="5632953"/>
          </a:xfrm>
        </p:spPr>
        <p:txBody>
          <a:bodyPr>
            <a:normAutofit fontScale="62500" lnSpcReduction="20000"/>
          </a:bodyPr>
          <a:lstStyle/>
          <a:p>
            <a:pPr marL="0" indent="0">
              <a:lnSpc>
                <a:spcPct val="200000"/>
              </a:lnSpc>
              <a:buNone/>
            </a:pPr>
            <a:r>
              <a:rPr lang="en-GB" sz="4800" b="1" u="sng" dirty="0">
                <a:solidFill>
                  <a:schemeClr val="bg1"/>
                </a:solidFill>
                <a:latin typeface="CMG Sans SemiBold" pitchFamily="2" charset="77"/>
                <a:ea typeface="Open Sans" panose="020B0606030504020204" pitchFamily="34" charset="0"/>
                <a:cs typeface="Open Sans" panose="020B0606030504020204" pitchFamily="34" charset="0"/>
              </a:rPr>
              <a:t>A PLACE to serve</a:t>
            </a:r>
          </a:p>
          <a:p>
            <a:pPr marL="0" indent="0">
              <a:lnSpc>
                <a:spcPct val="200000"/>
              </a:lnSpc>
              <a:buNone/>
            </a:pPr>
            <a:r>
              <a:rPr lang="en-GB" sz="4800" b="1" baseline="30000" dirty="0">
                <a:solidFill>
                  <a:schemeClr val="bg1"/>
                </a:solidFill>
                <a:latin typeface="CMG Sans SemiBold" pitchFamily="2" charset="77"/>
              </a:rPr>
              <a:t>V9-11:</a:t>
            </a:r>
          </a:p>
          <a:p>
            <a:pPr marL="0" indent="0">
              <a:lnSpc>
                <a:spcPct val="200000"/>
              </a:lnSpc>
              <a:buNone/>
            </a:pPr>
            <a:r>
              <a:rPr lang="en-GB" sz="4800" b="1" baseline="30000" dirty="0">
                <a:solidFill>
                  <a:schemeClr val="bg1"/>
                </a:solidFill>
                <a:latin typeface="CMG Sans SemiBold" pitchFamily="2" charset="77"/>
              </a:rPr>
              <a:t>And to make plain to everyone the administration of this mystery, which for ages past was kept hidden in God, </a:t>
            </a:r>
            <a:r>
              <a:rPr lang="en-GB" sz="4800" b="1" baseline="30000" dirty="0">
                <a:solidFill>
                  <a:srgbClr val="FFFF00"/>
                </a:solidFill>
                <a:latin typeface="CMG Sans SemiBold" pitchFamily="2" charset="77"/>
              </a:rPr>
              <a:t>who created all things</a:t>
            </a:r>
            <a:r>
              <a:rPr lang="en-GB" sz="4800" b="1" baseline="30000" dirty="0">
                <a:solidFill>
                  <a:schemeClr val="bg1"/>
                </a:solidFill>
                <a:latin typeface="CMG Sans SemiBold" pitchFamily="2" charset="77"/>
              </a:rPr>
              <a:t>. His intent was that now, </a:t>
            </a:r>
            <a:r>
              <a:rPr lang="en-GB" sz="4800" b="1" baseline="30000" dirty="0">
                <a:solidFill>
                  <a:srgbClr val="FFFF00"/>
                </a:solidFill>
                <a:latin typeface="CMG Sans SemiBold" pitchFamily="2" charset="77"/>
              </a:rPr>
              <a:t>through the church</a:t>
            </a:r>
            <a:r>
              <a:rPr lang="en-GB" sz="4800" b="1" baseline="30000" dirty="0">
                <a:solidFill>
                  <a:schemeClr val="bg1"/>
                </a:solidFill>
                <a:latin typeface="CMG Sans SemiBold" pitchFamily="2" charset="77"/>
              </a:rPr>
              <a:t>, the manifold wisdom of God should be made known to the rulers and authorities in the heavenly realms, according to his eternal purpose that he accomplished in Christ Jesus our Lord</a:t>
            </a:r>
          </a:p>
          <a:p>
            <a:pPr marL="0" indent="0">
              <a:lnSpc>
                <a:spcPct val="200000"/>
              </a:lnSpc>
              <a:buNone/>
            </a:pPr>
            <a:endParaRPr lang="en-GB" sz="4800" b="1" u="sng"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61866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2130804" y="544010"/>
            <a:ext cx="8204433" cy="5632953"/>
          </a:xfrm>
        </p:spPr>
        <p:txBody>
          <a:bodyPr>
            <a:normAutofit fontScale="62500" lnSpcReduction="20000"/>
          </a:bodyPr>
          <a:lstStyle/>
          <a:p>
            <a:pPr marL="0" indent="0">
              <a:lnSpc>
                <a:spcPct val="200000"/>
              </a:lnSpc>
              <a:buNone/>
            </a:pPr>
            <a:r>
              <a:rPr lang="en-GB" sz="4800" b="1" u="sng" dirty="0">
                <a:solidFill>
                  <a:schemeClr val="bg1"/>
                </a:solidFill>
                <a:latin typeface="CMG Sans SemiBold" pitchFamily="2" charset="77"/>
                <a:ea typeface="Open Sans" panose="020B0606030504020204" pitchFamily="34" charset="0"/>
                <a:cs typeface="Open Sans" panose="020B0606030504020204" pitchFamily="34" charset="0"/>
              </a:rPr>
              <a:t>A PLACE to serve</a:t>
            </a:r>
          </a:p>
          <a:p>
            <a:pPr marL="0" indent="0">
              <a:lnSpc>
                <a:spcPct val="200000"/>
              </a:lnSpc>
              <a:buNone/>
            </a:pPr>
            <a:r>
              <a:rPr lang="en-GB" sz="4800" b="1" baseline="30000" dirty="0">
                <a:solidFill>
                  <a:schemeClr val="bg1"/>
                </a:solidFill>
                <a:latin typeface="CMG Sans SemiBold" pitchFamily="2" charset="77"/>
              </a:rPr>
              <a:t>V9-11:</a:t>
            </a:r>
          </a:p>
          <a:p>
            <a:pPr marL="0" indent="0">
              <a:lnSpc>
                <a:spcPct val="200000"/>
              </a:lnSpc>
              <a:buNone/>
            </a:pPr>
            <a:r>
              <a:rPr lang="en-GB" sz="4800" b="1" baseline="30000" dirty="0">
                <a:solidFill>
                  <a:schemeClr val="bg1"/>
                </a:solidFill>
                <a:latin typeface="CMG Sans SemiBold" pitchFamily="2" charset="77"/>
              </a:rPr>
              <a:t>And to make plain to everyone the administration of this mystery, which for ages past was kept hidden in God, who created all things. His intent was that now, through the church, </a:t>
            </a:r>
            <a:r>
              <a:rPr lang="en-GB" sz="4800" b="1" baseline="30000" dirty="0">
                <a:solidFill>
                  <a:srgbClr val="FFFF00"/>
                </a:solidFill>
                <a:latin typeface="CMG Sans SemiBold" pitchFamily="2" charset="77"/>
              </a:rPr>
              <a:t>the manifold wisdom of God should be made known to the rulers and authorities in the heavenly realms</a:t>
            </a:r>
            <a:r>
              <a:rPr lang="en-GB" sz="4800" b="1" baseline="30000" dirty="0">
                <a:solidFill>
                  <a:schemeClr val="bg1"/>
                </a:solidFill>
                <a:latin typeface="CMG Sans SemiBold" pitchFamily="2" charset="77"/>
              </a:rPr>
              <a:t>, according to his eternal purpose that he accomplished in Christ Jesus our Lord</a:t>
            </a:r>
          </a:p>
          <a:p>
            <a:pPr marL="0" indent="0">
              <a:lnSpc>
                <a:spcPct val="200000"/>
              </a:lnSpc>
              <a:buNone/>
            </a:pPr>
            <a:endParaRPr lang="en-GB" sz="4800" b="1" u="sng"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25131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2701254" y="544010"/>
            <a:ext cx="7600427" cy="5632953"/>
          </a:xfrm>
        </p:spPr>
        <p:txBody>
          <a:bodyPr>
            <a:normAutofit fontScale="85000" lnSpcReduction="20000"/>
          </a:bodyPr>
          <a:lstStyle/>
          <a:p>
            <a:pPr marL="0" indent="0">
              <a:lnSpc>
                <a:spcPct val="200000"/>
              </a:lnSpc>
              <a:buNone/>
            </a:pPr>
            <a:r>
              <a:rPr lang="en-GB" sz="4800" b="1" u="sng" dirty="0">
                <a:solidFill>
                  <a:schemeClr val="bg1"/>
                </a:solidFill>
                <a:latin typeface="CMG Sans SemiBold" pitchFamily="2" charset="77"/>
                <a:ea typeface="Open Sans" panose="020B0606030504020204" pitchFamily="34" charset="0"/>
                <a:cs typeface="Open Sans" panose="020B0606030504020204" pitchFamily="34" charset="0"/>
              </a:rPr>
              <a:t>A PLACE to serve</a:t>
            </a:r>
          </a:p>
          <a:p>
            <a:pPr marL="0" indent="0">
              <a:lnSpc>
                <a:spcPct val="200000"/>
              </a:lnSpc>
              <a:buNone/>
            </a:pPr>
            <a:r>
              <a:rPr lang="en-GB" sz="4800" b="1" baseline="30000" dirty="0">
                <a:solidFill>
                  <a:schemeClr val="bg1"/>
                </a:solidFill>
                <a:latin typeface="CMG Sans SemiBold" pitchFamily="2" charset="77"/>
              </a:rPr>
              <a:t>V9-11:</a:t>
            </a:r>
          </a:p>
          <a:p>
            <a:pPr marL="0" indent="0">
              <a:lnSpc>
                <a:spcPct val="200000"/>
              </a:lnSpc>
              <a:buNone/>
            </a:pPr>
            <a:r>
              <a:rPr lang="en-GB" sz="4800" b="1" baseline="30000" dirty="0">
                <a:solidFill>
                  <a:schemeClr val="bg1"/>
                </a:solidFill>
                <a:latin typeface="CMG Sans SemiBold" pitchFamily="2" charset="77"/>
              </a:rPr>
              <a:t>And to make plain to everyone the administration of this mystery, which for ages past was kept hidden in God, who created all things. </a:t>
            </a:r>
            <a:endParaRPr lang="en-GB" sz="4800" b="1" u="sng"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29518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702964" y="1825625"/>
            <a:ext cx="8481271" cy="4351338"/>
          </a:xfrm>
        </p:spPr>
        <p:txBody>
          <a:bodyPr>
            <a:normAutofit/>
          </a:bodyPr>
          <a:lstStyle/>
          <a:p>
            <a:pPr marL="0" indent="0">
              <a:buNone/>
            </a:pPr>
            <a:r>
              <a:rPr lang="en-GB" sz="4400" b="1" baseline="30000" dirty="0">
                <a:solidFill>
                  <a:schemeClr val="bg1"/>
                </a:solidFill>
                <a:latin typeface="CMG Sans SemiBold" pitchFamily="2" charset="77"/>
              </a:rPr>
              <a:t>His intent was that now, through the church, the manifold wisdom of God should be made known to the rulers and authorities in the heavenly realms, </a:t>
            </a:r>
            <a:r>
              <a:rPr lang="en-GB" sz="4400" b="1" baseline="30000" dirty="0">
                <a:solidFill>
                  <a:srgbClr val="FFFF00"/>
                </a:solidFill>
                <a:latin typeface="CMG Sans SemiBold" pitchFamily="2" charset="77"/>
              </a:rPr>
              <a:t>according to his eternal purpose</a:t>
            </a:r>
            <a:r>
              <a:rPr lang="en-GB" sz="4400" b="1" baseline="30000" dirty="0">
                <a:solidFill>
                  <a:schemeClr val="bg1"/>
                </a:solidFill>
                <a:latin typeface="CMG Sans SemiBold" pitchFamily="2" charset="77"/>
              </a:rPr>
              <a:t> that he accomplished in Christ Jesus our </a:t>
            </a:r>
            <a:r>
              <a:rPr lang="en-GB" sz="4400" b="1" baseline="30000" dirty="0" smtClean="0">
                <a:solidFill>
                  <a:schemeClr val="bg1"/>
                </a:solidFill>
                <a:latin typeface="CMG Sans SemiBold" pitchFamily="2" charset="77"/>
              </a:rPr>
              <a:t>Lord</a:t>
            </a:r>
            <a:endParaRPr lang="en-GB" sz="4400" b="1" baseline="30000" dirty="0">
              <a:solidFill>
                <a:schemeClr val="bg1"/>
              </a:solidFill>
              <a:latin typeface="CMG Sans SemiBold" pitchFamily="2" charset="77"/>
            </a:endParaRPr>
          </a:p>
        </p:txBody>
      </p:sp>
    </p:spTree>
    <p:extLst>
      <p:ext uri="{BB962C8B-B14F-4D97-AF65-F5344CB8AC3E}">
        <p14:creationId xmlns:p14="http://schemas.microsoft.com/office/powerpoint/2010/main" val="393554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2122414" y="544010"/>
            <a:ext cx="8045043" cy="5632953"/>
          </a:xfrm>
        </p:spPr>
        <p:txBody>
          <a:bodyPr>
            <a:normAutofit fontScale="62500" lnSpcReduction="20000"/>
          </a:bodyPr>
          <a:lstStyle/>
          <a:p>
            <a:pPr marL="0" indent="0">
              <a:lnSpc>
                <a:spcPct val="200000"/>
              </a:lnSpc>
              <a:buNone/>
            </a:pPr>
            <a:r>
              <a:rPr lang="en-GB" sz="4800" b="1" u="sng" dirty="0">
                <a:solidFill>
                  <a:schemeClr val="bg1"/>
                </a:solidFill>
                <a:latin typeface="CMG Sans SemiBold" pitchFamily="2" charset="77"/>
                <a:ea typeface="Open Sans" panose="020B0606030504020204" pitchFamily="34" charset="0"/>
                <a:cs typeface="Open Sans" panose="020B0606030504020204" pitchFamily="34" charset="0"/>
              </a:rPr>
              <a:t>A PART for us to play</a:t>
            </a:r>
          </a:p>
          <a:p>
            <a:pPr marL="0" indent="0">
              <a:lnSpc>
                <a:spcPct val="200000"/>
              </a:lnSpc>
              <a:buNone/>
            </a:pPr>
            <a:r>
              <a:rPr lang="en-GB" sz="4800" b="1" dirty="0">
                <a:solidFill>
                  <a:schemeClr val="bg1"/>
                </a:solidFill>
                <a:latin typeface="CMG Sans SemiBold" pitchFamily="2" charset="77"/>
                <a:ea typeface="Open Sans" panose="020B0606030504020204" pitchFamily="34" charset="0"/>
                <a:cs typeface="Open Sans" panose="020B0606030504020204" pitchFamily="34" charset="0"/>
              </a:rPr>
              <a:t>V6 -This mystery is that through the gospel the Gentiles are heirs together with Israel, </a:t>
            </a:r>
            <a:r>
              <a:rPr lang="en-GB" sz="4800" b="1" dirty="0">
                <a:solidFill>
                  <a:srgbClr val="FFFF00"/>
                </a:solidFill>
                <a:latin typeface="CMG Sans SemiBold" pitchFamily="2" charset="77"/>
                <a:ea typeface="Open Sans" panose="020B0606030504020204" pitchFamily="34" charset="0"/>
                <a:cs typeface="Open Sans" panose="020B0606030504020204" pitchFamily="34" charset="0"/>
              </a:rPr>
              <a:t>members together of one body, </a:t>
            </a:r>
            <a:r>
              <a:rPr lang="en-GB" sz="4800" b="1" dirty="0">
                <a:solidFill>
                  <a:schemeClr val="bg1"/>
                </a:solidFill>
                <a:latin typeface="CMG Sans SemiBold" pitchFamily="2" charset="77"/>
                <a:ea typeface="Open Sans" panose="020B0606030504020204" pitchFamily="34" charset="0"/>
                <a:cs typeface="Open Sans" panose="020B0606030504020204" pitchFamily="34" charset="0"/>
              </a:rPr>
              <a:t>and sharers together in the promise in Christ Jesus</a:t>
            </a:r>
            <a:r>
              <a:rPr lang="en-GB" sz="4800" b="1" dirty="0" smtClean="0">
                <a:solidFill>
                  <a:schemeClr val="bg1"/>
                </a:solidFill>
                <a:latin typeface="CMG Sans SemiBold" pitchFamily="2" charset="77"/>
                <a:ea typeface="Open Sans" panose="020B0606030504020204" pitchFamily="34" charset="0"/>
                <a:cs typeface="Open Sans" panose="020B0606030504020204" pitchFamily="34" charset="0"/>
              </a:rPr>
              <a:t>.</a:t>
            </a:r>
            <a:endParaRPr lang="en-GB" sz="4800" b="1"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89105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097248" y="1825625"/>
            <a:ext cx="8011486" cy="4351338"/>
          </a:xfrm>
        </p:spPr>
        <p:txBody>
          <a:bodyPr>
            <a:normAutofit/>
          </a:bodyPr>
          <a:lstStyle/>
          <a:p>
            <a:pPr marL="0" indent="0">
              <a:buNone/>
            </a:pPr>
            <a:r>
              <a:rPr lang="en-GB" sz="4400" b="1" dirty="0">
                <a:solidFill>
                  <a:schemeClr val="bg1"/>
                </a:solidFill>
                <a:latin typeface="CMG Sans SemiBold" pitchFamily="2" charset="77"/>
                <a:ea typeface="Open Sans" panose="020B0606030504020204" pitchFamily="34" charset="0"/>
                <a:cs typeface="Open Sans" panose="020B0606030504020204" pitchFamily="34" charset="0"/>
              </a:rPr>
              <a:t>Ch4 v16 -  From him </a:t>
            </a:r>
            <a:r>
              <a:rPr lang="en-GB" sz="4400" b="1" dirty="0">
                <a:solidFill>
                  <a:srgbClr val="FFFF00"/>
                </a:solidFill>
                <a:latin typeface="CMG Sans SemiBold" pitchFamily="2" charset="77"/>
                <a:ea typeface="Open Sans" panose="020B0606030504020204" pitchFamily="34" charset="0"/>
                <a:cs typeface="Open Sans" panose="020B0606030504020204" pitchFamily="34" charset="0"/>
              </a:rPr>
              <a:t>the whole body</a:t>
            </a:r>
            <a:r>
              <a:rPr lang="en-GB" sz="4400" b="1" dirty="0">
                <a:solidFill>
                  <a:schemeClr val="bg1"/>
                </a:solidFill>
                <a:latin typeface="CMG Sans SemiBold" pitchFamily="2" charset="77"/>
                <a:ea typeface="Open Sans" panose="020B0606030504020204" pitchFamily="34" charset="0"/>
                <a:cs typeface="Open Sans" panose="020B0606030504020204" pitchFamily="34" charset="0"/>
              </a:rPr>
              <a:t>, joined and held together by every supporting ligament, grows and builds itself up in love, </a:t>
            </a:r>
            <a:r>
              <a:rPr lang="en-GB" sz="4400" b="1" dirty="0">
                <a:solidFill>
                  <a:srgbClr val="FFFF00"/>
                </a:solidFill>
                <a:latin typeface="CMG Sans SemiBold" pitchFamily="2" charset="77"/>
                <a:ea typeface="Open Sans" panose="020B0606030504020204" pitchFamily="34" charset="0"/>
                <a:cs typeface="Open Sans" panose="020B0606030504020204" pitchFamily="34" charset="0"/>
              </a:rPr>
              <a:t>as each part does its work.</a:t>
            </a:r>
          </a:p>
          <a:p>
            <a:endParaRPr lang="en-GB" sz="4400" dirty="0"/>
          </a:p>
        </p:txBody>
      </p:sp>
    </p:spTree>
    <p:extLst>
      <p:ext uri="{BB962C8B-B14F-4D97-AF65-F5344CB8AC3E}">
        <p14:creationId xmlns:p14="http://schemas.microsoft.com/office/powerpoint/2010/main" val="1823893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2357306" y="544010"/>
            <a:ext cx="7659149" cy="5632953"/>
          </a:xfrm>
        </p:spPr>
        <p:txBody>
          <a:bodyPr>
            <a:normAutofit/>
          </a:bodyPr>
          <a:lstStyle/>
          <a:p>
            <a:pPr>
              <a:lnSpc>
                <a:spcPct val="200000"/>
              </a:lnSpc>
            </a:pPr>
            <a:r>
              <a:rPr lang="en-GB" sz="4800" b="1" dirty="0">
                <a:solidFill>
                  <a:schemeClr val="bg1"/>
                </a:solidFill>
                <a:latin typeface="CMG Sans SemiBold" pitchFamily="2" charset="77"/>
                <a:ea typeface="Open Sans" panose="020B0606030504020204" pitchFamily="34" charset="0"/>
                <a:cs typeface="Open Sans" panose="020B0606030504020204" pitchFamily="34" charset="0"/>
              </a:rPr>
              <a:t>Revelation</a:t>
            </a:r>
          </a:p>
          <a:p>
            <a:pPr>
              <a:lnSpc>
                <a:spcPct val="200000"/>
              </a:lnSpc>
            </a:pPr>
            <a:r>
              <a:rPr lang="en-GB" sz="4800" b="1" dirty="0">
                <a:solidFill>
                  <a:schemeClr val="bg1"/>
                </a:solidFill>
                <a:latin typeface="CMG Sans SemiBold" pitchFamily="2" charset="77"/>
                <a:ea typeface="Open Sans" panose="020B0606030504020204" pitchFamily="34" charset="0"/>
                <a:cs typeface="Open Sans" panose="020B0606030504020204" pitchFamily="34" charset="0"/>
              </a:rPr>
              <a:t>Consultation</a:t>
            </a:r>
          </a:p>
          <a:p>
            <a:pPr>
              <a:lnSpc>
                <a:spcPct val="200000"/>
              </a:lnSpc>
            </a:pPr>
            <a:r>
              <a:rPr lang="en-GB" sz="4800" b="1" dirty="0">
                <a:solidFill>
                  <a:schemeClr val="bg1"/>
                </a:solidFill>
                <a:latin typeface="CMG Sans SemiBold" pitchFamily="2" charset="77"/>
                <a:ea typeface="Open Sans" panose="020B0606030504020204" pitchFamily="34" charset="0"/>
                <a:cs typeface="Open Sans" panose="020B0606030504020204" pitchFamily="34" charset="0"/>
              </a:rPr>
              <a:t>Experimentation</a:t>
            </a:r>
          </a:p>
        </p:txBody>
      </p:sp>
    </p:spTree>
    <p:extLst>
      <p:ext uri="{BB962C8B-B14F-4D97-AF65-F5344CB8AC3E}">
        <p14:creationId xmlns:p14="http://schemas.microsoft.com/office/powerpoint/2010/main" val="384782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D25F1-9DDB-EE44-B338-10203C756C64}"/>
              </a:ext>
            </a:extLst>
          </p:cNvPr>
          <p:cNvSpPr txBox="1"/>
          <p:nvPr/>
        </p:nvSpPr>
        <p:spPr>
          <a:xfrm>
            <a:off x="1138238" y="2382560"/>
            <a:ext cx="9915525" cy="1384995"/>
          </a:xfrm>
          <a:prstGeom prst="rect">
            <a:avLst/>
          </a:prstGeom>
          <a:noFill/>
        </p:spPr>
        <p:txBody>
          <a:bodyPr wrap="square" rtlCol="0">
            <a:spAutoFit/>
          </a:bodyPr>
          <a:lstStyle/>
          <a:p>
            <a:pPr algn="ctr"/>
            <a:r>
              <a:rPr lang="en-GB" sz="6000" b="1" dirty="0">
                <a:solidFill>
                  <a:schemeClr val="bg1"/>
                </a:solidFill>
                <a:latin typeface="Roxborough CF Heavy" pitchFamily="2" charset="77"/>
              </a:rPr>
              <a:t>Gifted for a Purpose</a:t>
            </a:r>
          </a:p>
          <a:p>
            <a:pPr algn="ctr"/>
            <a:r>
              <a:rPr lang="en-GB" sz="2400" dirty="0">
                <a:solidFill>
                  <a:schemeClr val="bg1"/>
                </a:solidFill>
                <a:latin typeface="Roxborough CF" pitchFamily="2" charset="77"/>
              </a:rPr>
              <a:t>Chapter 3:1-13</a:t>
            </a:r>
          </a:p>
        </p:txBody>
      </p:sp>
    </p:spTree>
    <p:extLst>
      <p:ext uri="{BB962C8B-B14F-4D97-AF65-F5344CB8AC3E}">
        <p14:creationId xmlns:p14="http://schemas.microsoft.com/office/powerpoint/2010/main" val="2696358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2197916" y="544010"/>
            <a:ext cx="7692704" cy="5632953"/>
          </a:xfrm>
        </p:spPr>
        <p:txBody>
          <a:bodyPr>
            <a:normAutofit fontScale="47500" lnSpcReduction="20000"/>
          </a:bodyPr>
          <a:lstStyle/>
          <a:p>
            <a:pPr marL="0" indent="0">
              <a:lnSpc>
                <a:spcPct val="200000"/>
              </a:lnSpc>
              <a:buNone/>
            </a:pPr>
            <a:r>
              <a:rPr lang="en-GB" sz="4800" b="1" u="sng" dirty="0">
                <a:solidFill>
                  <a:schemeClr val="bg1"/>
                </a:solidFill>
                <a:latin typeface="CMG Sans SemiBold" pitchFamily="2" charset="77"/>
                <a:ea typeface="Open Sans" panose="020B0606030504020204" pitchFamily="34" charset="0"/>
                <a:cs typeface="Open Sans" panose="020B0606030504020204" pitchFamily="34" charset="0"/>
              </a:rPr>
              <a:t>The POWER to carry out our purpose</a:t>
            </a:r>
          </a:p>
          <a:p>
            <a:pPr marL="0" indent="0">
              <a:lnSpc>
                <a:spcPct val="200000"/>
              </a:lnSpc>
              <a:buNone/>
            </a:pPr>
            <a:r>
              <a:rPr lang="en-GB" sz="4800" b="1" dirty="0">
                <a:solidFill>
                  <a:schemeClr val="bg1"/>
                </a:solidFill>
                <a:latin typeface="CMG Sans SemiBold" pitchFamily="2" charset="77"/>
                <a:ea typeface="Open Sans" panose="020B0606030504020204" pitchFamily="34" charset="0"/>
                <a:cs typeface="Open Sans" panose="020B0606030504020204" pitchFamily="34" charset="0"/>
              </a:rPr>
              <a:t>V7,8 – </a:t>
            </a:r>
          </a:p>
          <a:p>
            <a:pPr marL="0" indent="0">
              <a:lnSpc>
                <a:spcPct val="200000"/>
              </a:lnSpc>
              <a:buNone/>
            </a:pPr>
            <a:r>
              <a:rPr lang="en-GB" sz="4800" b="1" dirty="0">
                <a:solidFill>
                  <a:schemeClr val="bg1"/>
                </a:solidFill>
                <a:latin typeface="CMG Sans SemiBold" pitchFamily="2" charset="77"/>
                <a:ea typeface="Open Sans" panose="020B0606030504020204" pitchFamily="34" charset="0"/>
                <a:cs typeface="Open Sans" panose="020B0606030504020204" pitchFamily="34" charset="0"/>
              </a:rPr>
              <a:t>I became a servant of this gospel </a:t>
            </a:r>
            <a:r>
              <a:rPr lang="en-GB" sz="4800" b="1" dirty="0">
                <a:solidFill>
                  <a:srgbClr val="FFFF00"/>
                </a:solidFill>
                <a:latin typeface="CMG Sans SemiBold" pitchFamily="2" charset="77"/>
                <a:ea typeface="Open Sans" panose="020B0606030504020204" pitchFamily="34" charset="0"/>
                <a:cs typeface="Open Sans" panose="020B0606030504020204" pitchFamily="34" charset="0"/>
              </a:rPr>
              <a:t>by the gift of God’s grace </a:t>
            </a:r>
            <a:r>
              <a:rPr lang="en-GB" sz="4800" b="1" dirty="0">
                <a:solidFill>
                  <a:schemeClr val="bg1"/>
                </a:solidFill>
                <a:latin typeface="CMG Sans SemiBold" pitchFamily="2" charset="77"/>
                <a:ea typeface="Open Sans" panose="020B0606030504020204" pitchFamily="34" charset="0"/>
                <a:cs typeface="Open Sans" panose="020B0606030504020204" pitchFamily="34" charset="0"/>
              </a:rPr>
              <a:t>given me through the working of his power. Although I am less than the least of all the Lord’s people, </a:t>
            </a:r>
            <a:r>
              <a:rPr lang="en-GB" sz="4800" b="1" dirty="0">
                <a:solidFill>
                  <a:srgbClr val="FFFF00"/>
                </a:solidFill>
                <a:latin typeface="CMG Sans SemiBold" pitchFamily="2" charset="77"/>
                <a:ea typeface="Open Sans" panose="020B0606030504020204" pitchFamily="34" charset="0"/>
                <a:cs typeface="Open Sans" panose="020B0606030504020204" pitchFamily="34" charset="0"/>
              </a:rPr>
              <a:t>this grace was given me</a:t>
            </a:r>
            <a:r>
              <a:rPr lang="en-GB" sz="4800" b="1" dirty="0">
                <a:solidFill>
                  <a:schemeClr val="bg1"/>
                </a:solidFill>
                <a:latin typeface="CMG Sans SemiBold" pitchFamily="2" charset="77"/>
                <a:ea typeface="Open Sans" panose="020B0606030504020204" pitchFamily="34" charset="0"/>
                <a:cs typeface="Open Sans" panose="020B0606030504020204" pitchFamily="34" charset="0"/>
              </a:rPr>
              <a:t>: to preach to the Gentiles the boundless riches of Christ</a:t>
            </a:r>
          </a:p>
        </p:txBody>
      </p:sp>
    </p:spTree>
    <p:extLst>
      <p:ext uri="{BB962C8B-B14F-4D97-AF65-F5344CB8AC3E}">
        <p14:creationId xmlns:p14="http://schemas.microsoft.com/office/powerpoint/2010/main" val="1758338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D25F1-9DDB-EE44-B338-10203C756C64}"/>
              </a:ext>
            </a:extLst>
          </p:cNvPr>
          <p:cNvSpPr txBox="1"/>
          <p:nvPr/>
        </p:nvSpPr>
        <p:spPr>
          <a:xfrm>
            <a:off x="1138238" y="2382560"/>
            <a:ext cx="9915525" cy="2308324"/>
          </a:xfrm>
          <a:prstGeom prst="rect">
            <a:avLst/>
          </a:prstGeom>
          <a:noFill/>
        </p:spPr>
        <p:txBody>
          <a:bodyPr wrap="square" rtlCol="0">
            <a:spAutoFit/>
          </a:bodyPr>
          <a:lstStyle/>
          <a:p>
            <a:pPr algn="ctr"/>
            <a:r>
              <a:rPr lang="en-GB" sz="6000" b="1" dirty="0">
                <a:solidFill>
                  <a:schemeClr val="bg1"/>
                </a:solidFill>
                <a:latin typeface="Roxborough CF Heavy" pitchFamily="2" charset="77"/>
              </a:rPr>
              <a:t>Gifted for a Purpose</a:t>
            </a:r>
          </a:p>
          <a:p>
            <a:pPr algn="ctr"/>
            <a:r>
              <a:rPr lang="en-GB" sz="2400" dirty="0">
                <a:solidFill>
                  <a:schemeClr val="bg1"/>
                </a:solidFill>
                <a:latin typeface="Roxborough CF" pitchFamily="2" charset="77"/>
              </a:rPr>
              <a:t>Chapter 3:1-13</a:t>
            </a:r>
          </a:p>
          <a:p>
            <a:pPr algn="ctr"/>
            <a:endParaRPr lang="en-GB" sz="2400" dirty="0">
              <a:solidFill>
                <a:schemeClr val="bg1"/>
              </a:solidFill>
              <a:latin typeface="Roxborough CF" pitchFamily="2" charset="77"/>
            </a:endParaRPr>
          </a:p>
          <a:p>
            <a:pPr algn="ctr"/>
            <a:r>
              <a:rPr lang="en-GB" sz="3600" dirty="0">
                <a:solidFill>
                  <a:schemeClr val="bg1"/>
                </a:solidFill>
                <a:latin typeface="Roxborough CF" pitchFamily="2" charset="77"/>
              </a:rPr>
              <a:t>People, Place, Part to Play, Power</a:t>
            </a:r>
          </a:p>
        </p:txBody>
      </p:sp>
    </p:spTree>
    <p:extLst>
      <p:ext uri="{BB962C8B-B14F-4D97-AF65-F5344CB8AC3E}">
        <p14:creationId xmlns:p14="http://schemas.microsoft.com/office/powerpoint/2010/main" val="996292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enage Mutant Ninja Turtles: Shredder's Revenge Preview - Pizza Power! -  Game Informer">
            <a:extLst>
              <a:ext uri="{FF2B5EF4-FFF2-40B4-BE49-F238E27FC236}">
                <a16:creationId xmlns:a16="http://schemas.microsoft.com/office/drawing/2014/main" id="{B2D64DB0-64E2-40DB-A483-CBC72C845D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58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D25F1-9DDB-EE44-B338-10203C756C64}"/>
              </a:ext>
            </a:extLst>
          </p:cNvPr>
          <p:cNvSpPr txBox="1"/>
          <p:nvPr/>
        </p:nvSpPr>
        <p:spPr>
          <a:xfrm>
            <a:off x="1138238" y="2382560"/>
            <a:ext cx="9915525" cy="1384995"/>
          </a:xfrm>
          <a:prstGeom prst="rect">
            <a:avLst/>
          </a:prstGeom>
          <a:noFill/>
        </p:spPr>
        <p:txBody>
          <a:bodyPr wrap="square" rtlCol="0">
            <a:spAutoFit/>
          </a:bodyPr>
          <a:lstStyle/>
          <a:p>
            <a:pPr algn="ctr"/>
            <a:r>
              <a:rPr lang="en-GB" sz="6000" b="1" dirty="0">
                <a:solidFill>
                  <a:schemeClr val="bg1"/>
                </a:solidFill>
                <a:latin typeface="Roxborough CF Heavy" pitchFamily="2" charset="77"/>
              </a:rPr>
              <a:t>Gifted for a Purpose</a:t>
            </a:r>
          </a:p>
          <a:p>
            <a:pPr algn="ctr"/>
            <a:r>
              <a:rPr lang="en-GB" sz="2400" dirty="0">
                <a:solidFill>
                  <a:schemeClr val="bg1"/>
                </a:solidFill>
                <a:latin typeface="Roxborough CF" pitchFamily="2" charset="77"/>
              </a:rPr>
              <a:t>Chapter 3:1-13</a:t>
            </a:r>
          </a:p>
        </p:txBody>
      </p:sp>
    </p:spTree>
    <p:extLst>
      <p:ext uri="{BB962C8B-B14F-4D97-AF65-F5344CB8AC3E}">
        <p14:creationId xmlns:p14="http://schemas.microsoft.com/office/powerpoint/2010/main" val="28180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1468073" y="717630"/>
            <a:ext cx="8976221" cy="5459333"/>
          </a:xfrm>
        </p:spPr>
        <p:txBody>
          <a:bodyPr>
            <a:normAutofit/>
          </a:bodyPr>
          <a:lstStyle/>
          <a:p>
            <a:pPr marL="0" indent="0">
              <a:lnSpc>
                <a:spcPct val="100000"/>
              </a:lnSpc>
              <a:buNone/>
            </a:pPr>
            <a:r>
              <a:rPr lang="en-GB" sz="4000" b="1" baseline="30000" dirty="0">
                <a:solidFill>
                  <a:schemeClr val="bg1"/>
                </a:solidFill>
                <a:latin typeface="CMG Sans SemiBold" pitchFamily="2" charset="77"/>
              </a:rPr>
              <a:t>For this reason I, Paul, the prisoner of Christ Jesus for the sake of you Gentiles—</a:t>
            </a:r>
          </a:p>
          <a:p>
            <a:pPr marL="0" indent="0">
              <a:lnSpc>
                <a:spcPct val="100000"/>
              </a:lnSpc>
              <a:buNone/>
            </a:pPr>
            <a:r>
              <a:rPr lang="en-GB" sz="4000" b="1" baseline="30000" dirty="0">
                <a:solidFill>
                  <a:schemeClr val="bg1"/>
                </a:solidFill>
                <a:latin typeface="CMG Sans SemiBold" pitchFamily="2" charset="77"/>
              </a:rPr>
              <a:t>2 Surely you have heard about the administration of God’s grace that was given to me for you, 3 that is, the mystery made known to me by revelation, as I have already written briefly. 4 In reading this, then, you will be able to understand my insight into the mystery of Christ</a:t>
            </a:r>
          </a:p>
          <a:p>
            <a:pPr marL="0" indent="0">
              <a:lnSpc>
                <a:spcPct val="100000"/>
              </a:lnSpc>
              <a:buNone/>
            </a:pPr>
            <a:r>
              <a:rPr lang="en-GB" sz="4000" b="1" dirty="0">
                <a:solidFill>
                  <a:schemeClr val="bg1"/>
                </a:solidFill>
                <a:latin typeface="CMG Sans SemiBold" pitchFamily="2" charset="77"/>
              </a:rPr>
              <a:t>Ephesians 3:1-4 NIV</a:t>
            </a:r>
          </a:p>
        </p:txBody>
      </p:sp>
    </p:spTree>
    <p:extLst>
      <p:ext uri="{BB962C8B-B14F-4D97-AF65-F5344CB8AC3E}">
        <p14:creationId xmlns:p14="http://schemas.microsoft.com/office/powerpoint/2010/main" val="1226721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1837190" y="717630"/>
            <a:ext cx="9009776" cy="5459333"/>
          </a:xfrm>
        </p:spPr>
        <p:txBody>
          <a:bodyPr>
            <a:normAutofit/>
          </a:bodyPr>
          <a:lstStyle/>
          <a:p>
            <a:pPr marL="0" indent="0">
              <a:lnSpc>
                <a:spcPct val="100000"/>
              </a:lnSpc>
              <a:buNone/>
            </a:pPr>
            <a:r>
              <a:rPr lang="en-GB" sz="4000" b="1" baseline="30000" dirty="0">
                <a:solidFill>
                  <a:schemeClr val="bg1"/>
                </a:solidFill>
                <a:latin typeface="CMG Sans SemiBold" pitchFamily="2" charset="77"/>
              </a:rPr>
              <a:t>5 which was not made known to people in other generations as it has now been revealed by the Spirit to God’s holy apostles and prophets. 6 This mystery is that through the gospel the Gentiles are heirs together with Israel, members together of one body, and sharers together in the promise in Christ Jesus.</a:t>
            </a:r>
          </a:p>
          <a:p>
            <a:pPr marL="0" indent="0">
              <a:lnSpc>
                <a:spcPct val="100000"/>
              </a:lnSpc>
              <a:buNone/>
            </a:pPr>
            <a:r>
              <a:rPr lang="en-GB" sz="4000" b="1" dirty="0">
                <a:solidFill>
                  <a:schemeClr val="bg1"/>
                </a:solidFill>
                <a:latin typeface="CMG Sans SemiBold" pitchFamily="2" charset="77"/>
              </a:rPr>
              <a:t>Ephesians 3:5-6 NIV</a:t>
            </a:r>
          </a:p>
        </p:txBody>
      </p:sp>
    </p:spTree>
    <p:extLst>
      <p:ext uri="{BB962C8B-B14F-4D97-AF65-F5344CB8AC3E}">
        <p14:creationId xmlns:p14="http://schemas.microsoft.com/office/powerpoint/2010/main" val="3456808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1996580" y="717630"/>
            <a:ext cx="8682605" cy="5459333"/>
          </a:xfrm>
        </p:spPr>
        <p:txBody>
          <a:bodyPr>
            <a:normAutofit lnSpcReduction="10000"/>
          </a:bodyPr>
          <a:lstStyle/>
          <a:p>
            <a:pPr marL="0" indent="0">
              <a:lnSpc>
                <a:spcPct val="100000"/>
              </a:lnSpc>
              <a:buNone/>
            </a:pPr>
            <a:r>
              <a:rPr lang="en-GB" sz="4000" b="1" baseline="30000" dirty="0">
                <a:solidFill>
                  <a:schemeClr val="bg1"/>
                </a:solidFill>
                <a:latin typeface="CMG Sans SemiBold" pitchFamily="2" charset="77"/>
              </a:rPr>
              <a:t>7 I became a servant of this gospel by the gift of God’s grace given me through the working of his power. 8 Although I am less than the least of all the Lord’s people, this grace was given me: to preach to the Gentiles the boundless riches of Christ, 9 and to make plain to everyone the administration of this mystery, which for ages past was kept hidden in God, who created all things. 10 His intent was that now, through the church, the manifold wisdom of God should be made known to the rulers and authorities in the heavenly realms</a:t>
            </a:r>
          </a:p>
          <a:p>
            <a:pPr marL="0" indent="0">
              <a:lnSpc>
                <a:spcPct val="100000"/>
              </a:lnSpc>
              <a:buNone/>
            </a:pPr>
            <a:r>
              <a:rPr lang="en-GB" sz="4000" b="1" dirty="0">
                <a:solidFill>
                  <a:schemeClr val="bg1"/>
                </a:solidFill>
                <a:latin typeface="CMG Sans SemiBold" pitchFamily="2" charset="77"/>
              </a:rPr>
              <a:t>Ephesians 3:7-10 NIV</a:t>
            </a:r>
          </a:p>
        </p:txBody>
      </p:sp>
    </p:spTree>
    <p:extLst>
      <p:ext uri="{BB962C8B-B14F-4D97-AF65-F5344CB8AC3E}">
        <p14:creationId xmlns:p14="http://schemas.microsoft.com/office/powerpoint/2010/main" val="1263998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2407640" y="717630"/>
            <a:ext cx="7852096" cy="5459333"/>
          </a:xfrm>
        </p:spPr>
        <p:txBody>
          <a:bodyPr>
            <a:normAutofit/>
          </a:bodyPr>
          <a:lstStyle/>
          <a:p>
            <a:pPr marL="0" indent="0">
              <a:lnSpc>
                <a:spcPct val="100000"/>
              </a:lnSpc>
              <a:buNone/>
            </a:pPr>
            <a:r>
              <a:rPr lang="en-GB" sz="4000" b="1" baseline="30000" dirty="0">
                <a:solidFill>
                  <a:schemeClr val="bg1"/>
                </a:solidFill>
                <a:latin typeface="CMG Sans SemiBold" pitchFamily="2" charset="77"/>
              </a:rPr>
              <a:t>11 according to his eternal purpose that he accomplished in Christ Jesus our Lord. 12 In him and through faith in him we may approach God with freedom and confidence. 13 I ask you, therefore, not to be discouraged because of my sufferings for you, which are your glory.</a:t>
            </a:r>
          </a:p>
          <a:p>
            <a:pPr marL="0" indent="0">
              <a:lnSpc>
                <a:spcPct val="100000"/>
              </a:lnSpc>
              <a:buNone/>
            </a:pPr>
            <a:r>
              <a:rPr lang="en-GB" sz="4000" b="1" dirty="0">
                <a:solidFill>
                  <a:schemeClr val="bg1"/>
                </a:solidFill>
                <a:latin typeface="CMG Sans SemiBold" pitchFamily="2" charset="77"/>
              </a:rPr>
              <a:t>Ephesians 3:11-13 NIV</a:t>
            </a:r>
          </a:p>
        </p:txBody>
      </p:sp>
    </p:spTree>
    <p:extLst>
      <p:ext uri="{BB962C8B-B14F-4D97-AF65-F5344CB8AC3E}">
        <p14:creationId xmlns:p14="http://schemas.microsoft.com/office/powerpoint/2010/main" val="134039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1812022" y="544010"/>
            <a:ext cx="8439325" cy="5739344"/>
          </a:xfrm>
        </p:spPr>
        <p:txBody>
          <a:bodyPr>
            <a:normAutofit fontScale="77500" lnSpcReduction="20000"/>
          </a:bodyPr>
          <a:lstStyle/>
          <a:p>
            <a:pPr marL="0" indent="0">
              <a:lnSpc>
                <a:spcPct val="200000"/>
              </a:lnSpc>
              <a:buNone/>
            </a:pPr>
            <a:r>
              <a:rPr lang="en-GB" sz="4800" b="1" u="sng" dirty="0">
                <a:solidFill>
                  <a:schemeClr val="bg1"/>
                </a:solidFill>
                <a:latin typeface="CMG Sans SemiBold" pitchFamily="2" charset="77"/>
                <a:ea typeface="Open Sans" panose="020B0606030504020204" pitchFamily="34" charset="0"/>
                <a:cs typeface="Open Sans" panose="020B0606030504020204" pitchFamily="34" charset="0"/>
              </a:rPr>
              <a:t>A PEOPLE for us to reach</a:t>
            </a:r>
          </a:p>
          <a:p>
            <a:pPr marL="0" indent="0">
              <a:lnSpc>
                <a:spcPct val="200000"/>
              </a:lnSpc>
              <a:buNone/>
            </a:pPr>
            <a:r>
              <a:rPr lang="en-GB" sz="4800" b="1" baseline="30000" dirty="0">
                <a:solidFill>
                  <a:schemeClr val="bg1"/>
                </a:solidFill>
                <a:latin typeface="CMG Sans SemiBold" pitchFamily="2" charset="77"/>
              </a:rPr>
              <a:t>V1 - For this reason I, Paul, the prisoner of Christ Jesus </a:t>
            </a:r>
            <a:r>
              <a:rPr lang="en-GB" sz="4800" b="1" baseline="30000" dirty="0">
                <a:solidFill>
                  <a:srgbClr val="FFFF00"/>
                </a:solidFill>
                <a:latin typeface="CMG Sans SemiBold" pitchFamily="2" charset="77"/>
              </a:rPr>
              <a:t>for the sake of you Gentiles</a:t>
            </a:r>
          </a:p>
          <a:p>
            <a:pPr marL="0" indent="0">
              <a:lnSpc>
                <a:spcPct val="200000"/>
              </a:lnSpc>
              <a:buNone/>
            </a:pPr>
            <a:r>
              <a:rPr lang="en-GB" sz="4800" b="1" baseline="30000" dirty="0">
                <a:solidFill>
                  <a:schemeClr val="bg1"/>
                </a:solidFill>
                <a:latin typeface="CMG Sans SemiBold" pitchFamily="2" charset="77"/>
              </a:rPr>
              <a:t>V8 - Although I am less than the least of all the Lord’s people, this grace was given me: </a:t>
            </a:r>
            <a:r>
              <a:rPr lang="en-GB" sz="4800" b="1" baseline="30000" dirty="0">
                <a:solidFill>
                  <a:srgbClr val="FFFF00"/>
                </a:solidFill>
                <a:latin typeface="CMG Sans SemiBold" pitchFamily="2" charset="77"/>
              </a:rPr>
              <a:t>to preach to the Gentiles </a:t>
            </a:r>
            <a:r>
              <a:rPr lang="en-GB" sz="4800" b="1" baseline="30000" dirty="0">
                <a:solidFill>
                  <a:schemeClr val="bg1"/>
                </a:solidFill>
                <a:latin typeface="CMG Sans SemiBold" pitchFamily="2" charset="77"/>
              </a:rPr>
              <a:t>the boundless riches of Christ</a:t>
            </a:r>
          </a:p>
        </p:txBody>
      </p:sp>
    </p:spTree>
    <p:extLst>
      <p:ext uri="{BB962C8B-B14F-4D97-AF65-F5344CB8AC3E}">
        <p14:creationId xmlns:p14="http://schemas.microsoft.com/office/powerpoint/2010/main" val="3282488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F8A64FEDDB0534182F6E14438B9022E" ma:contentTypeVersion="9" ma:contentTypeDescription="Create a new document." ma:contentTypeScope="" ma:versionID="ee7ef6607ab33e6640061fcf5552a0bb">
  <xsd:schema xmlns:xsd="http://www.w3.org/2001/XMLSchema" xmlns:xs="http://www.w3.org/2001/XMLSchema" xmlns:p="http://schemas.microsoft.com/office/2006/metadata/properties" xmlns:ns3="7e243fa0-cf67-42d4-8e5d-96e1a4afcf39" targetNamespace="http://schemas.microsoft.com/office/2006/metadata/properties" ma:root="true" ma:fieldsID="cf3429b64f08ca6fd8de0624f26d887d" ns3:_="">
    <xsd:import namespace="7e243fa0-cf67-42d4-8e5d-96e1a4afcf3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243fa0-cf67-42d4-8e5d-96e1a4afc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BF697-7D73-4102-96D2-881A97A8FC4F}">
  <ds:schemaRefs>
    <ds:schemaRef ds:uri="http://schemas.openxmlformats.org/package/2006/metadata/core-properties"/>
    <ds:schemaRef ds:uri="7e243fa0-cf67-42d4-8e5d-96e1a4afcf39"/>
    <ds:schemaRef ds:uri="http://www.w3.org/XML/1998/namespace"/>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26678042-30DE-4693-A2F5-70531B4E58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243fa0-cf67-42d4-8e5d-96e1a4afc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F6213A-FCB4-426E-AEE6-AFA461C725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5238</TotalTime>
  <Words>922</Words>
  <Application>Microsoft Office PowerPoint</Application>
  <PresentationFormat>Widescreen</PresentationFormat>
  <Paragraphs>54</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CMG Sans SemiBold</vt:lpstr>
      <vt:lpstr>Open Sans</vt:lpstr>
      <vt:lpstr>Roxborough CF</vt:lpstr>
      <vt:lpstr>Roxborough CF Heavy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RCC Visuals</cp:lastModifiedBy>
  <cp:revision>15</cp:revision>
  <dcterms:created xsi:type="dcterms:W3CDTF">2023-02-21T15:43:17Z</dcterms:created>
  <dcterms:modified xsi:type="dcterms:W3CDTF">2023-06-04T09:20:51Z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0x0101001F8A64FEDDB0534182F6E14438B9022E</vt:lpwstr>
  </property>
</Properties>
</file>