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275" r:id="rId6"/>
    <p:sldId id="276" r:id="rId7"/>
    <p:sldId id="292" r:id="rId8"/>
    <p:sldId id="297" r:id="rId9"/>
    <p:sldId id="260" r:id="rId10"/>
    <p:sldId id="293" r:id="rId11"/>
    <p:sldId id="299" r:id="rId12"/>
    <p:sldId id="295" r:id="rId13"/>
    <p:sldId id="294" r:id="rId14"/>
    <p:sldId id="298" r:id="rId15"/>
    <p:sldId id="290" r:id="rId16"/>
    <p:sldId id="291" r:id="rId17"/>
    <p:sldId id="268" r:id="rId18"/>
    <p:sldId id="300" r:id="rId19"/>
    <p:sldId id="296" r:id="rId20"/>
    <p:sldId id="30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216013-81C2-4DD6-9558-F6ECDEA3F7EB}" v="5" dt="2023-06-19T16:51:32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807"/>
  </p:normalViewPr>
  <p:slideViewPr>
    <p:cSldViewPr snapToGrid="0" snapToObjects="1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7994-3260-475E-BB79-5C4902711F0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050B3-49B8-4E9F-A557-D5257922D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0C9A4-DF53-44B3-B61D-D45B04CECF6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25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07F0-A6B6-924A-83DF-4DBBC83A4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7F1C-BBFA-F044-AD8A-B56873214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7322-F505-2C4F-B991-84112402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4EFDB-1B7D-5949-82E3-D91920C1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8E99C-D560-164E-8B12-E0CF12C7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874B-379B-D24F-AD90-31A038B4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A783E-B38E-3941-9B41-12F1254B9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AE3FB-C62C-5849-AC56-E1DD0853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A6028B-C5C1-A149-AE52-D1EB60A073E4}" type="datetimeFigureOut">
              <a:rPr lang="en-GB" smtClean="0"/>
              <a:pPr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2D56-E6A9-4845-BFE6-BE2F7B70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E1BC5-317E-584D-9FCF-72D213B3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4CEDAF-D2C1-B844-BFB3-45C8A736E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29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45711-0C6A-9F4B-9F9F-49A79078B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9A667-5185-2547-A4C7-B5CD50478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52607-86C9-E046-880D-EF4E99BD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FE2F-F907-9544-B592-096E6012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64274-A0E2-4241-B4FC-F3208561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96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0EB2-BC36-A84E-8BDB-E7820742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FF36E-4E47-ED47-ACEE-81DA3983D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8F95-50E8-0A4D-8A8A-E4367EAA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8FF30-9070-EC45-9921-256CBD11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3981-FEC0-FB4F-A3AF-A204FC5F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21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844-2BF3-5345-A75E-F1C34A30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23636-DE00-1043-9545-C9BD723F8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C7745-9AB9-C949-81DE-7CCDD6B9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506D1-94D4-8F47-9CA9-D0049FD8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99379-6FD2-7F48-A412-5C48C8BA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9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3EED-23FA-0E4D-86C2-AF4A27BE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02019-733C-2341-9CB8-02916645D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33B18-9372-4A47-8AC9-4BD8F325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90A3D-8898-CE49-ACF3-50158934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CB9E9-2244-854C-84C0-238325B0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03436-9871-844F-A573-12CE680A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2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87CE-1DFB-004D-8EDF-F026FB15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077A3-B6FD-DA42-81B3-4CBDA163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255C0-501C-A64F-B9F8-236777FF8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3C45E0-CABD-7E47-BE91-0E2D60EFE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808A7-69CD-734F-93E7-F78AAB44A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FD289-B4B0-FF4E-81EB-CB118C51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1990D-FDEE-994C-A700-7C03106D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E5523-4E80-FF46-8456-B1DB8DB9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65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921-28E4-D145-839D-E03BC07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CD8F5-9DF5-D641-B5F8-DA28DF7A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D5224-EC2E-434D-B553-95771EC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87A2E-FE2C-3B41-8F04-D16D4B12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14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1D4CA-D867-5640-B5AF-D83FDF35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19313-CB19-5D4A-BB3B-3264B527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BEC9-33ED-7E46-8A4C-0DA561F6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5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B36B-8160-A448-9627-484EA289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C534-E6D2-2946-92B0-4D8654271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0598-EF0C-8C41-9AA3-6C1C8104A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02E14-E142-704A-9F8A-3C6B4DE3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58F7C-2DB2-C74D-B0FA-65C17F15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5AFD2-CC8B-8246-AC01-4F8C252D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79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CD5E-C197-7441-B690-528274F8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A9760-8FCD-4743-A369-E71CDC432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71BAD-10EA-704E-8E8B-82244913D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D6F0-4BC7-B846-9768-E0A3EB7A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98582-A60A-794E-8F28-0071BC50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7C06D-7A7E-2342-A5E8-11E06BD5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0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31348A-2674-514E-AFE2-6FE42C48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C9E3E-6423-CE42-88B3-9105653F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09081-0B70-9545-A626-445C1A994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5A6028B-C5C1-A149-AE52-D1EB60A073E4}" type="datetimeFigureOut">
              <a:rPr lang="en-GB" smtClean="0"/>
              <a:pPr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5BB08-1C68-3249-9287-DF3FE69D9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7E586-ED68-744F-9726-1B20ADCD7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A4CEDAF-D2C1-B844-BFB3-45C8A736ED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0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4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748B3-1E37-D29F-8A5F-A95475055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465513"/>
            <a:ext cx="11105804" cy="61015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u="sng" dirty="0">
                <a:solidFill>
                  <a:srgbClr val="FFFF00"/>
                </a:solidFill>
                <a:latin typeface="CMG Sans SemiBold" panose="00000700000000000000" pitchFamily="2" charset="0"/>
              </a:rPr>
              <a:t>PUT ON THE NEW </a:t>
            </a:r>
            <a:r>
              <a:rPr lang="en-GB" sz="3200" u="sng" dirty="0" smtClean="0">
                <a:solidFill>
                  <a:srgbClr val="FFFF00"/>
                </a:solidFill>
                <a:latin typeface="CMG Sans SemiBold" panose="00000700000000000000" pitchFamily="2" charset="0"/>
              </a:rPr>
              <a:t>SELF</a:t>
            </a:r>
            <a:endParaRPr lang="en-GB" sz="3200" u="sng" dirty="0">
              <a:solidFill>
                <a:srgbClr val="FFFF00"/>
              </a:solidFill>
              <a:latin typeface="CMG Sans SemiBold" panose="000007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Put off the old clothes and put on the </a:t>
            </a:r>
            <a:r>
              <a:rPr lang="en-US" sz="3200" b="1" dirty="0">
                <a:solidFill>
                  <a:srgbClr val="FFFF00"/>
                </a:solidFill>
                <a:latin typeface="CMG Sans SemiBold" panose="00000700000000000000" pitchFamily="2" charset="0"/>
              </a:rPr>
              <a:t>new you ‘In Christ</a:t>
            </a:r>
            <a:r>
              <a:rPr lang="en-US" sz="3200" b="1" dirty="0" smtClean="0">
                <a:solidFill>
                  <a:srgbClr val="FFFF00"/>
                </a:solidFill>
                <a:latin typeface="CMG Sans SemiBold" panose="00000700000000000000" pitchFamily="2" charset="0"/>
              </a:rPr>
              <a:t>’.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CMG Sans SemiBold" panose="00000700000000000000" pitchFamily="2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</a:b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Verse 23 : ‘Be made new in the attitude of your minds</a:t>
            </a:r>
            <a:r>
              <a:rPr lang="en-US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’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CMG Sans SemiBold" panose="000007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‘Our lives are always moving in the direction of our strongest thoughts.  What we think shapes who we are</a:t>
            </a:r>
            <a:r>
              <a:rPr lang="en-US" sz="3200" dirty="0" smtClean="0">
                <a:solidFill>
                  <a:srgbClr val="FFFF00"/>
                </a:solidFill>
                <a:latin typeface="CMG Sans SemiBold" panose="00000700000000000000" pitchFamily="2" charset="0"/>
              </a:rPr>
              <a:t>’.</a:t>
            </a:r>
          </a:p>
          <a:p>
            <a:pPr marL="0" indent="0">
              <a:buNone/>
            </a:pPr>
            <a:r>
              <a:rPr lang="en-US" sz="3200" dirty="0">
                <a:latin typeface="CMG Sans SemiBold" panose="00000700000000000000" pitchFamily="2" charset="0"/>
              </a:rPr>
              <a:t>(‘Winning the War in Your Mind’ – Craig </a:t>
            </a:r>
            <a:r>
              <a:rPr lang="en-US" sz="3200" dirty="0" err="1">
                <a:latin typeface="CMG Sans SemiBold" panose="00000700000000000000" pitchFamily="2" charset="0"/>
              </a:rPr>
              <a:t>Groeshel</a:t>
            </a:r>
            <a:r>
              <a:rPr lang="en-US" sz="3200" dirty="0">
                <a:latin typeface="CMG Sans SemiBold" panose="00000700000000000000" pitchFamily="2" charset="0"/>
              </a:rPr>
              <a:t>)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FF00"/>
              </a:solidFill>
              <a:latin typeface="CMG Sa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748B3-1E37-D29F-8A5F-A95475055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482137"/>
            <a:ext cx="11105804" cy="60849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MG Sans SemiBold" panose="000007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  <a:latin typeface="CMG Sans SemiBold" panose="00000700000000000000" pitchFamily="2" charset="0"/>
              </a:rPr>
              <a:t>Romans 13 verse 14</a:t>
            </a:r>
            <a:r>
              <a:rPr lang="en-US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 says: ‘But </a:t>
            </a:r>
            <a:r>
              <a:rPr lang="en-US" sz="3200" b="1" dirty="0" smtClean="0">
                <a:solidFill>
                  <a:srgbClr val="FFFF00"/>
                </a:solidFill>
                <a:latin typeface="CMG Sans SemiBold" panose="00000700000000000000" pitchFamily="2" charset="0"/>
              </a:rPr>
              <a:t>put on the Lord Jesus Christ</a:t>
            </a:r>
            <a:r>
              <a:rPr lang="en-US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, and make no provision for the flesh, to gratify its desires.’ </a:t>
            </a:r>
            <a:br>
              <a:rPr lang="en-US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</a:br>
            <a:endParaRPr lang="en-US" sz="3200" dirty="0" smtClean="0">
              <a:solidFill>
                <a:schemeClr val="bg1"/>
              </a:solidFill>
              <a:latin typeface="CMG Sans SemiBold" panose="000007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It’s a routine that we must live in, that is putting on the new clothes. We’re redeemed, chosen, saved by grace, that’s our status, it’s a daily continual process of living in that reality. </a:t>
            </a:r>
            <a:endParaRPr lang="en-US" sz="3200" dirty="0">
              <a:solidFill>
                <a:schemeClr val="bg1"/>
              </a:solidFill>
              <a:latin typeface="CMG Sa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8D301-6946-A2AF-13A4-4B61F4624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75" y="872835"/>
            <a:ext cx="10415847" cy="5062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25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 Therefore each of you must put off falsehood and speak truthfully to your </a:t>
            </a:r>
            <a:r>
              <a:rPr lang="en-US" sz="3200" dirty="0" err="1">
                <a:solidFill>
                  <a:srgbClr val="FFFF00"/>
                </a:solidFill>
                <a:latin typeface="CMG Sans SemiBold" panose="00000700000000000000" pitchFamily="2" charset="0"/>
              </a:rPr>
              <a:t>neighbour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, for we are all members of one body.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 26 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‘In your anger do not sin’: do not let the sun go down while you are still angry, 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27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 and do not give the devil a foothold. 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28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 Anyone who has been stealing must steal no longer, but must work, doing something useful with their own hands, that they may have something to share with those in need</a:t>
            </a:r>
            <a:r>
              <a:rPr lang="en-US" sz="3200" dirty="0" smtClean="0">
                <a:solidFill>
                  <a:srgbClr val="FFFF00"/>
                </a:solidFill>
                <a:latin typeface="CMG Sans SemiBold" panose="00000700000000000000" pitchFamily="2" charset="0"/>
              </a:rPr>
              <a:t>.</a:t>
            </a:r>
            <a:endParaRPr lang="en-US" sz="3200" dirty="0">
              <a:solidFill>
                <a:srgbClr val="FFFF00"/>
              </a:solidFill>
              <a:latin typeface="CMG Sa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26C91-2952-7F83-7EB6-A63E8EFE9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395" y="883514"/>
            <a:ext cx="10598729" cy="49769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29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 Do not let any unwholesome talk come out of your mouths, but only what is helpful for building others up according to their needs, that it may benefit those who listen. 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30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 And do not grieve the Holy Spirit of God, with whom you were sealed for the day of redemption. 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31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 Get rid of all bitterness, rage and anger, brawling and slander, along with every form of malice. 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32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 Be kind and compassionate to one another, forgiving each other, just as in Christ God forgave you.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383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207818"/>
            <a:ext cx="10723418" cy="665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3200" b="1" u="sng" dirty="0" smtClean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pPr marL="0" indent="0" algn="ctr">
              <a:buNone/>
            </a:pPr>
            <a:r>
              <a:rPr lang="en-GB" sz="3600" b="1" u="sng" dirty="0" smtClean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Our </a:t>
            </a:r>
            <a:r>
              <a:rPr lang="en-GB" sz="3600" b="1" u="sng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lives centred on </a:t>
            </a:r>
            <a:r>
              <a:rPr lang="en-GB" sz="3600" b="1" u="sng" dirty="0" smtClean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Christ</a:t>
            </a:r>
          </a:p>
          <a:p>
            <a:pPr marL="0" indent="0" algn="ctr">
              <a:buNone/>
            </a:pPr>
            <a:endParaRPr lang="en-GB" sz="3200" b="1" u="sng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r>
              <a:rPr lang="en-GB" sz="32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Put off falsehood and speak truthfully to your neighbour</a:t>
            </a:r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 – put others needs before your own.  Why? We are the Body of Christ</a:t>
            </a:r>
            <a:r>
              <a:rPr lang="en-GB" sz="3200" dirty="0" smtClean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.</a:t>
            </a:r>
          </a:p>
          <a:p>
            <a:endParaRPr lang="en-GB" sz="3200" dirty="0">
              <a:latin typeface="CMG Sans SemiBold" panose="00000700000000000000" pitchFamily="2" charset="0"/>
              <a:cs typeface="Exo Regular"/>
            </a:endParaRPr>
          </a:p>
          <a:p>
            <a:r>
              <a:rPr lang="en-GB" sz="32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In your anger do not sin… </a:t>
            </a:r>
            <a:r>
              <a:rPr lang="en-GB" sz="3200" dirty="0">
                <a:latin typeface="CMG Sans SemiBold" panose="00000700000000000000" pitchFamily="2" charset="0"/>
                <a:cs typeface="Exo Regular"/>
              </a:rPr>
              <a:t>Ask God to show you how to pray when you see injustice in your life and the world around you.</a:t>
            </a:r>
            <a:endParaRPr lang="en-GB" sz="3200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endParaRPr lang="en-GB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834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022" y="207818"/>
            <a:ext cx="10523913" cy="6650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</a:br>
            <a:endParaRPr lang="en-GB" sz="3200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r>
              <a:rPr lang="en-GB" sz="32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Don’t let the sun go down on your anger </a:t>
            </a:r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– Don’t give the Devil the opportunity to enter into your life. </a:t>
            </a:r>
            <a:b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</a:br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Life is no longer about you, but about Christ, His Church and reaching the lost.</a:t>
            </a:r>
            <a:b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</a:br>
            <a:endParaRPr lang="en-GB" sz="3200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  <a:p>
            <a:r>
              <a:rPr lang="en-GB" sz="32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Steal no longer..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.  </a:t>
            </a: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  <a:cs typeface="Exo Regular"/>
              </a:rPr>
              <a:t>Even our worth, our (money) is affected by being in Christ.  Putting on the new self says ‘I work so I can bless others’ .</a:t>
            </a:r>
            <a:endParaRPr lang="en-GB" sz="3200" dirty="0">
              <a:solidFill>
                <a:schemeClr val="bg1"/>
              </a:solidFill>
              <a:latin typeface="CMG Sans SemiBold" panose="00000700000000000000" pitchFamily="2" charset="0"/>
              <a:cs typeface="Ex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834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6332B-6D28-A02F-2879-C0DCA89AA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585" y="568036"/>
            <a:ext cx="10514215" cy="5608927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Don’t attack or hurt people with your words – </a:t>
            </a:r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the ‘new self’ is centred on building up the body, on building others up</a:t>
            </a:r>
            <a:r>
              <a:rPr lang="en-GB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.</a:t>
            </a:r>
          </a:p>
          <a:p>
            <a:endParaRPr lang="en-GB" sz="3200" dirty="0">
              <a:latin typeface="CMG Sans SemiBold" panose="00000700000000000000" pitchFamily="2" charset="0"/>
            </a:endParaRPr>
          </a:p>
          <a:p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Don’t grieve the Holy Spirit</a:t>
            </a:r>
            <a:r>
              <a:rPr lang="en-US" sz="3200" dirty="0">
                <a:latin typeface="CMG Sans SemiBold" panose="00000700000000000000" pitchFamily="2" charset="0"/>
              </a:rPr>
              <a:t> - Don’t go back to doing all the stuff that the old self used to do. </a:t>
            </a:r>
            <a:br>
              <a:rPr lang="en-US" sz="3200" dirty="0">
                <a:latin typeface="CMG Sans SemiBold" panose="00000700000000000000" pitchFamily="2" charset="0"/>
              </a:rPr>
            </a:br>
            <a:r>
              <a:rPr lang="en-US" sz="3200" dirty="0">
                <a:latin typeface="CMG Sans SemiBold" panose="00000700000000000000" pitchFamily="2" charset="0"/>
              </a:rPr>
              <a:t> The Holy Spirit lives inside of us and we need to </a:t>
            </a:r>
            <a:r>
              <a:rPr lang="en-US" sz="3200" dirty="0" err="1">
                <a:latin typeface="CMG Sans SemiBold" panose="00000700000000000000" pitchFamily="2" charset="0"/>
              </a:rPr>
              <a:t>honour</a:t>
            </a:r>
            <a:r>
              <a:rPr lang="en-US" sz="3200" dirty="0">
                <a:latin typeface="CMG Sans SemiBold" panose="00000700000000000000" pitchFamily="2" charset="0"/>
              </a:rPr>
              <a:t> Him in the way we live.</a:t>
            </a:r>
          </a:p>
          <a:p>
            <a:endParaRPr lang="en-GB" sz="3200" dirty="0">
              <a:solidFill>
                <a:schemeClr val="bg1"/>
              </a:solidFill>
              <a:latin typeface="CMG Sans SemiBold" panose="00000700000000000000" pitchFamily="2" charset="0"/>
            </a:endParaRPr>
          </a:p>
          <a:p>
            <a:endParaRPr lang="en-GB" sz="3200" dirty="0">
              <a:solidFill>
                <a:schemeClr val="bg1"/>
              </a:solidFill>
              <a:latin typeface="CMG Sa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6332B-6D28-A02F-2879-C0DCA89AA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833" y="568036"/>
            <a:ext cx="10613967" cy="5608927"/>
          </a:xfrm>
        </p:spPr>
        <p:txBody>
          <a:bodyPr>
            <a:noAutofit/>
          </a:bodyPr>
          <a:lstStyle/>
          <a:p>
            <a:endParaRPr lang="en-US" sz="3200" dirty="0">
              <a:solidFill>
                <a:schemeClr val="bg1"/>
              </a:solidFill>
              <a:latin typeface="CMG Sans SemiBold" panose="00000700000000000000" pitchFamily="2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Christ </a:t>
            </a:r>
            <a:r>
              <a:rPr lang="en-US" sz="3600" dirty="0">
                <a:solidFill>
                  <a:schemeClr val="bg1"/>
                </a:solidFill>
                <a:latin typeface="CMG Sans SemiBold" panose="00000700000000000000" pitchFamily="2" charset="0"/>
              </a:rPr>
              <a:t>is not only the pattern for our new wardrobe, He’s the power behind it.  He’s not only the standard to live by, He’s the one who enables us to do it!</a:t>
            </a:r>
            <a:endParaRPr lang="en-GB" sz="3600" dirty="0">
              <a:solidFill>
                <a:schemeClr val="bg1"/>
              </a:solidFill>
              <a:latin typeface="CMG Sa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66218"/>
            <a:ext cx="1216429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MG Sans SemiBold" panose="00000700000000000000" pitchFamily="2" charset="0"/>
              </a:rPr>
              <a:t>Becoming ‘Who We Are’ in Christ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8447D6-A13B-B597-8CF5-93156099E6AE}"/>
              </a:ext>
            </a:extLst>
          </p:cNvPr>
          <p:cNvSpPr txBox="1"/>
          <p:nvPr/>
        </p:nvSpPr>
        <p:spPr>
          <a:xfrm>
            <a:off x="3505200" y="4535126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Ephesians 4:17-32</a:t>
            </a:r>
          </a:p>
        </p:txBody>
      </p:sp>
    </p:spTree>
    <p:extLst>
      <p:ext uri="{BB962C8B-B14F-4D97-AF65-F5344CB8AC3E}">
        <p14:creationId xmlns:p14="http://schemas.microsoft.com/office/powerpoint/2010/main" val="13627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956" y="598516"/>
            <a:ext cx="10789920" cy="552764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u="sng" dirty="0">
                <a:latin typeface="CMG Sans SemiBold" panose="00000700000000000000" pitchFamily="2" charset="0"/>
              </a:rPr>
              <a:t>Instructions for Christian Living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solidFill>
                <a:srgbClr val="FFFF00"/>
              </a:solidFill>
              <a:latin typeface="CMG Sans SemiBold" panose="000007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17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So I tell you this, and insist on it in the Lord, that you must no longer live as the Gentiles do, in the futility of their thinking. 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18 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They are darkened in their understanding and separated from the life of God because of the ignorance that is in them due to the hardening of their hearts. 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19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 Having lost all sensitivity, they have given themselves over to sensuality so as to indulge in every kind of impurity, and they are full of greed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dirty="0">
                <a:latin typeface="CMG Sans SemiBold" panose="00000700000000000000" pitchFamily="2" charset="0"/>
              </a:rPr>
              <a:t>   </a:t>
            </a:r>
            <a:endParaRPr lang="en-GB" sz="3200" baseline="30000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394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8498-78D0-E6AB-DEF7-9D2E38B8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452"/>
            <a:ext cx="10515600" cy="646257"/>
          </a:xfrm>
        </p:spPr>
        <p:txBody>
          <a:bodyPr>
            <a:normAutofit/>
          </a:bodyPr>
          <a:lstStyle/>
          <a:p>
            <a:pPr algn="ctr"/>
            <a:r>
              <a:rPr lang="en-GB" sz="3600" b="1" u="sng" dirty="0">
                <a:solidFill>
                  <a:srgbClr val="FFFF00"/>
                </a:solidFill>
                <a:latin typeface="CMG Sans SemiBold" panose="00000700000000000000" pitchFamily="2" charset="0"/>
              </a:rPr>
              <a:t>The Old Lifestyle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092E8-182C-6704-B2DC-CF71338B5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27" y="789709"/>
            <a:ext cx="11035145" cy="584661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800" dirty="0" smtClean="0">
              <a:solidFill>
                <a:schemeClr val="bg1"/>
              </a:solidFill>
              <a:latin typeface="CMG Sans SemiBold" panose="00000700000000000000" pitchFamily="2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Paul </a:t>
            </a:r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is passionate about the Church in Ephesus – </a:t>
            </a:r>
            <a:r>
              <a:rPr lang="en-GB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‘I insist on it in the Lord’.</a:t>
            </a:r>
          </a:p>
          <a:p>
            <a:pPr marL="0" indent="0">
              <a:buNone/>
            </a:pPr>
            <a:endParaRPr lang="en-GB" sz="2000" dirty="0">
              <a:solidFill>
                <a:srgbClr val="FFFF00"/>
              </a:solidFill>
              <a:latin typeface="CMG Sans SemiBold" panose="00000700000000000000" pitchFamily="2" charset="0"/>
            </a:endParaRPr>
          </a:p>
          <a:p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He longed for the believers to </a:t>
            </a:r>
            <a:r>
              <a:rPr lang="en-GB" sz="3200" b="1" dirty="0">
                <a:solidFill>
                  <a:srgbClr val="FFFF00"/>
                </a:solidFill>
                <a:latin typeface="CMG Sans SemiBold" panose="00000700000000000000" pitchFamily="2" charset="0"/>
              </a:rPr>
              <a:t>live differently</a:t>
            </a:r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 from others around them.</a:t>
            </a: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CMG Sans SemiBold" panose="00000700000000000000" pitchFamily="2" charset="0"/>
            </a:endParaRPr>
          </a:p>
          <a:p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The unbelieving Gentiles were living self-centred ungodly lives.</a:t>
            </a: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CMG Sans SemiBold" panose="00000700000000000000" pitchFamily="2" charset="0"/>
            </a:endParaRPr>
          </a:p>
          <a:p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Their thinking  and way of living were </a:t>
            </a:r>
            <a:r>
              <a:rPr lang="en-GB" sz="3200" b="1" dirty="0">
                <a:solidFill>
                  <a:srgbClr val="FFFF00"/>
                </a:solidFill>
                <a:latin typeface="CMG Sans SemiBold" panose="00000700000000000000" pitchFamily="2" charset="0"/>
              </a:rPr>
              <a:t>futile</a:t>
            </a:r>
            <a:r>
              <a:rPr lang="en-GB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: empty, pointless, lacking in purpose, without direction.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MG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9F636-BC30-BB82-0DC1-A67870B1B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206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Martyn Lloyd -Jones says this about the way the gentiles were living (verses 17-19)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</a:b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‘The evil involved is in the heart of men, and it is only a message that can deal with the heart of men that is adequate to meet the problem!’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3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149" y="997527"/>
            <a:ext cx="10465724" cy="48795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20</a:t>
            </a:r>
            <a:r>
              <a:rPr lang="en-US" sz="32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 That, however, is not the way of life you learned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 21 </a:t>
            </a:r>
            <a:r>
              <a:rPr lang="en-US" sz="32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when you heard about Christ and were taught in him in accordance with the truth that is in Jesus. 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22</a:t>
            </a:r>
            <a:r>
              <a:rPr lang="en-US" sz="32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 You were taught, with regard to your former way of life, to put off your old self, which is being corrupted by its deceitful desires; 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23</a:t>
            </a:r>
            <a:r>
              <a:rPr lang="en-US" sz="3200" baseline="75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to be made new in the attitude of your minds; </a:t>
            </a:r>
            <a:r>
              <a:rPr lang="en-US" sz="3200" baseline="30000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24</a:t>
            </a:r>
            <a:r>
              <a:rPr lang="en-US" sz="3200" b="1" dirty="0">
                <a:solidFill>
                  <a:srgbClr val="FFFF00"/>
                </a:solidFill>
                <a:latin typeface="CMG Sans SemiBold" panose="00000700000000000000" pitchFamily="2" charset="0"/>
                <a:cs typeface="Exo Regular"/>
              </a:rPr>
              <a:t> and to put on the new self, created to be like God in true righteousness and holiness.</a:t>
            </a:r>
            <a:endParaRPr lang="en-GB" sz="3200" b="1" dirty="0">
              <a:solidFill>
                <a:srgbClr val="FFFF00"/>
              </a:solidFill>
              <a:latin typeface="CMG Sans SemiBold" panose="00000700000000000000" pitchFamily="2" charset="0"/>
              <a:cs typeface="Ex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960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C6F67-785F-9633-E24E-28AA3CBF8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341"/>
            <a:ext cx="10515600" cy="881784"/>
          </a:xfrm>
        </p:spPr>
        <p:txBody>
          <a:bodyPr>
            <a:normAutofit/>
          </a:bodyPr>
          <a:lstStyle/>
          <a:p>
            <a:pPr algn="ctr"/>
            <a:r>
              <a:rPr lang="en-GB" sz="3600" b="1" u="sng" dirty="0">
                <a:solidFill>
                  <a:srgbClr val="FFFF00"/>
                </a:solidFill>
                <a:latin typeface="CMG Sans SemiBold" panose="00000700000000000000" pitchFamily="2" charset="0"/>
              </a:rPr>
              <a:t>You Are Now ‘in Christ’!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09DB7-56D2-3D43-700E-F2A60EF68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3442"/>
            <a:ext cx="10515601" cy="5624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‘In Christ’ we are not a better version of our old selves, </a:t>
            </a:r>
            <a:br>
              <a:rPr lang="en-GB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WE ARE A NEW CREATION!!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/>
            </a:r>
            <a:br>
              <a:rPr lang="en-GB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The Christian should know they are different, and unbelievers should know it too.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CMG Sans SemiBold" panose="00000700000000000000" pitchFamily="2" charset="0"/>
              </a:rPr>
              <a:t>‘If you were accused of being a Christian, would there be enough evidence to convict you?’ (</a:t>
            </a:r>
            <a:r>
              <a:rPr lang="en-US" sz="3200" b="1" dirty="0" err="1" smtClean="0">
                <a:solidFill>
                  <a:srgbClr val="FFFF00"/>
                </a:solidFill>
                <a:latin typeface="CMG Sans SemiBold" panose="00000700000000000000" pitchFamily="2" charset="0"/>
              </a:rPr>
              <a:t>Dr</a:t>
            </a:r>
            <a:r>
              <a:rPr lang="en-US" sz="3200" b="1" dirty="0" smtClean="0">
                <a:solidFill>
                  <a:srgbClr val="FFFF00"/>
                </a:solidFill>
                <a:latin typeface="CMG Sans SemiBold" panose="00000700000000000000" pitchFamily="2" charset="0"/>
              </a:rPr>
              <a:t> Billy Graham)</a:t>
            </a:r>
            <a:endParaRPr lang="en-US" sz="3200" b="1" dirty="0">
              <a:solidFill>
                <a:srgbClr val="FFFF00"/>
              </a:solidFill>
              <a:latin typeface="CMG Sa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0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09DB7-56D2-3D43-700E-F2A60EF68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909493"/>
            <a:ext cx="10764982" cy="56249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CMG Sans SemiBold" panose="000007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Put off your old self (verse </a:t>
            </a:r>
            <a:r>
              <a:rPr lang="en-US" sz="3200" dirty="0" smtClean="0">
                <a:solidFill>
                  <a:schemeClr val="bg1"/>
                </a:solidFill>
                <a:latin typeface="CMG Sans SemiBold" panose="00000700000000000000" pitchFamily="2" charset="0"/>
              </a:rPr>
              <a:t>22)-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highlight>
                  <a:srgbClr val="FF00FF"/>
                </a:highlight>
                <a:latin typeface="CMG Sans SemiBold" panose="00000700000000000000" pitchFamily="2" charset="0"/>
              </a:rPr>
              <a:t>CHANGE </a:t>
            </a:r>
            <a:r>
              <a:rPr lang="en-US" sz="3200" dirty="0">
                <a:solidFill>
                  <a:schemeClr val="bg1"/>
                </a:solidFill>
                <a:highlight>
                  <a:srgbClr val="FF00FF"/>
                </a:highlight>
                <a:latin typeface="CMG Sans SemiBold" panose="00000700000000000000" pitchFamily="2" charset="0"/>
              </a:rPr>
              <a:t>YOUR CLOTHES</a:t>
            </a:r>
            <a:r>
              <a:rPr lang="en-US" sz="3200" dirty="0" smtClean="0">
                <a:solidFill>
                  <a:schemeClr val="bg1"/>
                </a:solidFill>
                <a:highlight>
                  <a:srgbClr val="FF00FF"/>
                </a:highlight>
                <a:latin typeface="CMG Sans SemiBold" panose="00000700000000000000" pitchFamily="2" charset="0"/>
              </a:rPr>
              <a:t>!</a:t>
            </a:r>
            <a:r>
              <a:rPr lang="en-US" sz="3200" dirty="0">
                <a:solidFill>
                  <a:schemeClr val="bg1"/>
                </a:solidFill>
                <a:highlight>
                  <a:srgbClr val="FF00FF"/>
                </a:highlight>
                <a:latin typeface="CMG Sans SemiBold" panose="00000700000000000000" pitchFamily="2" charset="0"/>
              </a:rPr>
              <a:t/>
            </a:r>
            <a:br>
              <a:rPr lang="en-US" sz="3200" dirty="0">
                <a:solidFill>
                  <a:schemeClr val="bg1"/>
                </a:solidFill>
                <a:highlight>
                  <a:srgbClr val="FF00FF"/>
                </a:highlight>
                <a:latin typeface="CMG Sans SemiBold" panose="00000700000000000000" pitchFamily="2" charset="0"/>
              </a:rPr>
            </a:br>
            <a:endParaRPr lang="en-US" sz="3200" dirty="0" smtClean="0">
              <a:solidFill>
                <a:schemeClr val="bg1"/>
              </a:solidFill>
              <a:highlight>
                <a:srgbClr val="FF00FF"/>
              </a:highlight>
              <a:latin typeface="CMG Sans SemiBold" panose="00000700000000000000" pitchFamily="2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CMG Sans SemiBold" panose="00000700000000000000" pitchFamily="2" charset="0"/>
              </a:rPr>
              <a:t>Hebrews </a:t>
            </a:r>
            <a:r>
              <a:rPr lang="en-US" sz="3200" b="1" dirty="0">
                <a:solidFill>
                  <a:srgbClr val="FFFF00"/>
                </a:solidFill>
                <a:latin typeface="CMG Sans SemiBold" panose="00000700000000000000" pitchFamily="2" charset="0"/>
              </a:rPr>
              <a:t>12 verse 1 </a:t>
            </a: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‘Therefore, since we are surrounded by such a great cloud of witnesses, let us throw off everything that hinders and the sin that so easily entangles’. </a:t>
            </a:r>
            <a:endParaRPr lang="en-GB" sz="3200" dirty="0">
              <a:solidFill>
                <a:schemeClr val="bg1"/>
              </a:solidFill>
              <a:latin typeface="CMG Sans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0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C764A-D60F-D262-29C7-C8BA29501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‘There is nothing that I know of that is so strengthening to faith, so strengthening in the daily living of the Christian life, as to realize that 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the old man had gone forever, </a:t>
            </a: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and it is because of that that </a:t>
            </a:r>
            <a:r>
              <a:rPr lang="en-US" sz="3200" dirty="0">
                <a:solidFill>
                  <a:srgbClr val="FFFF00"/>
                </a:solidFill>
                <a:latin typeface="CMG Sans SemiBold" panose="00000700000000000000" pitchFamily="2" charset="0"/>
              </a:rPr>
              <a:t>I am to put away from me forever anything and everything that belonged to him or that in any way suggests him</a:t>
            </a: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.’ </a:t>
            </a:r>
            <a:b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</a:br>
            <a:r>
              <a:rPr lang="en-US" sz="3200" dirty="0">
                <a:solidFill>
                  <a:schemeClr val="bg1"/>
                </a:solidFill>
                <a:latin typeface="CMG Sans SemiBold" panose="00000700000000000000" pitchFamily="2" charset="0"/>
              </a:rPr>
              <a:t>(Dr Martyn Lloyd-Jones)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5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erm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FF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rmon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F93F24D8501248B3A3E8F417D431EF" ma:contentTypeVersion="15" ma:contentTypeDescription="Create a new document." ma:contentTypeScope="" ma:versionID="e0c4a434073562acc2f85ee1de7d3c9c">
  <xsd:schema xmlns:xsd="http://www.w3.org/2001/XMLSchema" xmlns:xs="http://www.w3.org/2001/XMLSchema" xmlns:p="http://schemas.microsoft.com/office/2006/metadata/properties" xmlns:ns3="0c517e63-be21-4730-a39c-d1d431c020f4" xmlns:ns4="6ab0c6f9-c1c2-466d-b6ef-c3e1b9f1789b" targetNamespace="http://schemas.microsoft.com/office/2006/metadata/properties" ma:root="true" ma:fieldsID="9ac09aeb7e8ecbdf95dea937ab356c45" ns3:_="" ns4:_="">
    <xsd:import namespace="0c517e63-be21-4730-a39c-d1d431c020f4"/>
    <xsd:import namespace="6ab0c6f9-c1c2-466d-b6ef-c3e1b9f1789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517e63-be21-4730-a39c-d1d431c020f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0c6f9-c1c2-466d-b6ef-c3e1b9f178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ab0c6f9-c1c2-466d-b6ef-c3e1b9f1789b" xsi:nil="true"/>
  </documentManagement>
</p:properties>
</file>

<file path=customXml/itemProps1.xml><?xml version="1.0" encoding="utf-8"?>
<ds:datastoreItem xmlns:ds="http://schemas.openxmlformats.org/officeDocument/2006/customXml" ds:itemID="{C239CC0D-944C-46B6-B58F-59188588F7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CE1236-AB36-42FE-AD4C-0DF0A6F20C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517e63-be21-4730-a39c-d1d431c020f4"/>
    <ds:schemaRef ds:uri="6ab0c6f9-c1c2-466d-b6ef-c3e1b9f178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D62BD4-661F-4282-90CC-A9650C0A8CC5}">
  <ds:schemaRefs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6ab0c6f9-c1c2-466d-b6ef-c3e1b9f1789b"/>
    <ds:schemaRef ds:uri="0c517e63-be21-4730-a39c-d1d431c020f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5109</TotalTime>
  <Words>771</Words>
  <Application>Microsoft Office PowerPoint</Application>
  <PresentationFormat>Widescreen</PresentationFormat>
  <Paragraphs>54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CMG Sans</vt:lpstr>
      <vt:lpstr>CMG Sans SemiBold</vt:lpstr>
      <vt:lpstr>Exo Regular</vt:lpstr>
      <vt:lpstr>Open Sans</vt:lpstr>
      <vt:lpstr>Office Theme</vt:lpstr>
      <vt:lpstr>PowerPoint Presentation</vt:lpstr>
      <vt:lpstr>Becoming ‘Who We Are’ in Christ</vt:lpstr>
      <vt:lpstr>PowerPoint Presentation</vt:lpstr>
      <vt:lpstr>The Old Lifestyle</vt:lpstr>
      <vt:lpstr>PowerPoint Presentation</vt:lpstr>
      <vt:lpstr>PowerPoint Presentation</vt:lpstr>
      <vt:lpstr>You Are Now ‘in Christ’!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Becca</cp:lastModifiedBy>
  <cp:revision>54</cp:revision>
  <dcterms:created xsi:type="dcterms:W3CDTF">2023-02-21T15:43:17Z</dcterms:created>
  <dcterms:modified xsi:type="dcterms:W3CDTF">2023-06-29T13:57:38Z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0x010100BBF93F24D8501248B3A3E8F417D431EF</vt:lpwstr>
  </property>
</Properties>
</file>