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59" r:id="rId4"/>
    <p:sldId id="262" r:id="rId5"/>
    <p:sldId id="265" r:id="rId6"/>
    <p:sldId id="281" r:id="rId7"/>
    <p:sldId id="285" r:id="rId8"/>
    <p:sldId id="269" r:id="rId9"/>
    <p:sldId id="277" r:id="rId10"/>
    <p:sldId id="274" r:id="rId11"/>
    <p:sldId id="286" r:id="rId12"/>
    <p:sldId id="282" r:id="rId13"/>
    <p:sldId id="270" r:id="rId14"/>
    <p:sldId id="278" r:id="rId15"/>
    <p:sldId id="283" r:id="rId16"/>
    <p:sldId id="275" r:id="rId17"/>
    <p:sldId id="276" r:id="rId18"/>
    <p:sldId id="272" r:id="rId19"/>
    <p:sldId id="271" r:id="rId20"/>
    <p:sldId id="284" r:id="rId21"/>
    <p:sldId id="287" r:id="rId22"/>
  </p:sldIdLst>
  <p:sldSz cx="18288000" cy="10287000"/>
  <p:notesSz cx="6858000" cy="9144000"/>
  <p:embeddedFontLst>
    <p:embeddedFont>
      <p:font typeface="Bobby Jones" pitchFamily="2" charset="0"/>
      <p:regular r:id="rId23"/>
    </p:embeddedFont>
    <p:embeddedFont>
      <p:font typeface="Calibri" panose="020F0502020204030204" pitchFamily="34" charset="0"/>
      <p:regular r:id="rId24"/>
      <p:bold r:id="rId25"/>
      <p:italic r:id="rId26"/>
      <p:boldItalic r:id="rId27"/>
    </p:embeddedFont>
    <p:embeddedFont>
      <p:font typeface="CMG Sans Bold" pitchFamily="2" charset="7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E2"/>
    <a:srgbClr val="F6B5AB"/>
    <a:srgbClr val="5B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507" autoAdjust="0"/>
    <p:restoredTop sz="94645" autoAdjust="0"/>
  </p:normalViewPr>
  <p:slideViewPr>
    <p:cSldViewPr>
      <p:cViewPr varScale="1">
        <p:scale>
          <a:sx n="75" d="100"/>
          <a:sy n="75" d="100"/>
        </p:scale>
        <p:origin x="12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42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993F-D1C9-44B9-CAB1-A29B5D4EE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Tree>
    <p:extLst>
      <p:ext uri="{BB962C8B-B14F-4D97-AF65-F5344CB8AC3E}">
        <p14:creationId xmlns:p14="http://schemas.microsoft.com/office/powerpoint/2010/main" val="266965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143000" y="2781300"/>
            <a:ext cx="16535400" cy="5078313"/>
          </a:xfrm>
          <a:prstGeom prst="rect">
            <a:avLst/>
          </a:prstGeom>
          <a:noFill/>
        </p:spPr>
        <p:txBody>
          <a:bodyPr wrap="square" rtlCol="0">
            <a:spAutoFit/>
          </a:bodyPr>
          <a:lstStyle/>
          <a:p>
            <a:r>
              <a:rPr lang="en-GB" sz="6000" baseline="30000" dirty="0">
                <a:solidFill>
                  <a:srgbClr val="FFFDE1"/>
                </a:solidFill>
                <a:latin typeface="CMG Sans Bold"/>
              </a:rPr>
              <a:t>29 </a:t>
            </a:r>
            <a:r>
              <a:rPr lang="en-GB" sz="6000" dirty="0">
                <a:solidFill>
                  <a:srgbClr val="FFFDE1"/>
                </a:solidFill>
                <a:latin typeface="CMG Sans Bold"/>
              </a:rPr>
              <a:t>Don’t use foul or abusive language. Let everything you say be good and helpful, so that your words will be an </a:t>
            </a:r>
            <a:r>
              <a:rPr lang="en-GB" sz="6000" dirty="0">
                <a:solidFill>
                  <a:srgbClr val="FFFF00"/>
                </a:solidFill>
                <a:latin typeface="CMG Sans Bold"/>
              </a:rPr>
              <a:t>encouragement</a:t>
            </a:r>
            <a:r>
              <a:rPr lang="en-GB" sz="6000" dirty="0">
                <a:solidFill>
                  <a:srgbClr val="FFFDE1"/>
                </a:solidFill>
                <a:latin typeface="CMG Sans Bold"/>
              </a:rPr>
              <a:t> (give grace to)</a:t>
            </a:r>
          </a:p>
          <a:p>
            <a:r>
              <a:rPr lang="en-GB" sz="6000" dirty="0">
                <a:solidFill>
                  <a:srgbClr val="FFFDE1"/>
                </a:solidFill>
                <a:latin typeface="CMG Sans Bold"/>
              </a:rPr>
              <a:t>to those who hear them.</a:t>
            </a:r>
          </a:p>
          <a:p>
            <a:r>
              <a:rPr lang="en-GB" sz="2400" dirty="0">
                <a:solidFill>
                  <a:srgbClr val="FFFDE1"/>
                </a:solidFill>
                <a:latin typeface="CMG Sans Bold"/>
              </a:rPr>
              <a:t>Ephesians 4:29 NLT</a:t>
            </a:r>
            <a:endParaRPr lang="en-US" sz="2400" dirty="0">
              <a:solidFill>
                <a:srgbClr val="FFFDE1"/>
              </a:solidFill>
              <a:latin typeface="CMG Sans Bold"/>
            </a:endParaRPr>
          </a:p>
        </p:txBody>
      </p:sp>
    </p:spTree>
    <p:extLst>
      <p:ext uri="{BB962C8B-B14F-4D97-AF65-F5344CB8AC3E}">
        <p14:creationId xmlns:p14="http://schemas.microsoft.com/office/powerpoint/2010/main" val="380425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E6F5B-2BF8-C0CC-6B5E-DC78AC43C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91200" cy="10288800"/>
          </a:xfrm>
          <a:prstGeom prst="rect">
            <a:avLst/>
          </a:prstGeom>
        </p:spPr>
      </p:pic>
    </p:spTree>
    <p:extLst>
      <p:ext uri="{BB962C8B-B14F-4D97-AF65-F5344CB8AC3E}">
        <p14:creationId xmlns:p14="http://schemas.microsoft.com/office/powerpoint/2010/main" val="63060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4539704"/>
          </a:xfrm>
          <a:prstGeom prst="rect">
            <a:avLst/>
          </a:prstGeom>
          <a:noFill/>
        </p:spPr>
        <p:txBody>
          <a:bodyPr wrap="square" rtlCol="0">
            <a:spAutoFit/>
          </a:bodyPr>
          <a:lstStyle/>
          <a:p>
            <a:r>
              <a:rPr lang="en-US" sz="11500" dirty="0">
                <a:solidFill>
                  <a:srgbClr val="FFFFFF"/>
                </a:solidFill>
                <a:latin typeface="Bobby Jones"/>
              </a:rPr>
              <a:t>ENCOURAGEMENT</a:t>
            </a:r>
          </a:p>
          <a:p>
            <a:endParaRPr lang="en-US" sz="5400" dirty="0">
              <a:solidFill>
                <a:srgbClr val="FFFDE1"/>
              </a:solidFill>
              <a:latin typeface="CMG Sans Bold"/>
            </a:endParaRPr>
          </a:p>
          <a:p>
            <a:r>
              <a:rPr lang="en-US" sz="6000" dirty="0">
                <a:solidFill>
                  <a:srgbClr val="F6B5AB"/>
                </a:solidFill>
                <a:latin typeface="CMG Sans Bold"/>
              </a:rPr>
              <a:t>WHAT is it? </a:t>
            </a:r>
          </a:p>
          <a:p>
            <a:r>
              <a:rPr lang="en-US" sz="6000" dirty="0">
                <a:solidFill>
                  <a:srgbClr val="FFFF00"/>
                </a:solidFill>
                <a:latin typeface="CMG Sans Bold"/>
              </a:rPr>
              <a:t>WHY do we need it?</a:t>
            </a:r>
          </a:p>
        </p:txBody>
      </p:sp>
    </p:spTree>
    <p:extLst>
      <p:ext uri="{BB962C8B-B14F-4D97-AF65-F5344CB8AC3E}">
        <p14:creationId xmlns:p14="http://schemas.microsoft.com/office/powerpoint/2010/main" val="109812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162050" y="2596380"/>
            <a:ext cx="15963900" cy="5214120"/>
          </a:xfrm>
          <a:prstGeom prst="rect">
            <a:avLst/>
          </a:prstGeom>
          <a:noFill/>
        </p:spPr>
        <p:txBody>
          <a:bodyPr wrap="square" rtlCol="0">
            <a:spAutoFit/>
          </a:bodyPr>
          <a:lstStyle/>
          <a:p>
            <a:r>
              <a:rPr lang="en-US" sz="6000" dirty="0">
                <a:solidFill>
                  <a:srgbClr val="FFFDE1"/>
                </a:solidFill>
                <a:latin typeface="CMG Sans Bold"/>
              </a:rPr>
              <a:t>Brothers and sisters, we urge you to warn those who are lazy. </a:t>
            </a:r>
            <a:r>
              <a:rPr lang="en-US" sz="6000" dirty="0">
                <a:solidFill>
                  <a:srgbClr val="FFFF00"/>
                </a:solidFill>
                <a:latin typeface="CMG Sans Bold"/>
              </a:rPr>
              <a:t>Encourage</a:t>
            </a:r>
            <a:r>
              <a:rPr lang="en-US" sz="6000" dirty="0">
                <a:solidFill>
                  <a:srgbClr val="FFFDE1"/>
                </a:solidFill>
                <a:latin typeface="CMG Sans Bold"/>
              </a:rPr>
              <a:t> those who are timid (fainthearted). Take tender care of those who are weak. Be patient with everyone.</a:t>
            </a:r>
          </a:p>
          <a:p>
            <a:pPr>
              <a:lnSpc>
                <a:spcPts val="4480"/>
              </a:lnSpc>
            </a:pPr>
            <a:r>
              <a:rPr lang="en-US" sz="2400" dirty="0">
                <a:solidFill>
                  <a:srgbClr val="FFFDE1"/>
                </a:solidFill>
                <a:latin typeface="CMG Sans Bold"/>
              </a:rPr>
              <a:t>1 Thessalonians 5:14 NLT</a:t>
            </a:r>
          </a:p>
        </p:txBody>
      </p:sp>
    </p:spTree>
    <p:extLst>
      <p:ext uri="{BB962C8B-B14F-4D97-AF65-F5344CB8AC3E}">
        <p14:creationId xmlns:p14="http://schemas.microsoft.com/office/powerpoint/2010/main" val="93227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066800" y="2142678"/>
            <a:ext cx="16535400" cy="6924973"/>
          </a:xfrm>
          <a:prstGeom prst="rect">
            <a:avLst/>
          </a:prstGeom>
          <a:noFill/>
        </p:spPr>
        <p:txBody>
          <a:bodyPr wrap="square" rtlCol="0">
            <a:spAutoFit/>
          </a:bodyPr>
          <a:lstStyle/>
          <a:p>
            <a:r>
              <a:rPr lang="en-GB" sz="6000" baseline="30000" dirty="0">
                <a:solidFill>
                  <a:srgbClr val="FFFDE1"/>
                </a:solidFill>
                <a:latin typeface="CMG Sans Bold"/>
              </a:rPr>
              <a:t>12 </a:t>
            </a:r>
            <a:r>
              <a:rPr lang="en-GB" sz="6000" dirty="0">
                <a:solidFill>
                  <a:srgbClr val="FFFDE1"/>
                </a:solidFill>
                <a:latin typeface="CMG Sans Bold"/>
              </a:rPr>
              <a:t>Take care, brothers, lest there be</a:t>
            </a:r>
          </a:p>
          <a:p>
            <a:r>
              <a:rPr lang="en-GB" sz="6000" dirty="0">
                <a:solidFill>
                  <a:srgbClr val="FFFDE1"/>
                </a:solidFill>
                <a:latin typeface="CMG Sans Bold"/>
              </a:rPr>
              <a:t>in any of you an evil, unbelieving heart, leading you to fall away from the living God. </a:t>
            </a:r>
            <a:r>
              <a:rPr lang="en-GB" sz="6000" baseline="30000" dirty="0">
                <a:solidFill>
                  <a:srgbClr val="FFFDE1"/>
                </a:solidFill>
                <a:latin typeface="CMG Sans Bold"/>
              </a:rPr>
              <a:t>13</a:t>
            </a:r>
            <a:r>
              <a:rPr lang="en-GB" sz="6000" dirty="0">
                <a:solidFill>
                  <a:srgbClr val="FFFDE1"/>
                </a:solidFill>
                <a:latin typeface="CMG Sans Bold"/>
              </a:rPr>
              <a:t> </a:t>
            </a:r>
            <a:r>
              <a:rPr lang="en-GB" sz="6000" dirty="0">
                <a:solidFill>
                  <a:srgbClr val="FFFF00"/>
                </a:solidFill>
                <a:latin typeface="CMG Sans Bold"/>
              </a:rPr>
              <a:t>But exhort one another every day, as long as it is called “today</a:t>
            </a:r>
            <a:r>
              <a:rPr lang="en-GB" sz="6000" dirty="0">
                <a:solidFill>
                  <a:srgbClr val="FFFDE1"/>
                </a:solidFill>
                <a:latin typeface="CMG Sans Bold"/>
              </a:rPr>
              <a:t>,” that none of you may be hardened by the </a:t>
            </a:r>
            <a:r>
              <a:rPr lang="en-GB" sz="6000" u="sng" dirty="0">
                <a:solidFill>
                  <a:srgbClr val="FFFDE1"/>
                </a:solidFill>
                <a:latin typeface="CMG Sans Bold"/>
              </a:rPr>
              <a:t>deceitfulness of sin</a:t>
            </a:r>
            <a:r>
              <a:rPr lang="en-GB" sz="6000" dirty="0">
                <a:solidFill>
                  <a:srgbClr val="FFFDE1"/>
                </a:solidFill>
                <a:latin typeface="CMG Sans Bold"/>
              </a:rPr>
              <a:t>.</a:t>
            </a:r>
          </a:p>
          <a:p>
            <a:r>
              <a:rPr lang="en-GB" sz="2400" dirty="0">
                <a:solidFill>
                  <a:srgbClr val="FFFDE1"/>
                </a:solidFill>
                <a:latin typeface="CMG Sans Bold"/>
              </a:rPr>
              <a:t>Hebrews 3:12-13 ESV</a:t>
            </a:r>
            <a:endParaRPr lang="en-US" sz="2400" dirty="0">
              <a:solidFill>
                <a:srgbClr val="FFFDE1"/>
              </a:solidFill>
              <a:latin typeface="CMG Sans Bold"/>
            </a:endParaRPr>
          </a:p>
        </p:txBody>
      </p:sp>
    </p:spTree>
    <p:extLst>
      <p:ext uri="{BB962C8B-B14F-4D97-AF65-F5344CB8AC3E}">
        <p14:creationId xmlns:p14="http://schemas.microsoft.com/office/powerpoint/2010/main" val="282094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5463034"/>
          </a:xfrm>
          <a:prstGeom prst="rect">
            <a:avLst/>
          </a:prstGeom>
          <a:noFill/>
        </p:spPr>
        <p:txBody>
          <a:bodyPr wrap="square" rtlCol="0">
            <a:spAutoFit/>
          </a:bodyPr>
          <a:lstStyle/>
          <a:p>
            <a:r>
              <a:rPr lang="en-US" sz="11500" dirty="0">
                <a:solidFill>
                  <a:srgbClr val="FFFFFF"/>
                </a:solidFill>
                <a:latin typeface="Bobby Jones"/>
              </a:rPr>
              <a:t>ENCOURAGEMENT</a:t>
            </a:r>
          </a:p>
          <a:p>
            <a:endParaRPr lang="en-US" sz="5400" dirty="0">
              <a:solidFill>
                <a:srgbClr val="FFFDE1"/>
              </a:solidFill>
              <a:latin typeface="CMG Sans Bold"/>
            </a:endParaRPr>
          </a:p>
          <a:p>
            <a:r>
              <a:rPr lang="en-US" sz="6000" dirty="0">
                <a:solidFill>
                  <a:srgbClr val="F6B5AB"/>
                </a:solidFill>
                <a:latin typeface="CMG Sans Bold"/>
              </a:rPr>
              <a:t>WHAT is it? </a:t>
            </a:r>
          </a:p>
          <a:p>
            <a:r>
              <a:rPr lang="en-US" sz="6000" dirty="0">
                <a:solidFill>
                  <a:srgbClr val="F6B5AB"/>
                </a:solidFill>
                <a:latin typeface="CMG Sans Bold"/>
              </a:rPr>
              <a:t>WHY do we need it?</a:t>
            </a:r>
          </a:p>
          <a:p>
            <a:r>
              <a:rPr lang="en-US" sz="6000" dirty="0">
                <a:solidFill>
                  <a:srgbClr val="FFFF00"/>
                </a:solidFill>
                <a:latin typeface="CMG Sans Bold"/>
              </a:rPr>
              <a:t>HOW do we do it?</a:t>
            </a:r>
          </a:p>
        </p:txBody>
      </p:sp>
    </p:spTree>
    <p:extLst>
      <p:ext uri="{BB962C8B-B14F-4D97-AF65-F5344CB8AC3E}">
        <p14:creationId xmlns:p14="http://schemas.microsoft.com/office/powerpoint/2010/main" val="367369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143000" y="2476500"/>
            <a:ext cx="16459200" cy="5078313"/>
          </a:xfrm>
          <a:prstGeom prst="rect">
            <a:avLst/>
          </a:prstGeom>
          <a:noFill/>
        </p:spPr>
        <p:txBody>
          <a:bodyPr wrap="square" rtlCol="0">
            <a:spAutoFit/>
          </a:bodyPr>
          <a:lstStyle/>
          <a:p>
            <a:r>
              <a:rPr lang="en-GB" sz="6000" baseline="30000" dirty="0">
                <a:solidFill>
                  <a:srgbClr val="FFFDE1"/>
                </a:solidFill>
                <a:latin typeface="CMG Sans Bold"/>
              </a:rPr>
              <a:t>1 </a:t>
            </a:r>
            <a:r>
              <a:rPr lang="en-GB" sz="6000" dirty="0">
                <a:solidFill>
                  <a:srgbClr val="FFFDE1"/>
                </a:solidFill>
                <a:latin typeface="CMG Sans Bold"/>
              </a:rPr>
              <a:t>So if there is any </a:t>
            </a:r>
            <a:r>
              <a:rPr lang="en-GB" sz="6000" dirty="0">
                <a:solidFill>
                  <a:srgbClr val="FFFF00"/>
                </a:solidFill>
                <a:latin typeface="CMG Sans Bold"/>
              </a:rPr>
              <a:t>encouragement</a:t>
            </a:r>
          </a:p>
          <a:p>
            <a:r>
              <a:rPr lang="en-GB" sz="6000" dirty="0">
                <a:solidFill>
                  <a:srgbClr val="FFFF00"/>
                </a:solidFill>
                <a:latin typeface="CMG Sans Bold"/>
              </a:rPr>
              <a:t>in Christ</a:t>
            </a:r>
            <a:r>
              <a:rPr lang="en-GB" sz="6000" dirty="0">
                <a:solidFill>
                  <a:srgbClr val="FFFDE1"/>
                </a:solidFill>
                <a:latin typeface="CMG Sans Bold"/>
              </a:rPr>
              <a:t>, any comfort from love, any participation in the Spirit, any affection and sympathy, </a:t>
            </a:r>
            <a:r>
              <a:rPr lang="en-GB" sz="6000" baseline="30000" dirty="0">
                <a:solidFill>
                  <a:srgbClr val="FFFDE1"/>
                </a:solidFill>
                <a:latin typeface="CMG Sans Bold"/>
              </a:rPr>
              <a:t>2</a:t>
            </a:r>
            <a:r>
              <a:rPr lang="en-GB" sz="6000" dirty="0">
                <a:solidFill>
                  <a:srgbClr val="FFFDE1"/>
                </a:solidFill>
                <a:latin typeface="CMG Sans Bold"/>
              </a:rPr>
              <a:t> complete my joy by being of the same mind…</a:t>
            </a:r>
          </a:p>
          <a:p>
            <a:r>
              <a:rPr lang="en-GB" sz="2400" dirty="0">
                <a:solidFill>
                  <a:srgbClr val="FFFDE1"/>
                </a:solidFill>
                <a:latin typeface="CMG Sans Bold"/>
              </a:rPr>
              <a:t>Philippians 1:1-2 ESV</a:t>
            </a:r>
            <a:endParaRPr lang="en-US" sz="2400" dirty="0">
              <a:solidFill>
                <a:srgbClr val="FFFDE1"/>
              </a:solidFill>
              <a:latin typeface="CMG Sans Bold"/>
            </a:endParaRPr>
          </a:p>
        </p:txBody>
      </p:sp>
    </p:spTree>
    <p:extLst>
      <p:ext uri="{BB962C8B-B14F-4D97-AF65-F5344CB8AC3E}">
        <p14:creationId xmlns:p14="http://schemas.microsoft.com/office/powerpoint/2010/main" val="412114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143000" y="2476500"/>
            <a:ext cx="16459200" cy="5078313"/>
          </a:xfrm>
          <a:prstGeom prst="rect">
            <a:avLst/>
          </a:prstGeom>
          <a:noFill/>
        </p:spPr>
        <p:txBody>
          <a:bodyPr wrap="square" rtlCol="0">
            <a:spAutoFit/>
          </a:bodyPr>
          <a:lstStyle/>
          <a:p>
            <a:r>
              <a:rPr lang="en-GB" sz="6000" baseline="30000" dirty="0">
                <a:solidFill>
                  <a:srgbClr val="FFFDE1"/>
                </a:solidFill>
                <a:latin typeface="CMG Sans Bold"/>
              </a:rPr>
              <a:t>4 </a:t>
            </a:r>
            <a:r>
              <a:rPr lang="en-GB" sz="6000" dirty="0">
                <a:solidFill>
                  <a:srgbClr val="FFFDE1"/>
                </a:solidFill>
                <a:latin typeface="CMG Sans Bold"/>
              </a:rPr>
              <a:t>For whatever was written in former days was written for our instruction, that through endurance and through </a:t>
            </a:r>
            <a:r>
              <a:rPr lang="en-GB" sz="6000" dirty="0">
                <a:solidFill>
                  <a:srgbClr val="FFFF00"/>
                </a:solidFill>
                <a:latin typeface="CMG Sans Bold"/>
              </a:rPr>
              <a:t>the encouragement of the Scriptures </a:t>
            </a:r>
            <a:r>
              <a:rPr lang="en-GB" sz="6000" dirty="0">
                <a:solidFill>
                  <a:srgbClr val="FFFDE1"/>
                </a:solidFill>
                <a:latin typeface="CMG Sans Bold"/>
              </a:rPr>
              <a:t>we might have hope. </a:t>
            </a:r>
          </a:p>
          <a:p>
            <a:r>
              <a:rPr lang="en-GB" sz="2400" dirty="0">
                <a:solidFill>
                  <a:srgbClr val="FFFDE1"/>
                </a:solidFill>
                <a:latin typeface="CMG Sans Bold"/>
              </a:rPr>
              <a:t>Romans 15:4 ESV</a:t>
            </a:r>
          </a:p>
        </p:txBody>
      </p:sp>
    </p:spTree>
    <p:extLst>
      <p:ext uri="{BB962C8B-B14F-4D97-AF65-F5344CB8AC3E}">
        <p14:creationId xmlns:p14="http://schemas.microsoft.com/office/powerpoint/2010/main" val="144081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066800" y="2142678"/>
            <a:ext cx="16535400" cy="6001643"/>
          </a:xfrm>
          <a:prstGeom prst="rect">
            <a:avLst/>
          </a:prstGeom>
          <a:noFill/>
        </p:spPr>
        <p:txBody>
          <a:bodyPr wrap="square" rtlCol="0">
            <a:spAutoFit/>
          </a:bodyPr>
          <a:lstStyle/>
          <a:p>
            <a:r>
              <a:rPr lang="en-GB" sz="6000" baseline="30000" dirty="0">
                <a:solidFill>
                  <a:srgbClr val="FFFDE1"/>
                </a:solidFill>
                <a:latin typeface="CMG Sans Bold"/>
              </a:rPr>
              <a:t>24 </a:t>
            </a:r>
            <a:r>
              <a:rPr lang="en-GB" sz="6000" dirty="0">
                <a:solidFill>
                  <a:srgbClr val="FFFDE1"/>
                </a:solidFill>
                <a:latin typeface="CMG Sans Bold"/>
              </a:rPr>
              <a:t>And let us </a:t>
            </a:r>
            <a:r>
              <a:rPr lang="en-GB" sz="6000" dirty="0">
                <a:solidFill>
                  <a:srgbClr val="FFFF00"/>
                </a:solidFill>
                <a:latin typeface="CMG Sans Bold"/>
              </a:rPr>
              <a:t>consider how to stir</a:t>
            </a:r>
          </a:p>
          <a:p>
            <a:r>
              <a:rPr lang="en-GB" sz="6000" dirty="0">
                <a:solidFill>
                  <a:srgbClr val="FFFF00"/>
                </a:solidFill>
                <a:latin typeface="CMG Sans Bold"/>
              </a:rPr>
              <a:t>up one another to love and good works</a:t>
            </a:r>
            <a:r>
              <a:rPr lang="en-GB" sz="6000" dirty="0">
                <a:solidFill>
                  <a:srgbClr val="FFFDE1"/>
                </a:solidFill>
                <a:latin typeface="CMG Sans Bold"/>
              </a:rPr>
              <a:t>, </a:t>
            </a:r>
            <a:r>
              <a:rPr lang="en-GB" sz="6000" baseline="30000" dirty="0">
                <a:solidFill>
                  <a:srgbClr val="FFFDE1"/>
                </a:solidFill>
                <a:latin typeface="CMG Sans Bold"/>
              </a:rPr>
              <a:t>25</a:t>
            </a:r>
            <a:r>
              <a:rPr lang="en-GB" sz="6000" dirty="0">
                <a:solidFill>
                  <a:srgbClr val="FFFDE1"/>
                </a:solidFill>
                <a:latin typeface="CMG Sans Bold"/>
              </a:rPr>
              <a:t> not neglecting to meet together, as is the habit of some, but encouraging one another, and all the more as you see the Day drawing</a:t>
            </a:r>
          </a:p>
          <a:p>
            <a:r>
              <a:rPr lang="en-GB" sz="2400" dirty="0">
                <a:solidFill>
                  <a:srgbClr val="FFFDE1"/>
                </a:solidFill>
                <a:latin typeface="CMG Sans Bold"/>
              </a:rPr>
              <a:t>Hebrews 10:24-25 ESV</a:t>
            </a:r>
            <a:endParaRPr lang="en-US" sz="2400" dirty="0">
              <a:solidFill>
                <a:srgbClr val="FFFDE1"/>
              </a:solidFill>
              <a:latin typeface="CMG Sans Bold"/>
            </a:endParaRPr>
          </a:p>
        </p:txBody>
      </p:sp>
    </p:spTree>
    <p:extLst>
      <p:ext uri="{BB962C8B-B14F-4D97-AF65-F5344CB8AC3E}">
        <p14:creationId xmlns:p14="http://schemas.microsoft.com/office/powerpoint/2010/main" val="406583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981200" y="3543300"/>
            <a:ext cx="14859000" cy="3231654"/>
          </a:xfrm>
          <a:prstGeom prst="rect">
            <a:avLst/>
          </a:prstGeom>
          <a:noFill/>
        </p:spPr>
        <p:txBody>
          <a:bodyPr wrap="square" rtlCol="0">
            <a:spAutoFit/>
          </a:bodyPr>
          <a:lstStyle/>
          <a:p>
            <a:r>
              <a:rPr lang="en-GB" sz="6000" dirty="0">
                <a:solidFill>
                  <a:srgbClr val="FFFDE1"/>
                </a:solidFill>
                <a:latin typeface="CMG Sans Bold"/>
              </a:rPr>
              <a:t>So then let us pursue what makes for peace and for </a:t>
            </a:r>
            <a:r>
              <a:rPr lang="en-GB" sz="6000" dirty="0">
                <a:solidFill>
                  <a:srgbClr val="FFFF00"/>
                </a:solidFill>
                <a:latin typeface="CMG Sans Bold"/>
              </a:rPr>
              <a:t>mutual upbuilding</a:t>
            </a:r>
            <a:r>
              <a:rPr lang="en-GB" sz="6000" dirty="0">
                <a:solidFill>
                  <a:srgbClr val="FFFDE1"/>
                </a:solidFill>
                <a:latin typeface="CMG Sans Bold"/>
              </a:rPr>
              <a:t>.</a:t>
            </a:r>
          </a:p>
          <a:p>
            <a:r>
              <a:rPr lang="en-US" sz="2400" dirty="0">
                <a:solidFill>
                  <a:srgbClr val="FFFDE1"/>
                </a:solidFill>
                <a:latin typeface="CMG Sans Bold"/>
              </a:rPr>
              <a:t>Romans 14:19 ESV</a:t>
            </a:r>
          </a:p>
        </p:txBody>
      </p:sp>
    </p:spTree>
    <p:extLst>
      <p:ext uri="{BB962C8B-B14F-4D97-AF65-F5344CB8AC3E}">
        <p14:creationId xmlns:p14="http://schemas.microsoft.com/office/powerpoint/2010/main" val="412482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54192A-8EE7-D50A-AC88-FF0C4BC71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44865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371600" y="3066008"/>
            <a:ext cx="16611600" cy="4154984"/>
          </a:xfrm>
          <a:prstGeom prst="rect">
            <a:avLst/>
          </a:prstGeom>
          <a:noFill/>
        </p:spPr>
        <p:txBody>
          <a:bodyPr wrap="square" rtlCol="0">
            <a:spAutoFit/>
          </a:bodyPr>
          <a:lstStyle/>
          <a:p>
            <a:r>
              <a:rPr lang="en-GB" sz="6000" baseline="30000" dirty="0">
                <a:solidFill>
                  <a:srgbClr val="FFFDE1"/>
                </a:solidFill>
                <a:latin typeface="CMG Sans Bold"/>
              </a:rPr>
              <a:t>23</a:t>
            </a:r>
            <a:r>
              <a:rPr lang="en-GB" sz="6000" dirty="0">
                <a:solidFill>
                  <a:srgbClr val="FFFDE1"/>
                </a:solidFill>
                <a:latin typeface="CMG Sans Bold"/>
              </a:rPr>
              <a:t> When he arrived and saw this evidence of God’s blessing (grace), he was filled with joy, and he encouraged the believers to stay true to the Lord.</a:t>
            </a:r>
          </a:p>
          <a:p>
            <a:r>
              <a:rPr lang="en-US" sz="2400" dirty="0">
                <a:solidFill>
                  <a:srgbClr val="FFFDE1"/>
                </a:solidFill>
                <a:latin typeface="CMG Sans Bold"/>
              </a:rPr>
              <a:t>Acts 11:23 ESV </a:t>
            </a:r>
          </a:p>
        </p:txBody>
      </p:sp>
    </p:spTree>
    <p:extLst>
      <p:ext uri="{BB962C8B-B14F-4D97-AF65-F5344CB8AC3E}">
        <p14:creationId xmlns:p14="http://schemas.microsoft.com/office/powerpoint/2010/main" val="4212775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993F-D1C9-44B9-CAB1-A29B5D4EE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Tree>
    <p:extLst>
      <p:ext uri="{BB962C8B-B14F-4D97-AF65-F5344CB8AC3E}">
        <p14:creationId xmlns:p14="http://schemas.microsoft.com/office/powerpoint/2010/main" val="266494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BC0D8D-A568-77EC-D285-0CF79A49A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01868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E6F5B-2BF8-C0CC-6B5E-DC78AC43C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91200" cy="10288800"/>
          </a:xfrm>
          <a:prstGeom prst="rect">
            <a:avLst/>
          </a:prstGeom>
        </p:spPr>
      </p:pic>
    </p:spTree>
    <p:extLst>
      <p:ext uri="{BB962C8B-B14F-4D97-AF65-F5344CB8AC3E}">
        <p14:creationId xmlns:p14="http://schemas.microsoft.com/office/powerpoint/2010/main" val="390603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5463034"/>
          </a:xfrm>
          <a:prstGeom prst="rect">
            <a:avLst/>
          </a:prstGeom>
          <a:noFill/>
        </p:spPr>
        <p:txBody>
          <a:bodyPr wrap="square" rtlCol="0">
            <a:spAutoFit/>
          </a:bodyPr>
          <a:lstStyle/>
          <a:p>
            <a:r>
              <a:rPr lang="en-US" sz="11500" dirty="0">
                <a:solidFill>
                  <a:srgbClr val="FFFFFF"/>
                </a:solidFill>
                <a:latin typeface="Bobby Jones"/>
              </a:rPr>
              <a:t>ENCOURAGEMENT</a:t>
            </a:r>
          </a:p>
          <a:p>
            <a:endParaRPr lang="en-US" sz="5400" dirty="0">
              <a:solidFill>
                <a:srgbClr val="FFFDE1"/>
              </a:solidFill>
              <a:latin typeface="CMG Sans Bold"/>
            </a:endParaRPr>
          </a:p>
          <a:p>
            <a:r>
              <a:rPr lang="en-US" sz="6000" dirty="0">
                <a:solidFill>
                  <a:srgbClr val="FFFDE1"/>
                </a:solidFill>
                <a:latin typeface="CMG Sans Bold"/>
              </a:rPr>
              <a:t>WHAT is it? </a:t>
            </a:r>
          </a:p>
          <a:p>
            <a:r>
              <a:rPr lang="en-US" sz="6000" dirty="0">
                <a:solidFill>
                  <a:srgbClr val="FFFDE1"/>
                </a:solidFill>
                <a:latin typeface="CMG Sans Bold"/>
              </a:rPr>
              <a:t>WHY do we need it?</a:t>
            </a:r>
          </a:p>
          <a:p>
            <a:r>
              <a:rPr lang="en-US" sz="6000" dirty="0">
                <a:solidFill>
                  <a:srgbClr val="FFFDE1"/>
                </a:solidFill>
                <a:latin typeface="CMG Sans Bold"/>
              </a:rPr>
              <a:t>HOW do we do it?</a:t>
            </a:r>
          </a:p>
        </p:txBody>
      </p:sp>
    </p:spTree>
    <p:extLst>
      <p:ext uri="{BB962C8B-B14F-4D97-AF65-F5344CB8AC3E}">
        <p14:creationId xmlns:p14="http://schemas.microsoft.com/office/powerpoint/2010/main" val="414883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4539704"/>
          </a:xfrm>
          <a:prstGeom prst="rect">
            <a:avLst/>
          </a:prstGeom>
          <a:noFill/>
        </p:spPr>
        <p:txBody>
          <a:bodyPr wrap="square" rtlCol="0">
            <a:spAutoFit/>
          </a:bodyPr>
          <a:lstStyle/>
          <a:p>
            <a:r>
              <a:rPr lang="en-US" sz="11500" dirty="0">
                <a:solidFill>
                  <a:srgbClr val="FFFFFF"/>
                </a:solidFill>
                <a:latin typeface="Bobby Jones"/>
              </a:rPr>
              <a:t>ENCOURAGEMENT</a:t>
            </a:r>
          </a:p>
          <a:p>
            <a:endParaRPr lang="en-US" sz="5400" dirty="0">
              <a:solidFill>
                <a:srgbClr val="FFFDE1"/>
              </a:solidFill>
              <a:latin typeface="CMG Sans Bold"/>
            </a:endParaRPr>
          </a:p>
          <a:p>
            <a:r>
              <a:rPr lang="en-US" sz="6000" dirty="0">
                <a:solidFill>
                  <a:srgbClr val="FFFF00"/>
                </a:solidFill>
                <a:latin typeface="CMG Sans Bold"/>
              </a:rPr>
              <a:t>WHAT is it? </a:t>
            </a:r>
          </a:p>
          <a:p>
            <a:pPr marL="571500" indent="-571500">
              <a:buFont typeface="Wingdings" pitchFamily="2" charset="2"/>
              <a:buChar char="Ø"/>
            </a:pPr>
            <a:endParaRPr lang="en-US" sz="6000" dirty="0">
              <a:solidFill>
                <a:srgbClr val="FFFDE1"/>
              </a:solidFill>
              <a:latin typeface="CMG Sans Bold"/>
            </a:endParaRPr>
          </a:p>
        </p:txBody>
      </p:sp>
    </p:spTree>
    <p:extLst>
      <p:ext uri="{BB962C8B-B14F-4D97-AF65-F5344CB8AC3E}">
        <p14:creationId xmlns:p14="http://schemas.microsoft.com/office/powerpoint/2010/main" val="271552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rotWithShape="1">
          <a:blip r:embed="rId2">
            <a:extLst>
              <a:ext uri="{28A0092B-C50C-407E-A947-70E740481C1C}">
                <a14:useLocalDpi xmlns:a14="http://schemas.microsoft.com/office/drawing/2010/main" val="0"/>
              </a:ext>
            </a:extLst>
          </a:blip>
          <a:srcRect l="4580" t="4762" r="3816" b="-3968"/>
          <a:stretch/>
        </p:blipFill>
        <p:spPr>
          <a:xfrm>
            <a:off x="0" y="0"/>
            <a:ext cx="18288000" cy="10715624"/>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609600" y="1409700"/>
            <a:ext cx="17221200" cy="8079135"/>
          </a:xfrm>
          <a:prstGeom prst="rect">
            <a:avLst/>
          </a:prstGeom>
          <a:noFill/>
        </p:spPr>
        <p:txBody>
          <a:bodyPr wrap="square" rtlCol="0">
            <a:spAutoFit/>
          </a:bodyPr>
          <a:lstStyle/>
          <a:p>
            <a:r>
              <a:rPr lang="en-GB" sz="4400" baseline="30000" dirty="0">
                <a:solidFill>
                  <a:srgbClr val="FFFDE2"/>
                </a:solidFill>
                <a:latin typeface="CMG Sans Bold"/>
              </a:rPr>
              <a:t>1</a:t>
            </a:r>
            <a:r>
              <a:rPr lang="en-GB" sz="4400" dirty="0">
                <a:solidFill>
                  <a:srgbClr val="FFFDE2"/>
                </a:solidFill>
                <a:latin typeface="CMG Sans Bold"/>
              </a:rPr>
              <a:t> After the death of Moses the Lord’s servant, the Lord spoke to Joshua son of Nun… </a:t>
            </a:r>
            <a:r>
              <a:rPr lang="en-GB" sz="4400" baseline="30000" dirty="0">
                <a:solidFill>
                  <a:srgbClr val="FFFDE2"/>
                </a:solidFill>
                <a:latin typeface="CMG Sans Bold"/>
              </a:rPr>
              <a:t>6 </a:t>
            </a:r>
            <a:r>
              <a:rPr lang="en-GB" sz="4400" dirty="0">
                <a:solidFill>
                  <a:srgbClr val="FFFDE2"/>
                </a:solidFill>
                <a:latin typeface="CMG Sans Bold"/>
              </a:rPr>
              <a:t>“Be strong and courageous, for you are the one who will lead these people to possess all the land I swore to their ancestors I would give them. </a:t>
            </a:r>
            <a:r>
              <a:rPr lang="en-GB" sz="4400" baseline="30000" dirty="0">
                <a:solidFill>
                  <a:srgbClr val="FFFDE2"/>
                </a:solidFill>
                <a:latin typeface="CMG Sans Bold"/>
              </a:rPr>
              <a:t>7</a:t>
            </a:r>
            <a:r>
              <a:rPr lang="en-GB" sz="4400" dirty="0">
                <a:solidFill>
                  <a:srgbClr val="FFFDE2"/>
                </a:solidFill>
                <a:latin typeface="CMG Sans Bold"/>
              </a:rPr>
              <a:t> Be strong and very courageous. Be careful to obey all the instructions Moses gave you. Do not deviate from them, turning either to the right or to the left. Then you will be successful in everything you do… </a:t>
            </a:r>
            <a:r>
              <a:rPr lang="en-GB" sz="4400" baseline="30000" dirty="0">
                <a:solidFill>
                  <a:srgbClr val="FFFDE2"/>
                </a:solidFill>
                <a:latin typeface="CMG Sans Bold"/>
              </a:rPr>
              <a:t>9</a:t>
            </a:r>
            <a:r>
              <a:rPr lang="en-GB" sz="4400" dirty="0">
                <a:solidFill>
                  <a:srgbClr val="FFFDE2"/>
                </a:solidFill>
                <a:latin typeface="CMG Sans Bold"/>
              </a:rPr>
              <a:t> This is my command - be strong and courageous! Do not be afraid or discouraged. For the Lord your God is with you wherever you go.”</a:t>
            </a:r>
          </a:p>
          <a:p>
            <a:r>
              <a:rPr lang="en-GB" sz="2400" dirty="0">
                <a:solidFill>
                  <a:srgbClr val="FFFDE2"/>
                </a:solidFill>
                <a:latin typeface="CMG Sans Bold"/>
              </a:rPr>
              <a:t>Joshua 1:1, 6-7, 9 NLT</a:t>
            </a:r>
            <a:endParaRPr lang="en-US" sz="2400" dirty="0">
              <a:solidFill>
                <a:srgbClr val="FFFDE2"/>
              </a:solidFill>
              <a:latin typeface="CMG Sans Bold"/>
            </a:endParaRPr>
          </a:p>
        </p:txBody>
      </p:sp>
    </p:spTree>
    <p:extLst>
      <p:ext uri="{BB962C8B-B14F-4D97-AF65-F5344CB8AC3E}">
        <p14:creationId xmlns:p14="http://schemas.microsoft.com/office/powerpoint/2010/main" val="174332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3238500"/>
            <a:ext cx="14478000" cy="3231654"/>
          </a:xfrm>
          <a:prstGeom prst="rect">
            <a:avLst/>
          </a:prstGeom>
          <a:noFill/>
        </p:spPr>
        <p:txBody>
          <a:bodyPr wrap="square" rtlCol="0">
            <a:spAutoFit/>
          </a:bodyPr>
          <a:lstStyle/>
          <a:p>
            <a:r>
              <a:rPr lang="en-GB" sz="6000" dirty="0">
                <a:solidFill>
                  <a:srgbClr val="FFFDE1"/>
                </a:solidFill>
                <a:latin typeface="CMG Sans Bold"/>
              </a:rPr>
              <a:t>So </a:t>
            </a:r>
            <a:r>
              <a:rPr lang="en-GB" sz="6000" dirty="0">
                <a:solidFill>
                  <a:srgbClr val="FFFF00"/>
                </a:solidFill>
                <a:latin typeface="CMG Sans Bold"/>
              </a:rPr>
              <a:t>encourage </a:t>
            </a:r>
            <a:r>
              <a:rPr lang="en-GB" sz="6000" dirty="0">
                <a:solidFill>
                  <a:srgbClr val="FFFDE1"/>
                </a:solidFill>
                <a:latin typeface="CMG Sans Bold"/>
              </a:rPr>
              <a:t>each other and </a:t>
            </a:r>
            <a:r>
              <a:rPr lang="en-GB" sz="6000" dirty="0">
                <a:solidFill>
                  <a:srgbClr val="FFFF00"/>
                </a:solidFill>
                <a:latin typeface="CMG Sans Bold"/>
              </a:rPr>
              <a:t>build each other up</a:t>
            </a:r>
            <a:r>
              <a:rPr lang="en-GB" sz="6000" dirty="0">
                <a:solidFill>
                  <a:srgbClr val="FFFDE1"/>
                </a:solidFill>
                <a:latin typeface="CMG Sans Bold"/>
              </a:rPr>
              <a:t>, just as you are already doing.</a:t>
            </a:r>
            <a:endParaRPr lang="en-US" sz="6000" dirty="0">
              <a:solidFill>
                <a:srgbClr val="FFFDE1"/>
              </a:solidFill>
              <a:latin typeface="CMG Sans Bold"/>
            </a:endParaRPr>
          </a:p>
          <a:p>
            <a:r>
              <a:rPr lang="en-US" sz="2400" dirty="0">
                <a:solidFill>
                  <a:srgbClr val="FFFDE1"/>
                </a:solidFill>
                <a:latin typeface="CMG Sans Bold"/>
              </a:rPr>
              <a:t>1 Thessalonians 5:11 NLT</a:t>
            </a:r>
          </a:p>
        </p:txBody>
      </p:sp>
    </p:spTree>
    <p:extLst>
      <p:ext uri="{BB962C8B-B14F-4D97-AF65-F5344CB8AC3E}">
        <p14:creationId xmlns:p14="http://schemas.microsoft.com/office/powerpoint/2010/main" val="247744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143000" y="2476500"/>
            <a:ext cx="16459200" cy="3231654"/>
          </a:xfrm>
          <a:prstGeom prst="rect">
            <a:avLst/>
          </a:prstGeom>
          <a:noFill/>
        </p:spPr>
        <p:txBody>
          <a:bodyPr wrap="square" rtlCol="0">
            <a:spAutoFit/>
          </a:bodyPr>
          <a:lstStyle/>
          <a:p>
            <a:r>
              <a:rPr lang="en-GB" sz="6000" baseline="30000" dirty="0">
                <a:solidFill>
                  <a:srgbClr val="FFFDE1"/>
                </a:solidFill>
                <a:latin typeface="CMG Sans Bold"/>
              </a:rPr>
              <a:t>12 </a:t>
            </a:r>
            <a:r>
              <a:rPr lang="en-GB" sz="6000" dirty="0">
                <a:solidFill>
                  <a:srgbClr val="FFFDE1"/>
                </a:solidFill>
                <a:latin typeface="CMG Sans Bold"/>
              </a:rPr>
              <a:t>When we get together, I want to </a:t>
            </a:r>
            <a:r>
              <a:rPr lang="en-GB" sz="6000" dirty="0">
                <a:solidFill>
                  <a:srgbClr val="FFFF00"/>
                </a:solidFill>
                <a:latin typeface="CMG Sans Bold"/>
              </a:rPr>
              <a:t>encourage</a:t>
            </a:r>
            <a:r>
              <a:rPr lang="en-GB" sz="6000" dirty="0">
                <a:solidFill>
                  <a:srgbClr val="FFFDE1"/>
                </a:solidFill>
                <a:latin typeface="CMG Sans Bold"/>
              </a:rPr>
              <a:t> you in your faith, but I also want to be </a:t>
            </a:r>
            <a:r>
              <a:rPr lang="en-GB" sz="6000" dirty="0">
                <a:solidFill>
                  <a:srgbClr val="FFFF00"/>
                </a:solidFill>
                <a:latin typeface="CMG Sans Bold"/>
              </a:rPr>
              <a:t>encouraged</a:t>
            </a:r>
            <a:r>
              <a:rPr lang="en-GB" sz="6000" dirty="0">
                <a:solidFill>
                  <a:srgbClr val="FFFDE1"/>
                </a:solidFill>
                <a:latin typeface="CMG Sans Bold"/>
              </a:rPr>
              <a:t> by yours.</a:t>
            </a:r>
          </a:p>
          <a:p>
            <a:r>
              <a:rPr lang="en-GB" sz="2400" dirty="0">
                <a:solidFill>
                  <a:srgbClr val="FFFDE1"/>
                </a:solidFill>
                <a:latin typeface="CMG Sans Bold"/>
              </a:rPr>
              <a:t>Romans 1:12 NLT</a:t>
            </a:r>
          </a:p>
        </p:txBody>
      </p:sp>
    </p:spTree>
    <p:extLst>
      <p:ext uri="{BB962C8B-B14F-4D97-AF65-F5344CB8AC3E}">
        <p14:creationId xmlns:p14="http://schemas.microsoft.com/office/powerpoint/2010/main" val="186119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11464</TotalTime>
  <Words>545</Words>
  <Application>Microsoft Macintosh PowerPoint</Application>
  <PresentationFormat>Custom</PresentationFormat>
  <Paragraphs>43</Paragraphs>
  <Slides>21</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Wingdings</vt:lpstr>
      <vt:lpstr>Bobby Jones</vt:lpstr>
      <vt:lpstr>Arial</vt:lpstr>
      <vt:lpstr>CMG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ANOTHERING SERMON SERIES</dc:title>
  <cp:lastModifiedBy>Hugh Pearce</cp:lastModifiedBy>
  <cp:revision>17</cp:revision>
  <dcterms:created xsi:type="dcterms:W3CDTF">2006-08-16T00:00:00Z</dcterms:created>
  <dcterms:modified xsi:type="dcterms:W3CDTF">2024-02-02T13:51:41Z</dcterms:modified>
  <dc:identifier>DAF1cYUxdt8</dc:identifier>
</cp:coreProperties>
</file>