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84" r:id="rId4"/>
    <p:sldId id="307" r:id="rId5"/>
    <p:sldId id="290" r:id="rId6"/>
    <p:sldId id="293" r:id="rId7"/>
    <p:sldId id="316" r:id="rId8"/>
    <p:sldId id="294" r:id="rId9"/>
    <p:sldId id="302" r:id="rId10"/>
    <p:sldId id="304" r:id="rId11"/>
    <p:sldId id="305" r:id="rId12"/>
    <p:sldId id="306" r:id="rId13"/>
    <p:sldId id="310" r:id="rId14"/>
    <p:sldId id="315" r:id="rId15"/>
    <p:sldId id="308" r:id="rId16"/>
    <p:sldId id="311" r:id="rId17"/>
    <p:sldId id="309" r:id="rId18"/>
    <p:sldId id="312" r:id="rId19"/>
    <p:sldId id="314"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9E2DC"/>
    <a:srgbClr val="C4BBB0"/>
    <a:srgbClr val="0B1A2A"/>
    <a:srgbClr val="2D3F57"/>
    <a:srgbClr val="0C4BBB"/>
    <a:srgbClr val="CD2A2A"/>
    <a:srgbClr val="FF5B66"/>
    <a:srgbClr val="D6B8A8"/>
    <a:srgbClr val="31F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219"/>
    <p:restoredTop sz="95807"/>
  </p:normalViewPr>
  <p:slideViewPr>
    <p:cSldViewPr snapToGrid="0" snapToObjects="1">
      <p:cViewPr varScale="1">
        <p:scale>
          <a:sx n="45" d="100"/>
          <a:sy n="45" d="100"/>
        </p:scale>
        <p:origin x="192" y="1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16/05/2022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16/05/2022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407043" y="555585"/>
            <a:ext cx="11377914" cy="5408487"/>
          </a:xfrm>
        </p:spPr>
        <p:txBody>
          <a:bodyPr>
            <a:normAutofit/>
          </a:bodyPr>
          <a:lstStyle/>
          <a:p>
            <a:pPr marL="0" indent="0">
              <a:lnSpc>
                <a:spcPct val="120000"/>
              </a:lnSpc>
              <a:buNone/>
            </a:pPr>
            <a:endParaRPr lang="en-US" sz="3500" b="1" dirty="0">
              <a:solidFill>
                <a:schemeClr val="accent3">
                  <a:lumMod val="20000"/>
                  <a:lumOff val="80000"/>
                </a:schemeClr>
              </a:solidFill>
              <a:latin typeface="Gentium" panose="02000503060000020004"/>
            </a:endParaRPr>
          </a:p>
          <a:p>
            <a:pPr marL="0" indent="0">
              <a:lnSpc>
                <a:spcPct val="120000"/>
              </a:lnSpc>
              <a:buNone/>
            </a:pPr>
            <a:endParaRPr lang="en-US" sz="3500" b="1" dirty="0">
              <a:solidFill>
                <a:schemeClr val="accent3">
                  <a:lumMod val="20000"/>
                  <a:lumOff val="80000"/>
                </a:schemeClr>
              </a:solidFill>
              <a:latin typeface="Gentium" panose="02000503060000020004"/>
            </a:endParaRPr>
          </a:p>
          <a:p>
            <a:pPr marL="0" indent="0">
              <a:lnSpc>
                <a:spcPct val="120000"/>
              </a:lnSpc>
              <a:buNone/>
            </a:pPr>
            <a:r>
              <a:rPr lang="en-US" sz="3500" b="1" dirty="0">
                <a:solidFill>
                  <a:schemeClr val="accent3">
                    <a:lumMod val="20000"/>
                    <a:lumOff val="80000"/>
                  </a:schemeClr>
                </a:solidFill>
                <a:latin typeface="Gentium" panose="02000503060000020004"/>
              </a:rPr>
              <a:t> </a:t>
            </a: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GB" sz="3200" dirty="0">
              <a:solidFill>
                <a:schemeClr val="accent3">
                  <a:lumMod val="20000"/>
                  <a:lumOff val="80000"/>
                </a:schemeClr>
              </a:solidFill>
            </a:endParaRPr>
          </a:p>
        </p:txBody>
      </p:sp>
      <p:sp>
        <p:nvSpPr>
          <p:cNvPr id="2" name="TextBox 1"/>
          <p:cNvSpPr txBox="1"/>
          <p:nvPr/>
        </p:nvSpPr>
        <p:spPr>
          <a:xfrm>
            <a:off x="643467" y="406400"/>
            <a:ext cx="10820400" cy="5816977"/>
          </a:xfrm>
          <a:prstGeom prst="rect">
            <a:avLst/>
          </a:prstGeom>
          <a:noFill/>
        </p:spPr>
        <p:txBody>
          <a:bodyPr wrap="square" rtlCol="0">
            <a:spAutoFit/>
          </a:bodyPr>
          <a:lstStyle/>
          <a:p>
            <a:pPr algn="ctr"/>
            <a:r>
              <a:rPr lang="en-GB" sz="3200" i="1" u="sng" dirty="0">
                <a:solidFill>
                  <a:srgbClr val="FFFF00"/>
                </a:solidFill>
              </a:rPr>
              <a:t>Pauls Picture of Life Under Law</a:t>
            </a:r>
          </a:p>
          <a:p>
            <a:endParaRPr lang="en-GB" sz="3200" i="1" dirty="0">
              <a:solidFill>
                <a:schemeClr val="bg1"/>
              </a:solidFill>
            </a:endParaRPr>
          </a:p>
          <a:p>
            <a:r>
              <a:rPr lang="en-GB" sz="2800" i="1" dirty="0">
                <a:solidFill>
                  <a:schemeClr val="bg1"/>
                </a:solidFill>
              </a:rPr>
              <a:t>Romans 7:1-2</a:t>
            </a:r>
            <a:endParaRPr lang="en-GB" sz="2800" dirty="0">
              <a:solidFill>
                <a:schemeClr val="bg1"/>
              </a:solidFill>
            </a:endParaRPr>
          </a:p>
          <a:p>
            <a:r>
              <a:rPr lang="en-GB" sz="2800" i="1" dirty="0">
                <a:solidFill>
                  <a:schemeClr val="bg1"/>
                </a:solidFill>
              </a:rPr>
              <a:t>Do you not know, brothers and sisters—for I am speaking to those who know the law—that the law has authority over someone only as long as that person lives? </a:t>
            </a:r>
            <a:r>
              <a:rPr lang="en-GB" sz="2800" b="1" i="1" baseline="30000" dirty="0">
                <a:solidFill>
                  <a:schemeClr val="bg1"/>
                </a:solidFill>
              </a:rPr>
              <a:t>2</a:t>
            </a:r>
            <a:r>
              <a:rPr lang="en-GB" sz="2800" b="1" i="1" dirty="0">
                <a:solidFill>
                  <a:schemeClr val="bg1"/>
                </a:solidFill>
              </a:rPr>
              <a:t> </a:t>
            </a:r>
            <a:r>
              <a:rPr lang="en-GB" sz="2800" i="1" dirty="0">
                <a:solidFill>
                  <a:schemeClr val="bg1"/>
                </a:solidFill>
              </a:rPr>
              <a:t>For example, by law a married woman is bound to her husband as long as he is alive, but if her husband dies, she is released from the law that binds her to him.</a:t>
            </a:r>
          </a:p>
          <a:p>
            <a:endParaRPr lang="en-GB" sz="2800" i="1" dirty="0">
              <a:solidFill>
                <a:schemeClr val="bg1"/>
              </a:solidFill>
            </a:endParaRPr>
          </a:p>
          <a:p>
            <a:r>
              <a:rPr lang="en-GB" sz="2800" i="1" dirty="0">
                <a:solidFill>
                  <a:schemeClr val="bg1"/>
                </a:solidFill>
              </a:rPr>
              <a:t>Matthew 5:18</a:t>
            </a:r>
          </a:p>
          <a:p>
            <a:r>
              <a:rPr lang="en-GB" sz="2800" dirty="0">
                <a:solidFill>
                  <a:schemeClr val="bg1"/>
                </a:solidFill>
              </a:rPr>
              <a:t>For truly I tell you, until heaven and earth disappear, not the smallest letter, not the least stroke of a pen, will by any means disappear from the Law until everything is accomplished.</a:t>
            </a:r>
          </a:p>
        </p:txBody>
      </p:sp>
    </p:spTree>
    <p:extLst>
      <p:ext uri="{BB962C8B-B14F-4D97-AF65-F5344CB8AC3E}">
        <p14:creationId xmlns:p14="http://schemas.microsoft.com/office/powerpoint/2010/main" val="226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628650" y="771526"/>
            <a:ext cx="10925175" cy="5062214"/>
          </a:xfrm>
        </p:spPr>
        <p:txBody>
          <a:bodyPr>
            <a:normAutofit/>
          </a:bodyPr>
          <a:lstStyle/>
          <a:p>
            <a:pPr marL="0" indent="0">
              <a:lnSpc>
                <a:spcPct val="110000"/>
              </a:lnSpc>
              <a:buNone/>
            </a:pPr>
            <a:r>
              <a:rPr lang="en-GB" sz="3200" b="1" i="1" dirty="0">
                <a:solidFill>
                  <a:schemeClr val="bg1"/>
                </a:solidFill>
              </a:rPr>
              <a:t>Romans 7:4-6</a:t>
            </a:r>
          </a:p>
          <a:p>
            <a:pPr marL="0" indent="0">
              <a:lnSpc>
                <a:spcPct val="110000"/>
              </a:lnSpc>
              <a:buNone/>
            </a:pPr>
            <a:r>
              <a:rPr lang="en-GB" sz="3200" b="1" i="1" baseline="30000" dirty="0">
                <a:solidFill>
                  <a:schemeClr val="bg1"/>
                </a:solidFill>
              </a:rPr>
              <a:t>4 </a:t>
            </a:r>
            <a:r>
              <a:rPr lang="en-GB" sz="3200" i="1" dirty="0">
                <a:solidFill>
                  <a:schemeClr val="bg1"/>
                </a:solidFill>
              </a:rPr>
              <a:t>So, my brothers and sisters, </a:t>
            </a:r>
            <a:r>
              <a:rPr lang="en-GB" sz="3200" i="1" u="sng" dirty="0">
                <a:solidFill>
                  <a:srgbClr val="FFFF00"/>
                </a:solidFill>
              </a:rPr>
              <a:t>you also died to the law through the body of Christ, that you might belong to another, </a:t>
            </a:r>
            <a:r>
              <a:rPr lang="en-GB" sz="3200" i="1" dirty="0">
                <a:solidFill>
                  <a:schemeClr val="bg1"/>
                </a:solidFill>
              </a:rPr>
              <a:t>to him who was raised from the dead, in order that </a:t>
            </a:r>
            <a:r>
              <a:rPr lang="en-GB" sz="3200" i="1" u="sng" dirty="0">
                <a:solidFill>
                  <a:srgbClr val="FFFF00"/>
                </a:solidFill>
              </a:rPr>
              <a:t>we might bear fruit for God</a:t>
            </a:r>
            <a:r>
              <a:rPr lang="en-GB" sz="3200" i="1" dirty="0">
                <a:solidFill>
                  <a:schemeClr val="bg1"/>
                </a:solidFill>
              </a:rPr>
              <a:t>. </a:t>
            </a:r>
            <a:r>
              <a:rPr lang="en-GB" sz="3200" b="1" i="1" baseline="30000" dirty="0">
                <a:solidFill>
                  <a:schemeClr val="bg1"/>
                </a:solidFill>
              </a:rPr>
              <a:t>5</a:t>
            </a:r>
            <a:r>
              <a:rPr lang="en-GB" sz="3200" b="1" i="1" dirty="0">
                <a:solidFill>
                  <a:schemeClr val="bg1"/>
                </a:solidFill>
              </a:rPr>
              <a:t> </a:t>
            </a:r>
            <a:r>
              <a:rPr lang="en-GB" sz="3200" i="1" dirty="0">
                <a:solidFill>
                  <a:schemeClr val="bg1"/>
                </a:solidFill>
              </a:rPr>
              <a:t>For when we were in the realm of the flesh, the sinful passions aroused by the law were at work in us, so that we bore fruit for death. </a:t>
            </a:r>
            <a:r>
              <a:rPr lang="en-GB" sz="3200" b="1" i="1" baseline="30000" dirty="0">
                <a:solidFill>
                  <a:schemeClr val="bg1"/>
                </a:solidFill>
              </a:rPr>
              <a:t>6</a:t>
            </a:r>
            <a:r>
              <a:rPr lang="en-GB" sz="3200" b="1" i="1" dirty="0">
                <a:solidFill>
                  <a:schemeClr val="bg1"/>
                </a:solidFill>
              </a:rPr>
              <a:t> </a:t>
            </a:r>
            <a:r>
              <a:rPr lang="en-GB" sz="3200" i="1" dirty="0">
                <a:solidFill>
                  <a:schemeClr val="bg1"/>
                </a:solidFill>
              </a:rPr>
              <a:t>But now, by dying to what once bound us, we have been released from the law so that we serve in the new way of the Spirit, and not in the old way of the written code.</a:t>
            </a:r>
            <a:endParaRPr lang="en-GB" sz="3200" dirty="0">
              <a:solidFill>
                <a:schemeClr val="accent3">
                  <a:lumMod val="20000"/>
                  <a:lumOff val="80000"/>
                </a:schemeClr>
              </a:solidFill>
            </a:endParaRPr>
          </a:p>
        </p:txBody>
      </p:sp>
    </p:spTree>
    <p:extLst>
      <p:ext uri="{BB962C8B-B14F-4D97-AF65-F5344CB8AC3E}">
        <p14:creationId xmlns:p14="http://schemas.microsoft.com/office/powerpoint/2010/main" val="396955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880534"/>
            <a:ext cx="10515600" cy="5277198"/>
          </a:xfrm>
        </p:spPr>
        <p:txBody>
          <a:bodyPr>
            <a:noAutofit/>
          </a:bodyPr>
          <a:lstStyle/>
          <a:p>
            <a:pPr marL="0" indent="0">
              <a:lnSpc>
                <a:spcPct val="100000"/>
              </a:lnSpc>
              <a:buNone/>
            </a:pPr>
            <a:r>
              <a:rPr lang="en-GB" sz="3200" i="1" dirty="0">
                <a:solidFill>
                  <a:schemeClr val="bg1"/>
                </a:solidFill>
                <a:latin typeface="Gentium" panose="02000503060000020004"/>
              </a:rPr>
              <a:t>2 Corinthians 5:21</a:t>
            </a:r>
          </a:p>
          <a:p>
            <a:pPr marL="0" indent="0">
              <a:lnSpc>
                <a:spcPct val="100000"/>
              </a:lnSpc>
              <a:buNone/>
            </a:pPr>
            <a:r>
              <a:rPr lang="en-GB" sz="3200" i="1" dirty="0">
                <a:solidFill>
                  <a:schemeClr val="bg1"/>
                </a:solidFill>
                <a:latin typeface="Gentium" panose="02000503060000020004"/>
              </a:rPr>
              <a:t>God made him who had no sin to be sin for us, </a:t>
            </a:r>
            <a:r>
              <a:rPr lang="en-GB" sz="3200" i="1" u="sng" dirty="0">
                <a:solidFill>
                  <a:srgbClr val="FFFF00"/>
                </a:solidFill>
                <a:latin typeface="Gentium" panose="02000503060000020004"/>
              </a:rPr>
              <a:t>so that in him we might become the righteousness of God.</a:t>
            </a:r>
          </a:p>
          <a:p>
            <a:pPr marL="0" indent="0">
              <a:lnSpc>
                <a:spcPct val="100000"/>
              </a:lnSpc>
              <a:buNone/>
            </a:pPr>
            <a:endParaRPr lang="en-US" sz="3200" i="1" dirty="0">
              <a:solidFill>
                <a:schemeClr val="bg1"/>
              </a:solidFill>
              <a:latin typeface="Gentium" panose="02000503060000020004"/>
            </a:endParaRPr>
          </a:p>
          <a:p>
            <a:pPr marL="0" indent="0">
              <a:lnSpc>
                <a:spcPct val="100000"/>
              </a:lnSpc>
              <a:buNone/>
            </a:pPr>
            <a:r>
              <a:rPr lang="en-US" sz="3200" i="1" dirty="0">
                <a:solidFill>
                  <a:schemeClr val="bg1"/>
                </a:solidFill>
                <a:latin typeface="Gentium" panose="02000503060000020004"/>
              </a:rPr>
              <a:t>1 Peter 3:18</a:t>
            </a:r>
          </a:p>
          <a:p>
            <a:pPr marL="0" indent="0">
              <a:lnSpc>
                <a:spcPct val="100000"/>
              </a:lnSpc>
              <a:buNone/>
            </a:pPr>
            <a:r>
              <a:rPr lang="en-GB" sz="3200" i="1" baseline="30000" dirty="0">
                <a:solidFill>
                  <a:schemeClr val="bg1"/>
                </a:solidFill>
                <a:latin typeface="Gentium" panose="02000503060000020004"/>
              </a:rPr>
              <a:t>18 </a:t>
            </a:r>
            <a:r>
              <a:rPr lang="en-GB" sz="3200" i="1" dirty="0">
                <a:solidFill>
                  <a:schemeClr val="bg1"/>
                </a:solidFill>
                <a:latin typeface="Gentium" panose="02000503060000020004"/>
              </a:rPr>
              <a:t>For Christ also suffered once for sins, the righteous for the unrighteous, to bring you to God. He was put to death in the body but made alive in the Spirit.</a:t>
            </a:r>
            <a:endParaRPr lang="en-US" sz="3200" i="1" dirty="0">
              <a:solidFill>
                <a:schemeClr val="bg1"/>
              </a:solidFill>
              <a:latin typeface="Gentium" panose="02000503060000020004"/>
            </a:endParaRPr>
          </a:p>
        </p:txBody>
      </p:sp>
    </p:spTree>
    <p:extLst>
      <p:ext uri="{BB962C8B-B14F-4D97-AF65-F5344CB8AC3E}">
        <p14:creationId xmlns:p14="http://schemas.microsoft.com/office/powerpoint/2010/main" val="213999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1267355"/>
            <a:ext cx="10515600" cy="4423509"/>
          </a:xfrm>
        </p:spPr>
        <p:txBody>
          <a:bodyPr>
            <a:normAutofit/>
          </a:bodyPr>
          <a:lstStyle/>
          <a:p>
            <a:pPr marL="0" indent="0">
              <a:buNone/>
            </a:pPr>
            <a:endParaRPr lang="en-GB" sz="3200" b="1" i="1" dirty="0">
              <a:solidFill>
                <a:schemeClr val="bg1"/>
              </a:solidFill>
            </a:endParaRPr>
          </a:p>
          <a:p>
            <a:pPr marL="0" indent="0">
              <a:buNone/>
            </a:pPr>
            <a:r>
              <a:rPr lang="en-GB" sz="3200" b="1" i="1" dirty="0">
                <a:solidFill>
                  <a:schemeClr val="bg1"/>
                </a:solidFill>
              </a:rPr>
              <a:t>Romans 7:4-6</a:t>
            </a:r>
          </a:p>
          <a:p>
            <a:pPr marL="0" indent="0">
              <a:buNone/>
            </a:pPr>
            <a:r>
              <a:rPr lang="en-GB" sz="3200" i="1" dirty="0">
                <a:solidFill>
                  <a:schemeClr val="bg1"/>
                </a:solidFill>
              </a:rPr>
              <a:t>So, my brothers and sisters, you also died to the law through the body of Christ, that you might belong to another, to him who was raised from the dead, in order that </a:t>
            </a:r>
            <a:r>
              <a:rPr lang="en-GB" sz="3200" i="1" u="sng" dirty="0">
                <a:solidFill>
                  <a:srgbClr val="FFFF00"/>
                </a:solidFill>
              </a:rPr>
              <a:t>we might bear fruit for God. </a:t>
            </a:r>
            <a:endParaRPr lang="en-US" sz="3200" b="1" u="sng"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GB" sz="3200" dirty="0">
              <a:solidFill>
                <a:schemeClr val="accent3">
                  <a:lumMod val="20000"/>
                  <a:lumOff val="80000"/>
                </a:schemeClr>
              </a:solidFill>
            </a:endParaRPr>
          </a:p>
        </p:txBody>
      </p:sp>
    </p:spTree>
    <p:extLst>
      <p:ext uri="{BB962C8B-B14F-4D97-AF65-F5344CB8AC3E}">
        <p14:creationId xmlns:p14="http://schemas.microsoft.com/office/powerpoint/2010/main" val="114580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5571066" y="1267355"/>
            <a:ext cx="5782733" cy="4423509"/>
          </a:xfrm>
        </p:spPr>
        <p:txBody>
          <a:bodyPr>
            <a:normAutofit/>
          </a:bodyPr>
          <a:lstStyle/>
          <a:p>
            <a:pPr marL="0" indent="0">
              <a:buNone/>
            </a:pPr>
            <a:r>
              <a:rPr lang="en-GB" sz="3600" dirty="0">
                <a:solidFill>
                  <a:schemeClr val="bg1"/>
                </a:solidFill>
                <a:latin typeface="Gentium" panose="02000503060000020004"/>
              </a:rPr>
              <a:t>‘Our works do not generate righteousness, rather our righteousness in Christ generates works. </a:t>
            </a:r>
          </a:p>
          <a:p>
            <a:pPr marL="0" indent="0">
              <a:buNone/>
            </a:pPr>
            <a:endParaRPr lang="en-GB" sz="3600" dirty="0">
              <a:solidFill>
                <a:schemeClr val="bg1"/>
              </a:solidFill>
              <a:latin typeface="Gentium" panose="02000503060000020004"/>
            </a:endParaRPr>
          </a:p>
          <a:p>
            <a:pPr marL="0" indent="0">
              <a:buNone/>
            </a:pPr>
            <a:r>
              <a:rPr lang="en-GB" sz="3600" dirty="0">
                <a:solidFill>
                  <a:schemeClr val="bg1"/>
                </a:solidFill>
                <a:latin typeface="Gentium" panose="02000503060000020004"/>
              </a:rPr>
              <a:t>Martin Luther </a:t>
            </a: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GB" sz="3200" dirty="0">
              <a:solidFill>
                <a:schemeClr val="accent3">
                  <a:lumMod val="20000"/>
                  <a:lumOff val="8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4" y="1067372"/>
            <a:ext cx="4623492" cy="4623492"/>
          </a:xfrm>
          <a:prstGeom prst="rect">
            <a:avLst/>
          </a:prstGeom>
        </p:spPr>
      </p:pic>
    </p:spTree>
    <p:extLst>
      <p:ext uri="{BB962C8B-B14F-4D97-AF65-F5344CB8AC3E}">
        <p14:creationId xmlns:p14="http://schemas.microsoft.com/office/powerpoint/2010/main" val="177375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829734"/>
            <a:ext cx="10515600" cy="5327998"/>
          </a:xfrm>
        </p:spPr>
        <p:txBody>
          <a:bodyPr>
            <a:noAutofit/>
          </a:bodyPr>
          <a:lstStyle/>
          <a:p>
            <a:pPr marL="0" indent="0" algn="ctr">
              <a:lnSpc>
                <a:spcPct val="100000"/>
              </a:lnSpc>
              <a:buNone/>
            </a:pPr>
            <a:r>
              <a:rPr lang="en-GB" sz="3600" u="sng" dirty="0">
                <a:solidFill>
                  <a:srgbClr val="FFFF00"/>
                </a:solidFill>
              </a:rPr>
              <a:t>Reigning In Life</a:t>
            </a:r>
            <a:endParaRPr lang="en-GB" sz="3200" dirty="0">
              <a:solidFill>
                <a:schemeClr val="bg1"/>
              </a:solidFill>
            </a:endParaRPr>
          </a:p>
          <a:p>
            <a:pPr marL="0" indent="0">
              <a:lnSpc>
                <a:spcPct val="100000"/>
              </a:lnSpc>
              <a:buNone/>
            </a:pPr>
            <a:r>
              <a:rPr lang="en-GB" i="1" dirty="0">
                <a:solidFill>
                  <a:schemeClr val="bg1"/>
                </a:solidFill>
              </a:rPr>
              <a:t>Romans 5:17 </a:t>
            </a:r>
          </a:p>
          <a:p>
            <a:pPr marL="0" indent="0">
              <a:lnSpc>
                <a:spcPct val="100000"/>
              </a:lnSpc>
              <a:buNone/>
            </a:pPr>
            <a:r>
              <a:rPr lang="en-GB" i="1" dirty="0">
                <a:solidFill>
                  <a:schemeClr val="bg1"/>
                </a:solidFill>
              </a:rPr>
              <a:t>For if, by the trespass of the one man, death reigned through that one man, how much more will those who receive God’s abundant provision of grace and of the gift of righteousness </a:t>
            </a:r>
            <a:r>
              <a:rPr lang="en-GB" i="1" u="sng" dirty="0">
                <a:solidFill>
                  <a:srgbClr val="FFFF00"/>
                </a:solidFill>
              </a:rPr>
              <a:t>reign in life </a:t>
            </a:r>
            <a:r>
              <a:rPr lang="en-GB" i="1" dirty="0">
                <a:solidFill>
                  <a:schemeClr val="bg1"/>
                </a:solidFill>
              </a:rPr>
              <a:t>through the one man, Jesus Christ!</a:t>
            </a:r>
          </a:p>
          <a:p>
            <a:pPr marL="0" indent="0">
              <a:lnSpc>
                <a:spcPct val="100000"/>
              </a:lnSpc>
              <a:buNone/>
            </a:pPr>
            <a:endParaRPr lang="en-GB" i="1" dirty="0">
              <a:solidFill>
                <a:schemeClr val="bg1"/>
              </a:solidFill>
            </a:endParaRPr>
          </a:p>
          <a:p>
            <a:pPr marL="0" indent="0">
              <a:lnSpc>
                <a:spcPct val="100000"/>
              </a:lnSpc>
              <a:buNone/>
            </a:pPr>
            <a:r>
              <a:rPr lang="en-GB" i="1" dirty="0">
                <a:solidFill>
                  <a:schemeClr val="bg1"/>
                </a:solidFill>
              </a:rPr>
              <a:t>Galatians 5:4 </a:t>
            </a:r>
          </a:p>
          <a:p>
            <a:pPr marL="0" indent="0">
              <a:lnSpc>
                <a:spcPct val="100000"/>
              </a:lnSpc>
              <a:buNone/>
            </a:pPr>
            <a:r>
              <a:rPr lang="en-GB" i="1" dirty="0">
                <a:solidFill>
                  <a:schemeClr val="bg1"/>
                </a:solidFill>
              </a:rPr>
              <a:t>You who are trying to be justified by the law have been </a:t>
            </a:r>
            <a:r>
              <a:rPr lang="en-GB" i="1" u="sng" dirty="0">
                <a:solidFill>
                  <a:srgbClr val="FFFF00"/>
                </a:solidFill>
              </a:rPr>
              <a:t>alienated from Christ</a:t>
            </a:r>
            <a:r>
              <a:rPr lang="en-GB" i="1" dirty="0">
                <a:solidFill>
                  <a:schemeClr val="bg1"/>
                </a:solidFill>
              </a:rPr>
              <a:t>; you have fallen away from grace.</a:t>
            </a:r>
          </a:p>
          <a:p>
            <a:pPr marL="0" indent="0">
              <a:lnSpc>
                <a:spcPct val="100000"/>
              </a:lnSpc>
              <a:buNone/>
            </a:pPr>
            <a:endParaRPr lang="en-US" sz="3200" b="1" dirty="0">
              <a:solidFill>
                <a:srgbClr val="FFFF00"/>
              </a:solidFill>
              <a:latin typeface="Gentium" panose="02000503060000020004"/>
            </a:endParaRPr>
          </a:p>
        </p:txBody>
      </p:sp>
    </p:spTree>
    <p:extLst>
      <p:ext uri="{BB962C8B-B14F-4D97-AF65-F5344CB8AC3E}">
        <p14:creationId xmlns:p14="http://schemas.microsoft.com/office/powerpoint/2010/main" val="291415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165225"/>
            <a:ext cx="10515600" cy="4351338"/>
          </a:xfrm>
        </p:spPr>
        <p:txBody>
          <a:bodyPr/>
          <a:lstStyle/>
          <a:p>
            <a:pPr marL="0" indent="0">
              <a:buNone/>
            </a:pPr>
            <a:r>
              <a:rPr lang="en-GB" sz="3200" i="1" dirty="0">
                <a:solidFill>
                  <a:schemeClr val="bg1"/>
                </a:solidFill>
              </a:rPr>
              <a:t>1 John 1:9</a:t>
            </a:r>
          </a:p>
          <a:p>
            <a:pPr marL="0" indent="0">
              <a:buNone/>
            </a:pPr>
            <a:r>
              <a:rPr lang="en-GB" sz="3200" i="1" dirty="0">
                <a:solidFill>
                  <a:schemeClr val="bg1"/>
                </a:solidFill>
              </a:rPr>
              <a:t>If we confess our sins, he is faithful and just to forgive us our sins and to </a:t>
            </a:r>
            <a:r>
              <a:rPr lang="en-GB" sz="3200" i="1" dirty="0">
                <a:solidFill>
                  <a:srgbClr val="FFFF00"/>
                </a:solidFill>
              </a:rPr>
              <a:t>cleanse us from all unrighteousness.</a:t>
            </a:r>
          </a:p>
          <a:p>
            <a:pPr marL="0" indent="0">
              <a:buNone/>
            </a:pPr>
            <a:endParaRPr lang="en-GB" sz="3200" i="1" dirty="0">
              <a:solidFill>
                <a:schemeClr val="bg1"/>
              </a:solidFill>
            </a:endParaRPr>
          </a:p>
          <a:p>
            <a:pPr marL="0" indent="0">
              <a:buNone/>
            </a:pPr>
            <a:r>
              <a:rPr lang="en-GB" sz="3200" i="1" dirty="0">
                <a:solidFill>
                  <a:schemeClr val="bg1"/>
                </a:solidFill>
              </a:rPr>
              <a:t>Romans 8:1 </a:t>
            </a:r>
          </a:p>
          <a:p>
            <a:pPr marL="0" indent="0">
              <a:buNone/>
            </a:pPr>
            <a:r>
              <a:rPr lang="en-GB" sz="3200" i="1" dirty="0">
                <a:solidFill>
                  <a:schemeClr val="bg1"/>
                </a:solidFill>
              </a:rPr>
              <a:t>There is therefore now </a:t>
            </a:r>
            <a:r>
              <a:rPr lang="en-GB" sz="3200" i="1" dirty="0">
                <a:solidFill>
                  <a:srgbClr val="FFFF00"/>
                </a:solidFill>
              </a:rPr>
              <a:t>no condemnation </a:t>
            </a:r>
            <a:r>
              <a:rPr lang="en-GB" sz="3200" i="1" dirty="0">
                <a:solidFill>
                  <a:schemeClr val="bg1"/>
                </a:solidFill>
              </a:rPr>
              <a:t>for those who are in Christ Jesus.</a:t>
            </a:r>
          </a:p>
          <a:p>
            <a:endParaRPr lang="en-GB" dirty="0"/>
          </a:p>
        </p:txBody>
      </p:sp>
    </p:spTree>
    <p:extLst>
      <p:ext uri="{BB962C8B-B14F-4D97-AF65-F5344CB8AC3E}">
        <p14:creationId xmlns:p14="http://schemas.microsoft.com/office/powerpoint/2010/main" val="191741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829734"/>
            <a:ext cx="10515600" cy="5327998"/>
          </a:xfrm>
        </p:spPr>
        <p:txBody>
          <a:bodyPr>
            <a:noAutofit/>
          </a:bodyPr>
          <a:lstStyle/>
          <a:p>
            <a:pPr marL="0" indent="0">
              <a:lnSpc>
                <a:spcPct val="100000"/>
              </a:lnSpc>
              <a:buNone/>
            </a:pPr>
            <a:r>
              <a:rPr lang="en-GB" sz="3200" i="1" dirty="0">
                <a:solidFill>
                  <a:schemeClr val="bg1"/>
                </a:solidFill>
                <a:latin typeface="Gentium" panose="02000503060000020004" pitchFamily="2" charset="77"/>
              </a:rPr>
              <a:t>Romans 5:17 </a:t>
            </a:r>
          </a:p>
          <a:p>
            <a:pPr marL="0" indent="0">
              <a:lnSpc>
                <a:spcPct val="100000"/>
              </a:lnSpc>
              <a:buNone/>
            </a:pPr>
            <a:r>
              <a:rPr lang="en-GB" sz="3200" i="1" dirty="0">
                <a:solidFill>
                  <a:schemeClr val="bg1"/>
                </a:solidFill>
                <a:latin typeface="Gentium" panose="02000503060000020004" pitchFamily="2" charset="77"/>
              </a:rPr>
              <a:t>For if, by the trespass of the one man, death reigned through that one man, how much more will those who receive God’s abundant provision of grace and of the gift of righteousness </a:t>
            </a:r>
            <a:r>
              <a:rPr lang="en-GB" sz="3200" i="1" dirty="0">
                <a:solidFill>
                  <a:srgbClr val="FFFF00"/>
                </a:solidFill>
                <a:latin typeface="Gentium" panose="02000503060000020004" pitchFamily="2" charset="77"/>
              </a:rPr>
              <a:t>reign in life </a:t>
            </a:r>
            <a:r>
              <a:rPr lang="en-GB" sz="3200" i="1" dirty="0">
                <a:solidFill>
                  <a:schemeClr val="bg1"/>
                </a:solidFill>
                <a:latin typeface="Gentium" panose="02000503060000020004" pitchFamily="2" charset="77"/>
              </a:rPr>
              <a:t>through the one man, Jesus Christ!</a:t>
            </a:r>
          </a:p>
          <a:p>
            <a:pPr marL="0" indent="0">
              <a:lnSpc>
                <a:spcPct val="100000"/>
              </a:lnSpc>
              <a:buNone/>
            </a:pPr>
            <a:endParaRPr lang="en-US" sz="3200" b="1" dirty="0">
              <a:solidFill>
                <a:srgbClr val="FFFF00"/>
              </a:solidFill>
              <a:latin typeface="Gentium" panose="02000503060000020004" pitchFamily="2" charset="77"/>
            </a:endParaRPr>
          </a:p>
        </p:txBody>
      </p:sp>
    </p:spTree>
    <p:extLst>
      <p:ext uri="{BB962C8B-B14F-4D97-AF65-F5344CB8AC3E}">
        <p14:creationId xmlns:p14="http://schemas.microsoft.com/office/powerpoint/2010/main" val="225392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829734"/>
            <a:ext cx="10515600" cy="5327998"/>
          </a:xfrm>
        </p:spPr>
        <p:txBody>
          <a:bodyPr>
            <a:noAutofit/>
          </a:bodyPr>
          <a:lstStyle/>
          <a:p>
            <a:pPr marL="0" indent="0" algn="ctr">
              <a:buNone/>
            </a:pPr>
            <a:endParaRPr lang="en-GB" sz="4400" dirty="0">
              <a:solidFill>
                <a:schemeClr val="bg1"/>
              </a:solidFill>
              <a:latin typeface="Gentium" panose="02000503060000020004" pitchFamily="2" charset="77"/>
            </a:endParaRPr>
          </a:p>
          <a:p>
            <a:pPr marL="0" indent="0" algn="ctr">
              <a:buNone/>
            </a:pPr>
            <a:r>
              <a:rPr lang="en-GB" sz="4400" dirty="0">
                <a:solidFill>
                  <a:schemeClr val="bg1"/>
                </a:solidFill>
                <a:latin typeface="Gentium" panose="02000503060000020004" pitchFamily="2" charset="77"/>
              </a:rPr>
              <a:t>FAITH</a:t>
            </a:r>
          </a:p>
          <a:p>
            <a:pPr marL="0" indent="0" algn="ctr">
              <a:buNone/>
            </a:pPr>
            <a:endParaRPr lang="en-GB" sz="4400" dirty="0">
              <a:solidFill>
                <a:schemeClr val="bg1"/>
              </a:solidFill>
              <a:latin typeface="Gentium" panose="02000503060000020004" pitchFamily="2" charset="77"/>
            </a:endParaRPr>
          </a:p>
          <a:p>
            <a:pPr marL="0" indent="0" algn="ctr">
              <a:buNone/>
            </a:pPr>
            <a:r>
              <a:rPr lang="en-GB" sz="4400" dirty="0">
                <a:solidFill>
                  <a:schemeClr val="bg1"/>
                </a:solidFill>
                <a:latin typeface="Gentium" panose="02000503060000020004" pitchFamily="2" charset="77"/>
              </a:rPr>
              <a:t>FREELY GIVEN</a:t>
            </a:r>
          </a:p>
          <a:p>
            <a:pPr marL="0" indent="0" algn="ctr">
              <a:buNone/>
            </a:pPr>
            <a:endParaRPr lang="en-GB" sz="4400" dirty="0">
              <a:solidFill>
                <a:schemeClr val="bg1"/>
              </a:solidFill>
              <a:latin typeface="Gentium" panose="02000503060000020004" pitchFamily="2" charset="77"/>
            </a:endParaRPr>
          </a:p>
          <a:p>
            <a:pPr marL="0" indent="0" algn="ctr">
              <a:buNone/>
            </a:pPr>
            <a:r>
              <a:rPr lang="en-GB" sz="4400" dirty="0">
                <a:solidFill>
                  <a:schemeClr val="bg1"/>
                </a:solidFill>
                <a:latin typeface="Gentium" panose="02000503060000020004" pitchFamily="2" charset="77"/>
              </a:rPr>
              <a:t>FRUIT</a:t>
            </a:r>
          </a:p>
          <a:p>
            <a:pPr marL="0" indent="0">
              <a:lnSpc>
                <a:spcPct val="100000"/>
              </a:lnSpc>
              <a:buNone/>
            </a:pPr>
            <a:endParaRPr lang="en-US" sz="3200" b="1" dirty="0">
              <a:solidFill>
                <a:srgbClr val="FFFF00"/>
              </a:solidFill>
              <a:latin typeface="Gentium" panose="02000503060000020004" pitchFamily="2" charset="77"/>
            </a:endParaRPr>
          </a:p>
        </p:txBody>
      </p:sp>
    </p:spTree>
    <p:extLst>
      <p:ext uri="{BB962C8B-B14F-4D97-AF65-F5344CB8AC3E}">
        <p14:creationId xmlns:p14="http://schemas.microsoft.com/office/powerpoint/2010/main" val="20301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5096934" y="1632301"/>
            <a:ext cx="6447366" cy="3450433"/>
          </a:xfrm>
        </p:spPr>
        <p:txBody>
          <a:bodyPr>
            <a:noAutofit/>
          </a:bodyPr>
          <a:lstStyle/>
          <a:p>
            <a:pPr marL="0" indent="0">
              <a:lnSpc>
                <a:spcPct val="100000"/>
              </a:lnSpc>
              <a:buNone/>
            </a:pPr>
            <a:r>
              <a:rPr lang="en-GB" dirty="0">
                <a:solidFill>
                  <a:schemeClr val="bg1"/>
                </a:solidFill>
                <a:latin typeface="Gentium" panose="02000503060000020004" pitchFamily="2" charset="77"/>
              </a:rPr>
              <a:t>Righteousness is very easy and attainable. It is a nature of a child of God. It is easy as the oxygen we breathe. Nobody struggles to breath…The benefits of righteousness are inestimable. Righteousness brings a man closer to God, as it enhances fellowship with the Almighty God.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263" t="-379" r="29393" b="-577"/>
          <a:stretch/>
        </p:blipFill>
        <p:spPr>
          <a:xfrm>
            <a:off x="558800" y="1464467"/>
            <a:ext cx="3659620" cy="3618267"/>
          </a:xfrm>
          <a:prstGeom prst="rect">
            <a:avLst/>
          </a:prstGeom>
        </p:spPr>
      </p:pic>
    </p:spTree>
    <p:extLst>
      <p:ext uri="{BB962C8B-B14F-4D97-AF65-F5344CB8AC3E}">
        <p14:creationId xmlns:p14="http://schemas.microsoft.com/office/powerpoint/2010/main" val="143206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2"/>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5143500" y="829733"/>
            <a:ext cx="6667499" cy="5080000"/>
          </a:xfrm>
        </p:spPr>
        <p:txBody>
          <a:bodyPr>
            <a:noAutofit/>
          </a:bodyPr>
          <a:lstStyle/>
          <a:p>
            <a:pPr marL="0" indent="0">
              <a:buNone/>
            </a:pPr>
            <a:r>
              <a:rPr lang="en-GB" dirty="0">
                <a:solidFill>
                  <a:schemeClr val="bg1"/>
                </a:solidFill>
                <a:latin typeface="Gentium" panose="02000503060000020004" pitchFamily="2" charset="77"/>
              </a:rPr>
              <a:t>A man that has righteousness has everything. Nothing brings peace to man more than righteousness. The world is oblivious of the fact that there is no gain in mundane things. Whatever the enemy flashes on a man in the world is fake and </a:t>
            </a:r>
            <a:r>
              <a:rPr lang="en-GB" dirty="0" err="1">
                <a:solidFill>
                  <a:schemeClr val="bg1"/>
                </a:solidFill>
                <a:latin typeface="Gentium" panose="02000503060000020004" pitchFamily="2" charset="77"/>
              </a:rPr>
              <a:t>makebelief</a:t>
            </a:r>
            <a:r>
              <a:rPr lang="en-GB" dirty="0">
                <a:solidFill>
                  <a:schemeClr val="bg1"/>
                </a:solidFill>
                <a:latin typeface="Gentium" panose="02000503060000020004" pitchFamily="2" charset="77"/>
              </a:rPr>
              <a:t>. There is no enjoyment in the world. The world and the sins in it do not give peace and happiness. The offer of the world destroys; it stings and brings its prey to untimely death. On the contrary, righteousness is the best life a man can live.</a:t>
            </a:r>
            <a:r>
              <a:rPr lang="en-GB" dirty="0">
                <a:latin typeface="Gentium" panose="02000503060000020004" pitchFamily="2" charset="77"/>
              </a:rPr>
              <a:t>.</a:t>
            </a:r>
          </a:p>
          <a:p>
            <a:pPr marL="0" indent="0">
              <a:lnSpc>
                <a:spcPct val="100000"/>
              </a:lnSpc>
              <a:buNone/>
            </a:pPr>
            <a:endParaRPr lang="en-US" sz="3200" b="1" dirty="0">
              <a:solidFill>
                <a:srgbClr val="FFFF00"/>
              </a:solidFill>
              <a:latin typeface="Gentium" panose="02000503060000020004" pitchFamily="2" charset="77"/>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263" t="-379" r="29393" b="-577"/>
          <a:stretch/>
        </p:blipFill>
        <p:spPr>
          <a:xfrm>
            <a:off x="355600" y="1275466"/>
            <a:ext cx="4487238" cy="4436533"/>
          </a:xfrm>
          <a:prstGeom prst="rect">
            <a:avLst/>
          </a:prstGeom>
        </p:spPr>
      </p:pic>
    </p:spTree>
    <p:extLst>
      <p:ext uri="{BB962C8B-B14F-4D97-AF65-F5344CB8AC3E}">
        <p14:creationId xmlns:p14="http://schemas.microsoft.com/office/powerpoint/2010/main" val="394540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E9A06-2AA3-0C4C-A677-8C528876D4D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327467" cy="6934200"/>
          </a:xfrm>
          <a:prstGeom prst="rect">
            <a:avLst/>
          </a:prstGeom>
        </p:spPr>
      </p:pic>
    </p:spTree>
    <p:extLst>
      <p:ext uri="{BB962C8B-B14F-4D97-AF65-F5344CB8AC3E}">
        <p14:creationId xmlns:p14="http://schemas.microsoft.com/office/powerpoint/2010/main" val="20429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solidFill>
                  <a:srgbClr val="FFFF00"/>
                </a:solidFill>
              </a:rPr>
              <a:t>David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468" y="1978025"/>
            <a:ext cx="2419063" cy="4351338"/>
          </a:xfrm>
        </p:spPr>
      </p:pic>
    </p:spTree>
    <p:extLst>
      <p:ext uri="{BB962C8B-B14F-4D97-AF65-F5344CB8AC3E}">
        <p14:creationId xmlns:p14="http://schemas.microsoft.com/office/powerpoint/2010/main" val="385531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ctr">
              <a:lnSpc>
                <a:spcPct val="100000"/>
              </a:lnSpc>
              <a:buNone/>
            </a:pPr>
            <a:r>
              <a:rPr lang="en-US" sz="4000" dirty="0">
                <a:solidFill>
                  <a:srgbClr val="FFFF00"/>
                </a:solidFill>
                <a:latin typeface="Gentium" panose="02000503060000020004" pitchFamily="2" charset="77"/>
              </a:rPr>
              <a:t>What is Righteousness?</a:t>
            </a:r>
          </a:p>
          <a:p>
            <a:pPr marL="0" lvl="0" indent="0" algn="ctr">
              <a:lnSpc>
                <a:spcPct val="100000"/>
              </a:lnSpc>
              <a:buNone/>
            </a:pPr>
            <a:endParaRPr lang="en-US" sz="3200" b="1" dirty="0">
              <a:solidFill>
                <a:srgbClr val="E9E2DC"/>
              </a:solidFill>
              <a:latin typeface="Gentium" panose="02000503060000020004" pitchFamily="2" charset="77"/>
              <a:cs typeface="Futura" panose="020B0602020204020303"/>
            </a:endParaRPr>
          </a:p>
          <a:p>
            <a:pPr marL="0" lvl="0" indent="0" algn="ctr">
              <a:lnSpc>
                <a:spcPct val="100000"/>
              </a:lnSpc>
              <a:buNone/>
            </a:pPr>
            <a:r>
              <a:rPr lang="en-US" sz="3200" b="1" dirty="0">
                <a:solidFill>
                  <a:srgbClr val="E9E2DC"/>
                </a:solidFill>
                <a:latin typeface="Gentium" panose="02000503060000020004" pitchFamily="2" charset="77"/>
              </a:rPr>
              <a:t>The quality of being morally RIGHT or JUST.</a:t>
            </a:r>
          </a:p>
          <a:p>
            <a:pPr marL="0" lvl="0" indent="0" algn="ctr">
              <a:lnSpc>
                <a:spcPct val="100000"/>
              </a:lnSpc>
              <a:buNone/>
            </a:pPr>
            <a:endParaRPr lang="en-US" sz="3200" b="1" dirty="0">
              <a:solidFill>
                <a:srgbClr val="E9E2DC"/>
              </a:solidFill>
              <a:latin typeface="Gentium" panose="02000503060000020004" pitchFamily="2" charset="77"/>
            </a:endParaRPr>
          </a:p>
          <a:p>
            <a:pPr marL="0" lvl="0" indent="0" algn="ctr">
              <a:lnSpc>
                <a:spcPct val="100000"/>
              </a:lnSpc>
              <a:buNone/>
            </a:pPr>
            <a:r>
              <a:rPr lang="en-GB" sz="3200" dirty="0">
                <a:solidFill>
                  <a:srgbClr val="E9E2DC"/>
                </a:solidFill>
                <a:latin typeface="Gentium" panose="02000503060000020004" pitchFamily="2" charset="77"/>
              </a:rPr>
              <a:t>Righteousness before God = being morally RIGHT or JUST in his eyes.</a:t>
            </a:r>
          </a:p>
        </p:txBody>
      </p:sp>
    </p:spTree>
    <p:extLst>
      <p:ext uri="{BB962C8B-B14F-4D97-AF65-F5344CB8AC3E}">
        <p14:creationId xmlns:p14="http://schemas.microsoft.com/office/powerpoint/2010/main" val="186814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ctr">
              <a:lnSpc>
                <a:spcPct val="100000"/>
              </a:lnSpc>
              <a:buNone/>
            </a:pPr>
            <a:r>
              <a:rPr lang="en-GB" sz="3200" b="1" u="sng" dirty="0">
                <a:solidFill>
                  <a:srgbClr val="FFFF00"/>
                </a:solidFill>
                <a:latin typeface="Gentium" panose="02000503060000020004" pitchFamily="2" charset="77"/>
              </a:rPr>
              <a:t>Why do we need Righteousness?</a:t>
            </a:r>
          </a:p>
          <a:p>
            <a:pPr marL="0" lvl="0" indent="0">
              <a:lnSpc>
                <a:spcPct val="100000"/>
              </a:lnSpc>
              <a:buNone/>
            </a:pPr>
            <a:endParaRPr lang="en-GB" sz="3200" b="1" dirty="0">
              <a:solidFill>
                <a:schemeClr val="accent3">
                  <a:lumMod val="20000"/>
                  <a:lumOff val="80000"/>
                </a:schemeClr>
              </a:solidFill>
              <a:latin typeface="Gentium" panose="02000503060000020004" pitchFamily="2" charset="77"/>
            </a:endParaRPr>
          </a:p>
          <a:p>
            <a:pPr marL="0" lvl="0" indent="0">
              <a:lnSpc>
                <a:spcPct val="100000"/>
              </a:lnSpc>
              <a:buNone/>
            </a:pPr>
            <a:r>
              <a:rPr lang="en-GB" sz="3200" b="1" dirty="0">
                <a:solidFill>
                  <a:schemeClr val="accent3">
                    <a:lumMod val="20000"/>
                    <a:lumOff val="80000"/>
                  </a:schemeClr>
                </a:solidFill>
                <a:latin typeface="Gentium" panose="02000503060000020004" pitchFamily="2" charset="77"/>
              </a:rPr>
              <a:t>We were made </a:t>
            </a:r>
            <a:r>
              <a:rPr lang="en-GB" sz="3200" b="1" u="sng" dirty="0">
                <a:solidFill>
                  <a:srgbClr val="FFFF00"/>
                </a:solidFill>
                <a:latin typeface="Gentium" panose="02000503060000020004" pitchFamily="2" charset="77"/>
              </a:rPr>
              <a:t>unrighteous</a:t>
            </a:r>
            <a:r>
              <a:rPr lang="en-GB" sz="3200" b="1" dirty="0">
                <a:solidFill>
                  <a:schemeClr val="accent3">
                    <a:lumMod val="20000"/>
                    <a:lumOff val="80000"/>
                  </a:schemeClr>
                </a:solidFill>
                <a:latin typeface="Gentium" panose="02000503060000020004" pitchFamily="2" charset="77"/>
              </a:rPr>
              <a:t> through Adams sin. </a:t>
            </a:r>
          </a:p>
          <a:p>
            <a:pPr marL="0" lvl="0" indent="0">
              <a:lnSpc>
                <a:spcPct val="100000"/>
              </a:lnSpc>
              <a:buNone/>
            </a:pPr>
            <a:endParaRPr lang="en-GB" sz="3200" b="1" dirty="0">
              <a:solidFill>
                <a:schemeClr val="accent3">
                  <a:lumMod val="20000"/>
                  <a:lumOff val="80000"/>
                </a:schemeClr>
              </a:solidFill>
              <a:latin typeface="Gentium" panose="02000503060000020004" pitchFamily="2" charset="77"/>
            </a:endParaRPr>
          </a:p>
          <a:p>
            <a:pPr marL="0" indent="0">
              <a:lnSpc>
                <a:spcPct val="100000"/>
              </a:lnSpc>
              <a:buNone/>
            </a:pPr>
            <a:r>
              <a:rPr lang="en-GB" sz="3200" dirty="0">
                <a:solidFill>
                  <a:schemeClr val="bg1"/>
                </a:solidFill>
                <a:latin typeface="Gentium" panose="02000503060000020004"/>
              </a:rPr>
              <a:t>Romans 5:12: Therefore, just as sin entered the world through one man, and death through sin, and in this way death came to all people, because all sinned</a:t>
            </a:r>
          </a:p>
          <a:p>
            <a:pPr marL="0" indent="0">
              <a:lnSpc>
                <a:spcPct val="100000"/>
              </a:lnSpc>
              <a:buNone/>
            </a:pPr>
            <a:endParaRPr lang="en-GB" sz="3200" dirty="0">
              <a:solidFill>
                <a:schemeClr val="bg1"/>
              </a:solidFill>
              <a:latin typeface="Gentium" panose="02000503060000020004"/>
            </a:endParaRPr>
          </a:p>
          <a:p>
            <a:pPr marL="0" indent="0">
              <a:lnSpc>
                <a:spcPct val="100000"/>
              </a:lnSpc>
              <a:buNone/>
            </a:pPr>
            <a:endParaRPr lang="en-GB" sz="3200" dirty="0">
              <a:solidFill>
                <a:schemeClr val="bg1"/>
              </a:solidFill>
              <a:latin typeface="Gentium" panose="02000503060000020004"/>
            </a:endParaRPr>
          </a:p>
          <a:p>
            <a:pPr marL="0" lvl="0" indent="0">
              <a:lnSpc>
                <a:spcPct val="100000"/>
              </a:lnSpc>
              <a:buNone/>
            </a:pPr>
            <a:endParaRPr lang="en-GB" sz="3200" b="1" dirty="0">
              <a:solidFill>
                <a:schemeClr val="accent3">
                  <a:lumMod val="20000"/>
                  <a:lumOff val="80000"/>
                </a:schemeClr>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315494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5554132" y="896363"/>
            <a:ext cx="5799667" cy="4986117"/>
          </a:xfrm>
        </p:spPr>
        <p:txBody>
          <a:bodyPr>
            <a:normAutofit/>
          </a:bodyPr>
          <a:lstStyle/>
          <a:p>
            <a:pPr marL="0" lvl="0" indent="0">
              <a:lnSpc>
                <a:spcPct val="100000"/>
              </a:lnSpc>
              <a:buNone/>
            </a:pPr>
            <a:endParaRPr lang="en-GB" sz="3200" b="1" dirty="0">
              <a:solidFill>
                <a:schemeClr val="bg1"/>
              </a:solidFill>
              <a:latin typeface="Gentium" panose="02000503060000020004" pitchFamily="2" charset="77"/>
            </a:endParaRPr>
          </a:p>
          <a:p>
            <a:pPr marL="0" indent="0">
              <a:buNone/>
            </a:pPr>
            <a:r>
              <a:rPr lang="en-GB" sz="3200" dirty="0">
                <a:solidFill>
                  <a:schemeClr val="bg1"/>
                </a:solidFill>
              </a:rPr>
              <a:t>‘The deepest problem is that behind all our depravity and all our guilt and all our sinning there is a mysterious connection with Adam whose sin became our sin and whose judgement became our judgement.’ </a:t>
            </a:r>
          </a:p>
          <a:p>
            <a:pPr marL="0" indent="0">
              <a:lnSpc>
                <a:spcPct val="100000"/>
              </a:lnSpc>
              <a:buNone/>
            </a:pPr>
            <a:r>
              <a:rPr lang="en-GB" sz="3600" dirty="0">
                <a:solidFill>
                  <a:schemeClr val="bg1"/>
                </a:solidFill>
                <a:latin typeface="Gentium" panose="02000503060000020004"/>
              </a:rPr>
              <a:t>John Piper</a:t>
            </a:r>
          </a:p>
          <a:p>
            <a:pPr marL="0" indent="0">
              <a:lnSpc>
                <a:spcPct val="100000"/>
              </a:lnSpc>
              <a:buNone/>
            </a:pPr>
            <a:endParaRPr lang="en-GB" sz="3200" dirty="0">
              <a:solidFill>
                <a:schemeClr val="bg1"/>
              </a:solidFill>
              <a:latin typeface="Gentium" panose="02000503060000020004"/>
            </a:endParaRPr>
          </a:p>
          <a:p>
            <a:pPr marL="0" lvl="0" indent="0">
              <a:lnSpc>
                <a:spcPct val="100000"/>
              </a:lnSpc>
              <a:buNone/>
            </a:pPr>
            <a:endParaRPr lang="en-GB" sz="3200" b="1" dirty="0">
              <a:solidFill>
                <a:schemeClr val="accent3">
                  <a:lumMod val="20000"/>
                  <a:lumOff val="80000"/>
                </a:schemeClr>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67" y="1484422"/>
            <a:ext cx="3810000" cy="3810000"/>
          </a:xfrm>
          <a:prstGeom prst="rect">
            <a:avLst/>
          </a:prstGeom>
        </p:spPr>
      </p:pic>
    </p:spTree>
    <p:extLst>
      <p:ext uri="{BB962C8B-B14F-4D97-AF65-F5344CB8AC3E}">
        <p14:creationId xmlns:p14="http://schemas.microsoft.com/office/powerpoint/2010/main" val="14082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563784" y="491318"/>
            <a:ext cx="11064433" cy="6048377"/>
          </a:xfrm>
        </p:spPr>
        <p:txBody>
          <a:bodyPr>
            <a:normAutofit/>
          </a:bodyPr>
          <a:lstStyle/>
          <a:p>
            <a:pPr marL="0" indent="0" algn="ctr">
              <a:lnSpc>
                <a:spcPct val="100000"/>
              </a:lnSpc>
              <a:buNone/>
            </a:pPr>
            <a:r>
              <a:rPr lang="en-GB" sz="3200" b="1" u="sng" dirty="0">
                <a:solidFill>
                  <a:srgbClr val="FFFF00"/>
                </a:solidFill>
                <a:latin typeface="Gentium"/>
              </a:rPr>
              <a:t>How do we Obtain Righteousness?</a:t>
            </a:r>
          </a:p>
          <a:p>
            <a:pPr marL="0" indent="0">
              <a:lnSpc>
                <a:spcPct val="100000"/>
              </a:lnSpc>
              <a:buNone/>
            </a:pPr>
            <a:endParaRPr lang="en-GB" sz="3200" b="1" dirty="0">
              <a:solidFill>
                <a:schemeClr val="accent3">
                  <a:lumMod val="20000"/>
                  <a:lumOff val="80000"/>
                </a:schemeClr>
              </a:solidFill>
              <a:latin typeface="Gentium"/>
            </a:endParaRPr>
          </a:p>
          <a:p>
            <a:pPr marL="0" indent="0">
              <a:buNone/>
            </a:pPr>
            <a:r>
              <a:rPr lang="en-GB" dirty="0">
                <a:solidFill>
                  <a:schemeClr val="bg1"/>
                </a:solidFill>
                <a:latin typeface="Gentium" panose="02000503060000020004"/>
              </a:rPr>
              <a:t>Romans 3:21 - 24 says this: </a:t>
            </a:r>
          </a:p>
          <a:p>
            <a:pPr marL="0" indent="0">
              <a:buNone/>
            </a:pPr>
            <a:r>
              <a:rPr lang="en-GB" b="1" dirty="0">
                <a:solidFill>
                  <a:schemeClr val="bg1"/>
                </a:solidFill>
                <a:latin typeface="Gentium" panose="02000503060000020004"/>
              </a:rPr>
              <a:t>21 </a:t>
            </a:r>
            <a:r>
              <a:rPr lang="en-GB" dirty="0">
                <a:solidFill>
                  <a:schemeClr val="bg1"/>
                </a:solidFill>
                <a:latin typeface="Gentium" panose="02000503060000020004"/>
              </a:rPr>
              <a:t>But now apart from the law the righteousness of God has been made known, to which the Law and the Prophets testify. </a:t>
            </a:r>
            <a:r>
              <a:rPr lang="en-GB" b="1" dirty="0">
                <a:solidFill>
                  <a:schemeClr val="bg1"/>
                </a:solidFill>
                <a:latin typeface="Gentium" panose="02000503060000020004"/>
              </a:rPr>
              <a:t>22 </a:t>
            </a:r>
            <a:r>
              <a:rPr lang="en-GB" u="sng" dirty="0">
                <a:solidFill>
                  <a:srgbClr val="FFFF00"/>
                </a:solidFill>
                <a:latin typeface="Gentium" panose="02000503060000020004"/>
              </a:rPr>
              <a:t>This righteousness is given through faith in Jesus Christ to all who believe</a:t>
            </a:r>
            <a:r>
              <a:rPr lang="en-GB" dirty="0">
                <a:solidFill>
                  <a:srgbClr val="FFFF00"/>
                </a:solidFill>
                <a:latin typeface="Gentium" panose="02000503060000020004"/>
              </a:rPr>
              <a:t>. </a:t>
            </a:r>
            <a:r>
              <a:rPr lang="en-GB" dirty="0">
                <a:solidFill>
                  <a:schemeClr val="bg1"/>
                </a:solidFill>
                <a:latin typeface="Gentium" panose="02000503060000020004"/>
              </a:rPr>
              <a:t>There is no difference between Jew and Gentile, </a:t>
            </a:r>
            <a:r>
              <a:rPr lang="en-GB" b="1" dirty="0">
                <a:solidFill>
                  <a:schemeClr val="bg1"/>
                </a:solidFill>
                <a:latin typeface="Gentium" panose="02000503060000020004"/>
              </a:rPr>
              <a:t>23 </a:t>
            </a:r>
            <a:r>
              <a:rPr lang="en-GB" dirty="0">
                <a:solidFill>
                  <a:schemeClr val="bg1"/>
                </a:solidFill>
                <a:latin typeface="Gentium" panose="02000503060000020004"/>
              </a:rPr>
              <a:t>for all have sinned and fall short of the glory of God, </a:t>
            </a:r>
            <a:r>
              <a:rPr lang="en-GB" b="1" dirty="0">
                <a:solidFill>
                  <a:schemeClr val="bg1"/>
                </a:solidFill>
                <a:latin typeface="Gentium" panose="02000503060000020004"/>
              </a:rPr>
              <a:t>24 </a:t>
            </a:r>
            <a:r>
              <a:rPr lang="en-GB" dirty="0">
                <a:solidFill>
                  <a:schemeClr val="bg1"/>
                </a:solidFill>
                <a:latin typeface="Gentium" panose="02000503060000020004"/>
              </a:rPr>
              <a:t>and </a:t>
            </a:r>
            <a:r>
              <a:rPr lang="en-GB" u="sng" dirty="0">
                <a:solidFill>
                  <a:srgbClr val="FFFF00"/>
                </a:solidFill>
                <a:latin typeface="Gentium" panose="02000503060000020004"/>
              </a:rPr>
              <a:t>all are justified freely by his grace through the redemption that came by Christ Jesus. </a:t>
            </a:r>
          </a:p>
          <a:p>
            <a:pPr marL="0" indent="0">
              <a:lnSpc>
                <a:spcPct val="100000"/>
              </a:lnSpc>
              <a:buNone/>
            </a:pPr>
            <a:endParaRPr lang="en-GB" sz="3200" b="1" dirty="0">
              <a:solidFill>
                <a:schemeClr val="accent3">
                  <a:lumMod val="20000"/>
                  <a:lumOff val="80000"/>
                </a:schemeClr>
              </a:solidFill>
              <a:latin typeface="Gentium"/>
            </a:endParaRPr>
          </a:p>
        </p:txBody>
      </p:sp>
    </p:spTree>
    <p:extLst>
      <p:ext uri="{BB962C8B-B14F-4D97-AF65-F5344CB8AC3E}">
        <p14:creationId xmlns:p14="http://schemas.microsoft.com/office/powerpoint/2010/main" val="215448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5791200" y="609600"/>
            <a:ext cx="5738632" cy="5245629"/>
          </a:xfrm>
        </p:spPr>
        <p:txBody>
          <a:bodyPr>
            <a:normAutofit lnSpcReduction="10000"/>
          </a:bodyPr>
          <a:lstStyle/>
          <a:p>
            <a:pPr marL="0" indent="0">
              <a:lnSpc>
                <a:spcPct val="120000"/>
              </a:lnSpc>
              <a:buNone/>
            </a:pPr>
            <a:r>
              <a:rPr lang="en-GB" i="1" dirty="0">
                <a:solidFill>
                  <a:schemeClr val="bg1"/>
                </a:solidFill>
              </a:rPr>
              <a:t>Righteousness is an attribute that belongs to God, the Lawgiver, and is manifested in His laws. No man can be justified by his own works apart from God’s ordinance. Therefore, righteousness is a wonderful gift from God to humanity through His love: it is the God-given quality imputed to man upon believing in the Son of God </a:t>
            </a:r>
          </a:p>
          <a:p>
            <a:pPr marL="0" indent="0">
              <a:lnSpc>
                <a:spcPct val="120000"/>
              </a:lnSpc>
              <a:buNone/>
            </a:pPr>
            <a:r>
              <a:rPr lang="en-GB" sz="3200" i="1" dirty="0">
                <a:solidFill>
                  <a:schemeClr val="bg1"/>
                </a:solidFill>
              </a:rPr>
              <a:t>Philip </a:t>
            </a:r>
            <a:r>
              <a:rPr lang="en-GB" sz="3200" i="1" dirty="0" err="1">
                <a:solidFill>
                  <a:schemeClr val="bg1"/>
                </a:solidFill>
              </a:rPr>
              <a:t>Wajaya</a:t>
            </a:r>
            <a:endParaRPr lang="en-GB"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753" y="755120"/>
            <a:ext cx="3440113" cy="4809932"/>
          </a:xfrm>
          <a:prstGeom prst="rect">
            <a:avLst/>
          </a:prstGeom>
        </p:spPr>
      </p:pic>
    </p:spTree>
    <p:extLst>
      <p:ext uri="{BB962C8B-B14F-4D97-AF65-F5344CB8AC3E}">
        <p14:creationId xmlns:p14="http://schemas.microsoft.com/office/powerpoint/2010/main" val="108707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3177</TotalTime>
  <Words>988</Words>
  <Application>Microsoft Macintosh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Futura</vt:lpstr>
      <vt:lpstr>Gentium</vt:lpstr>
      <vt:lpstr>Office Theme</vt:lpstr>
      <vt:lpstr>PowerPoint Presentation</vt:lpstr>
      <vt:lpstr>PowerPoint Presentation</vt:lpstr>
      <vt:lpstr>PowerPoint Presentation</vt:lpstr>
      <vt:lpstr>David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84</cp:revision>
  <dcterms:created xsi:type="dcterms:W3CDTF">2021-12-01T10:06:37Z</dcterms:created>
  <dcterms:modified xsi:type="dcterms:W3CDTF">2022-05-16T10:13:06Z</dcterms:modified>
</cp:coreProperties>
</file>