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92" r:id="rId4"/>
    <p:sldId id="301" r:id="rId5"/>
    <p:sldId id="300" r:id="rId6"/>
    <p:sldId id="313" r:id="rId7"/>
    <p:sldId id="315" r:id="rId8"/>
    <p:sldId id="290" r:id="rId9"/>
    <p:sldId id="317" r:id="rId10"/>
    <p:sldId id="318" r:id="rId11"/>
    <p:sldId id="316" r:id="rId12"/>
    <p:sldId id="319" r:id="rId13"/>
    <p:sldId id="314"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A2A"/>
    <a:srgbClr val="C4BBB0"/>
    <a:srgbClr val="E9E2DC"/>
    <a:srgbClr val="E12A2B"/>
    <a:srgbClr val="0B1A2A"/>
    <a:srgbClr val="2D3F57"/>
    <a:srgbClr val="0C4BBB"/>
    <a:srgbClr val="FF5B66"/>
    <a:srgbClr val="FFFF00"/>
    <a:srgbClr val="D6B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p:restoredTop sz="95807"/>
  </p:normalViewPr>
  <p:slideViewPr>
    <p:cSldViewPr snapToGrid="0" snapToObjects="1">
      <p:cViewPr varScale="1">
        <p:scale>
          <a:sx n="86" d="100"/>
          <a:sy n="86" d="100"/>
        </p:scale>
        <p:origin x="3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10/04/2022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10/04/2022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83581"/>
            <a:ext cx="10515600" cy="5493381"/>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C4BBB0"/>
                </a:solidFill>
                <a:latin typeface="Gentium" panose="02000503060000020004" pitchFamily="2" charset="77"/>
              </a:rPr>
              <a:t>Suffering Well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100" b="1" dirty="0">
              <a:solidFill>
                <a:srgbClr val="C4BBB0"/>
              </a:solidFill>
              <a:latin typeface="Gentium" panose="02000503060000020004" pitchFamily="2" charset="77"/>
            </a:endParaRPr>
          </a:p>
          <a:p>
            <a:pPr>
              <a:lnSpc>
                <a:spcPct val="100000"/>
              </a:lnSpc>
              <a:defRPr/>
            </a:pPr>
            <a:r>
              <a:rPr lang="en-US" sz="2000" b="1" dirty="0">
                <a:solidFill>
                  <a:srgbClr val="C4BBB0"/>
                </a:solidFill>
                <a:latin typeface="Gentium" panose="02000503060000020004" pitchFamily="2" charset="77"/>
              </a:rPr>
              <a:t>Entrust yourself to God</a:t>
            </a:r>
          </a:p>
          <a:p>
            <a:pPr>
              <a:lnSpc>
                <a:spcPct val="100000"/>
              </a:lnSpc>
              <a:defRPr/>
            </a:pPr>
            <a:r>
              <a:rPr lang="en-US" sz="2000" b="1" dirty="0">
                <a:solidFill>
                  <a:srgbClr val="C4BBB0"/>
                </a:solidFill>
                <a:latin typeface="Gentium" panose="02000503060000020004" pitchFamily="2" charset="77"/>
              </a:rPr>
              <a:t>Overcome evil with Good</a:t>
            </a:r>
          </a:p>
          <a:p>
            <a:pPr>
              <a:lnSpc>
                <a:spcPct val="100000"/>
              </a:lnSpc>
              <a:defRPr/>
            </a:pPr>
            <a:r>
              <a:rPr lang="en-US" sz="2000" b="1" dirty="0">
                <a:solidFill>
                  <a:srgbClr val="C4BBB0"/>
                </a:solidFill>
                <a:latin typeface="Gentium" panose="02000503060000020004" pitchFamily="2" charset="77"/>
              </a:rPr>
              <a:t>Live with the why</a:t>
            </a:r>
          </a:p>
          <a:p>
            <a:pPr>
              <a:lnSpc>
                <a:spcPct val="100000"/>
              </a:lnSpc>
              <a:defRPr/>
            </a:pPr>
            <a:r>
              <a:rPr lang="en-US" sz="2000" b="1" dirty="0">
                <a:solidFill>
                  <a:srgbClr val="C4BBB0"/>
                </a:solidFill>
                <a:latin typeface="Gentium" panose="02000503060000020004" pitchFamily="2" charset="77"/>
              </a:rPr>
              <a:t>Point people to Jesus</a:t>
            </a:r>
          </a:p>
          <a:p>
            <a:pPr>
              <a:lnSpc>
                <a:spcPct val="100000"/>
              </a:lnSpc>
              <a:defRPr/>
            </a:pPr>
            <a:endParaRPr lang="en-US" sz="2000" b="1" dirty="0">
              <a:solidFill>
                <a:srgbClr val="C4BBB0"/>
              </a:solidFill>
              <a:latin typeface="Gentium" panose="02000503060000020004"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75941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lnSpcReduction="10000"/>
          </a:bodyPr>
          <a:lstStyle/>
          <a:p>
            <a:pPr marL="0" lvl="0" indent="0">
              <a:lnSpc>
                <a:spcPct val="100000"/>
              </a:lnSpc>
              <a:buNone/>
            </a:pPr>
            <a:endParaRPr lang="en-US" sz="2000" b="1" dirty="0">
              <a:solidFill>
                <a:srgbClr val="C4BBB0"/>
              </a:solidFill>
              <a:latin typeface="Gentium" panose="02000503060000020004" pitchFamily="2" charset="77"/>
            </a:endParaRPr>
          </a:p>
          <a:p>
            <a:pPr>
              <a:lnSpc>
                <a:spcPct val="100000"/>
              </a:lnSpc>
              <a:defRPr/>
            </a:pPr>
            <a:r>
              <a:rPr lang="en-US" sz="2000" b="1" dirty="0">
                <a:solidFill>
                  <a:srgbClr val="C4BBB0"/>
                </a:solidFill>
                <a:latin typeface="Gentium" panose="02000503060000020004" pitchFamily="2" charset="77"/>
              </a:rPr>
              <a:t>Know that there is </a:t>
            </a:r>
            <a:r>
              <a:rPr lang="en-US" sz="2000" b="1" dirty="0">
                <a:solidFill>
                  <a:schemeClr val="accent4">
                    <a:lumMod val="75000"/>
                  </a:schemeClr>
                </a:solidFill>
                <a:latin typeface="Gentium" panose="02000503060000020004" pitchFamily="2" charset="77"/>
              </a:rPr>
              <a:t>purpose in your pain</a:t>
            </a:r>
            <a:r>
              <a:rPr lang="en-US" sz="2000" b="1" dirty="0">
                <a:solidFill>
                  <a:srgbClr val="C4BBB0"/>
                </a:solidFill>
                <a:latin typeface="Gentium" panose="02000503060000020004" pitchFamily="2" charset="77"/>
              </a:rPr>
              <a:t> </a:t>
            </a:r>
          </a:p>
          <a:p>
            <a:pPr>
              <a:lnSpc>
                <a:spcPct val="100000"/>
              </a:lnSpc>
              <a:defRPr/>
            </a:pPr>
            <a:endParaRPr lang="en-US" sz="2000" b="1" baseline="30000" dirty="0">
              <a:solidFill>
                <a:srgbClr val="C4BBB0"/>
              </a:solidFill>
              <a:latin typeface="Gentium" panose="02000503060000020004" pitchFamily="2" charset="77"/>
            </a:endParaRPr>
          </a:p>
          <a:p>
            <a:pPr marL="0" indent="0" algn="just">
              <a:lnSpc>
                <a:spcPct val="100000"/>
              </a:lnSpc>
              <a:buNone/>
              <a:defRPr/>
            </a:pPr>
            <a:r>
              <a:rPr lang="en-US" sz="2000" b="1" baseline="30000" dirty="0">
                <a:solidFill>
                  <a:srgbClr val="C4BBB0"/>
                </a:solidFill>
                <a:latin typeface="Gentium" panose="02000503060000020004" pitchFamily="2" charset="77"/>
              </a:rPr>
              <a:t>1 </a:t>
            </a:r>
            <a:r>
              <a:rPr lang="en-US" sz="2000" b="1" dirty="0">
                <a:solidFill>
                  <a:srgbClr val="C4BBB0"/>
                </a:solidFill>
                <a:latin typeface="Gentium" panose="02000503060000020004" pitchFamily="2" charset="77"/>
              </a:rPr>
              <a:t>Therefore, since we have been justified by faith, we have peace with God through our Lord Jesus Christ. Through him we have also obtained access by faith into his grace in which we stand, and </a:t>
            </a:r>
            <a:r>
              <a:rPr lang="en-US" sz="2000" b="1" dirty="0">
                <a:solidFill>
                  <a:schemeClr val="accent4">
                    <a:lumMod val="75000"/>
                  </a:schemeClr>
                </a:solidFill>
                <a:latin typeface="Gentium" panose="02000503060000020004" pitchFamily="2" charset="77"/>
              </a:rPr>
              <a:t>we rejoice in hope of the glory of God</a:t>
            </a:r>
            <a:r>
              <a:rPr lang="en-US" sz="2000" b="1" dirty="0">
                <a:solidFill>
                  <a:srgbClr val="C4BBB0"/>
                </a:solidFill>
                <a:latin typeface="Gentium" panose="02000503060000020004" pitchFamily="2" charset="77"/>
              </a:rPr>
              <a:t>. Not only that, but </a:t>
            </a:r>
            <a:r>
              <a:rPr lang="en-US" sz="2000" b="1" dirty="0">
                <a:solidFill>
                  <a:schemeClr val="accent4">
                    <a:lumMod val="75000"/>
                  </a:schemeClr>
                </a:solidFill>
                <a:latin typeface="Gentium" panose="02000503060000020004" pitchFamily="2" charset="77"/>
              </a:rPr>
              <a:t>we rejoice in our sufferings, knowing that suffering produces endurance, and endurance produces character, and character produces hope</a:t>
            </a:r>
            <a:r>
              <a:rPr lang="en-US" sz="2000" b="1" dirty="0">
                <a:solidFill>
                  <a:srgbClr val="C4BBB0"/>
                </a:solidFill>
                <a:latin typeface="Gentium" panose="02000503060000020004" pitchFamily="2" charset="77"/>
              </a:rPr>
              <a:t>, and </a:t>
            </a:r>
            <a:r>
              <a:rPr lang="en-US" sz="2000" b="1" dirty="0">
                <a:solidFill>
                  <a:schemeClr val="tx2">
                    <a:lumMod val="20000"/>
                    <a:lumOff val="80000"/>
                  </a:schemeClr>
                </a:solidFill>
                <a:latin typeface="Gentium" panose="02000503060000020004" pitchFamily="2" charset="77"/>
              </a:rPr>
              <a:t>hope does not put us to shame, because </a:t>
            </a:r>
            <a:r>
              <a:rPr lang="en-US" sz="2000" b="1" dirty="0">
                <a:solidFill>
                  <a:schemeClr val="accent4">
                    <a:lumMod val="75000"/>
                  </a:schemeClr>
                </a:solidFill>
                <a:latin typeface="Gentium" panose="02000503060000020004" pitchFamily="2" charset="77"/>
              </a:rPr>
              <a:t>God’s love has been poured into our hearts through the Holy Spirit </a:t>
            </a:r>
            <a:r>
              <a:rPr lang="en-US" sz="2000" b="1" dirty="0">
                <a:solidFill>
                  <a:srgbClr val="C4BBB0"/>
                </a:solidFill>
                <a:latin typeface="Gentium" panose="02000503060000020004" pitchFamily="2" charset="77"/>
              </a:rPr>
              <a:t>who has been given to us.</a:t>
            </a:r>
          </a:p>
          <a:p>
            <a:pPr marL="0" lvl="0" indent="0">
              <a:lnSpc>
                <a:spcPct val="100000"/>
              </a:lnSpc>
              <a:buNone/>
            </a:pPr>
            <a:r>
              <a:rPr lang="en-US" sz="1400" b="1" dirty="0">
                <a:solidFill>
                  <a:srgbClr val="C4BBB0"/>
                </a:solidFill>
                <a:latin typeface="Gentium" panose="02000503060000020004" pitchFamily="2" charset="77"/>
              </a:rPr>
              <a:t>Romans 5: 1- 5 ESV</a:t>
            </a:r>
          </a:p>
          <a:p>
            <a:pPr marL="0" indent="0">
              <a:lnSpc>
                <a:spcPct val="100000"/>
              </a:lnSpc>
              <a:buNone/>
            </a:pPr>
            <a:endParaRPr lang="en-GB" sz="2000" b="1" dirty="0">
              <a:solidFill>
                <a:srgbClr val="C4BBB0"/>
              </a:solidFill>
              <a:latin typeface="Gentium" panose="02000503060000020004" pitchFamily="2" charset="77"/>
            </a:endParaRPr>
          </a:p>
          <a:p>
            <a:pPr marL="0" indent="0">
              <a:lnSpc>
                <a:spcPct val="100000"/>
              </a:lnSpc>
              <a:buNone/>
            </a:pPr>
            <a:r>
              <a:rPr lang="en-GB" sz="2000" b="1" dirty="0">
                <a:solidFill>
                  <a:srgbClr val="C4BBB0"/>
                </a:solidFill>
                <a:latin typeface="Gentium" panose="02000503060000020004" pitchFamily="2" charset="77"/>
              </a:rPr>
              <a:t>“What good can come of this Lord?”</a:t>
            </a:r>
          </a:p>
          <a:p>
            <a:pPr marL="0" lvl="0" indent="0" algn="just">
              <a:lnSpc>
                <a:spcPct val="100000"/>
              </a:lnSpc>
              <a:buNone/>
            </a:pPr>
            <a:r>
              <a:rPr lang="en-GB" sz="2000" b="1" baseline="30000" dirty="0">
                <a:solidFill>
                  <a:srgbClr val="C4BBB0"/>
                </a:solidFill>
                <a:latin typeface="Gentium" panose="02000503060000020004" pitchFamily="2" charset="77"/>
              </a:rPr>
              <a:t>28</a:t>
            </a:r>
            <a:r>
              <a:rPr lang="en-GB" sz="2000" b="1" dirty="0">
                <a:solidFill>
                  <a:srgbClr val="C4BBB0"/>
                </a:solidFill>
                <a:latin typeface="Gentium" panose="02000503060000020004" pitchFamily="2" charset="77"/>
              </a:rPr>
              <a:t> And </a:t>
            </a:r>
            <a:r>
              <a:rPr lang="en-GB" sz="2000" b="1" dirty="0">
                <a:solidFill>
                  <a:schemeClr val="accent4">
                    <a:lumMod val="75000"/>
                  </a:schemeClr>
                </a:solidFill>
                <a:latin typeface="Gentium" panose="02000503060000020004" pitchFamily="2" charset="77"/>
              </a:rPr>
              <a:t>we know that for those who love God all things work together for good, for those who are called according to his purpose</a:t>
            </a:r>
            <a:r>
              <a:rPr lang="en-GB" sz="2000" b="1" dirty="0">
                <a:solidFill>
                  <a:schemeClr val="accent4">
                    <a:lumMod val="60000"/>
                    <a:lumOff val="40000"/>
                  </a:schemeClr>
                </a:solidFill>
                <a:latin typeface="Gentium" panose="02000503060000020004" pitchFamily="2" charset="77"/>
              </a:rPr>
              <a:t>.</a:t>
            </a:r>
            <a:r>
              <a:rPr lang="en-GB" sz="2000" b="1" dirty="0">
                <a:solidFill>
                  <a:srgbClr val="C4BBB0"/>
                </a:solidFill>
                <a:latin typeface="Gentium" panose="02000503060000020004" pitchFamily="2" charset="77"/>
              </a:rPr>
              <a:t> For those whom he foreknew he also predestined to be conformed to the image of his Son, in order that he might be the firstborn among many brothers. </a:t>
            </a:r>
          </a:p>
          <a:p>
            <a:pPr marL="0" lvl="0" indent="0">
              <a:lnSpc>
                <a:spcPct val="100000"/>
              </a:lnSpc>
              <a:buNone/>
            </a:pPr>
            <a:r>
              <a:rPr lang="en-US" sz="2000" b="1" dirty="0">
                <a:solidFill>
                  <a:srgbClr val="C4BBB0"/>
                </a:solidFill>
                <a:latin typeface="Gentium" panose="02000503060000020004" pitchFamily="2" charset="77"/>
              </a:rPr>
              <a:t>Romans 8: 28-29</a:t>
            </a:r>
          </a:p>
          <a:p>
            <a:pPr marL="0" indent="0">
              <a:lnSpc>
                <a:spcPct val="100000"/>
              </a:lnSpc>
              <a:buNone/>
            </a:pPr>
            <a:endParaRPr lang="en-GB" sz="2000" b="1"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76710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83581"/>
            <a:ext cx="10515600" cy="5493381"/>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C4BBB0"/>
                </a:solidFill>
                <a:latin typeface="Gentium" panose="02000503060000020004" pitchFamily="2" charset="77"/>
              </a:rPr>
              <a:t>Suffering Well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100" b="1" dirty="0">
              <a:solidFill>
                <a:srgbClr val="C4BBB0"/>
              </a:solidFill>
              <a:latin typeface="Gentium" panose="02000503060000020004" pitchFamily="2" charset="77"/>
            </a:endParaRPr>
          </a:p>
          <a:p>
            <a:pPr>
              <a:lnSpc>
                <a:spcPct val="100000"/>
              </a:lnSpc>
              <a:defRPr/>
            </a:pPr>
            <a:r>
              <a:rPr lang="en-US" sz="2000" b="1" dirty="0">
                <a:solidFill>
                  <a:srgbClr val="C4BBB0"/>
                </a:solidFill>
                <a:latin typeface="Gentium" panose="02000503060000020004" pitchFamily="2" charset="77"/>
              </a:rPr>
              <a:t>Take comfort and do not grow weary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lvl="0" indent="0" algn="just">
              <a:lnSpc>
                <a:spcPct val="100000"/>
              </a:lnSpc>
              <a:buNone/>
            </a:pPr>
            <a:r>
              <a:rPr lang="en-GB" sz="2000" b="1" baseline="30000" dirty="0">
                <a:solidFill>
                  <a:srgbClr val="C4BBB0"/>
                </a:solidFill>
                <a:latin typeface="Gentium" panose="02000503060000020004" pitchFamily="2" charset="77"/>
              </a:rPr>
              <a:t>28</a:t>
            </a:r>
            <a:r>
              <a:rPr lang="en-GB" sz="2000" b="1" dirty="0">
                <a:solidFill>
                  <a:srgbClr val="C4BBB0"/>
                </a:solidFill>
                <a:latin typeface="Gentium" panose="02000503060000020004" pitchFamily="2" charset="77"/>
              </a:rPr>
              <a:t> And </a:t>
            </a:r>
            <a:r>
              <a:rPr lang="en-GB" sz="2000" b="1" dirty="0">
                <a:solidFill>
                  <a:schemeClr val="accent4">
                    <a:lumMod val="75000"/>
                  </a:schemeClr>
                </a:solidFill>
                <a:latin typeface="Gentium" panose="02000503060000020004" pitchFamily="2" charset="77"/>
              </a:rPr>
              <a:t>we know that for those who love God all things work together for good, for those who are called according to his purpose</a:t>
            </a:r>
            <a:r>
              <a:rPr lang="en-GB" sz="2000" b="1" dirty="0">
                <a:solidFill>
                  <a:schemeClr val="accent4">
                    <a:lumMod val="60000"/>
                    <a:lumOff val="40000"/>
                  </a:schemeClr>
                </a:solidFill>
                <a:latin typeface="Gentium" panose="02000503060000020004" pitchFamily="2" charset="77"/>
              </a:rPr>
              <a:t>.</a:t>
            </a:r>
            <a:r>
              <a:rPr lang="en-GB" sz="2000" b="1" dirty="0">
                <a:solidFill>
                  <a:srgbClr val="C4BBB0"/>
                </a:solidFill>
                <a:latin typeface="Gentium" panose="02000503060000020004" pitchFamily="2" charset="77"/>
              </a:rPr>
              <a:t> For those whom he foreknew he also predestined to be conformed to the image of his Son, in order that he might be the firstborn among many brothers. </a:t>
            </a:r>
          </a:p>
          <a:p>
            <a:pPr marL="0" lvl="0" indent="0">
              <a:lnSpc>
                <a:spcPct val="100000"/>
              </a:lnSpc>
              <a:buNone/>
            </a:pPr>
            <a:r>
              <a:rPr lang="en-US" sz="1400" b="1" dirty="0">
                <a:solidFill>
                  <a:srgbClr val="C4BBB0"/>
                </a:solidFill>
                <a:latin typeface="Gentium" panose="02000503060000020004" pitchFamily="2" charset="77"/>
              </a:rPr>
              <a:t>Romans 8: 28-29</a:t>
            </a:r>
          </a:p>
          <a:p>
            <a:pPr marL="0" lvl="0" indent="0">
              <a:lnSpc>
                <a:spcPct val="100000"/>
              </a:lnSpc>
              <a:buNone/>
            </a:pPr>
            <a:endParaRPr lang="en-US" sz="1400" b="1" dirty="0">
              <a:solidFill>
                <a:srgbClr val="C4BBB0"/>
              </a:solidFill>
              <a:latin typeface="Gentium" panose="02000503060000020004" pitchFamily="2" charset="77"/>
            </a:endParaRPr>
          </a:p>
          <a:p>
            <a:pPr marL="0" lvl="0" indent="0" algn="just">
              <a:lnSpc>
                <a:spcPct val="100000"/>
              </a:lnSpc>
              <a:buNone/>
            </a:pPr>
            <a:r>
              <a:rPr kumimoji="0" lang="en-GB" sz="2000" b="1" i="0" u="none" strike="noStrike" kern="1200" cap="none" spc="0" normalizeH="0" baseline="30000" noProof="0" dirty="0">
                <a:ln>
                  <a:noFill/>
                </a:ln>
                <a:solidFill>
                  <a:srgbClr val="C4BBB0"/>
                </a:solidFill>
                <a:effectLst/>
                <a:uLnTx/>
                <a:uFillTx/>
                <a:latin typeface="Gentium" panose="02000503060000020004" pitchFamily="2" charset="77"/>
                <a:ea typeface="+mn-ea"/>
                <a:cs typeface="+mn-cs"/>
              </a:rPr>
              <a:t>17 </a:t>
            </a:r>
            <a:r>
              <a:rPr kumimoji="0" lang="en-US" sz="20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rPr>
              <a:t>For </a:t>
            </a:r>
            <a:r>
              <a:rPr kumimoji="0" lang="en-US" sz="2000" b="1" i="0" u="none" strike="noStrike" kern="1200" cap="none" spc="0" normalizeH="0" baseline="0" noProof="0" dirty="0">
                <a:ln>
                  <a:noFill/>
                </a:ln>
                <a:solidFill>
                  <a:schemeClr val="accent4">
                    <a:lumMod val="75000"/>
                  </a:schemeClr>
                </a:solidFill>
                <a:effectLst/>
                <a:uLnTx/>
                <a:uFillTx/>
                <a:latin typeface="Gentium" panose="02000503060000020004" pitchFamily="2" charset="77"/>
                <a:ea typeface="+mn-ea"/>
                <a:cs typeface="+mn-cs"/>
              </a:rPr>
              <a:t>this light momentary affliction is preparing for us an eternal weight of glory beyond all comparison</a:t>
            </a:r>
            <a:r>
              <a:rPr kumimoji="0" lang="en-US" sz="20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rPr>
              <a:t>, as we look not to the things that are seen but to the things that are unseen. For the things that are seen are transient, but the things that are unseen are eternal.</a:t>
            </a:r>
          </a:p>
          <a:p>
            <a:pPr marL="0" indent="0">
              <a:lnSpc>
                <a:spcPct val="100000"/>
              </a:lnSpc>
              <a:buNone/>
            </a:pPr>
            <a:r>
              <a:rPr kumimoji="0" lang="en-US" sz="14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rPr>
              <a:t>2 Corinthians 4:17</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83233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ogo&#10;&#10;Description automatically generated">
            <a:extLst>
              <a:ext uri="{FF2B5EF4-FFF2-40B4-BE49-F238E27FC236}">
                <a16:creationId xmlns:a16="http://schemas.microsoft.com/office/drawing/2014/main" id="{460B23F3-64DC-468C-8A4E-5EC18F3C0C0D}"/>
              </a:ext>
            </a:extLst>
          </p:cNvPr>
          <p:cNvPicPr>
            <a:picLocks noGrp="1" noChangeAspect="1"/>
          </p:cNvPicPr>
          <p:nvPr>
            <p:ph idx="1"/>
          </p:nvPr>
        </p:nvPicPr>
        <p:blipFill>
          <a:blip r:embed="rId2"/>
          <a:stretch>
            <a:fillRect/>
          </a:stretch>
        </p:blipFill>
        <p:spPr>
          <a:xfrm>
            <a:off x="0" y="40212"/>
            <a:ext cx="12191999" cy="6817788"/>
          </a:xfrm>
        </p:spPr>
      </p:pic>
    </p:spTree>
    <p:extLst>
      <p:ext uri="{BB962C8B-B14F-4D97-AF65-F5344CB8AC3E}">
        <p14:creationId xmlns:p14="http://schemas.microsoft.com/office/powerpoint/2010/main" val="264062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D960D-F8E1-8C4A-BCCB-9CC7DA6924B1}"/>
              </a:ext>
            </a:extLst>
          </p:cNvPr>
          <p:cNvPicPr>
            <a:picLocks noChangeAspect="1"/>
          </p:cNvPicPr>
          <p:nvPr/>
        </p:nvPicPr>
        <p:blipFill>
          <a:blip r:embed="rId2"/>
          <a:stretch>
            <a:fillRect/>
          </a:stretch>
        </p:blipFill>
        <p:spPr>
          <a:xfrm>
            <a:off x="0" y="0"/>
            <a:ext cx="12192000" cy="6864626"/>
          </a:xfrm>
          <a:prstGeom prst="rect">
            <a:avLst/>
          </a:prstGeom>
        </p:spPr>
      </p:pic>
    </p:spTree>
    <p:extLst>
      <p:ext uri="{BB962C8B-B14F-4D97-AF65-F5344CB8AC3E}">
        <p14:creationId xmlns:p14="http://schemas.microsoft.com/office/powerpoint/2010/main" val="225420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2"/>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03C12-DA23-6447-B2DE-E898BB2F91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742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ogo&#10;&#10;Description automatically generated">
            <a:extLst>
              <a:ext uri="{FF2B5EF4-FFF2-40B4-BE49-F238E27FC236}">
                <a16:creationId xmlns:a16="http://schemas.microsoft.com/office/drawing/2014/main" id="{460B23F3-64DC-468C-8A4E-5EC18F3C0C0D}"/>
              </a:ext>
            </a:extLst>
          </p:cNvPr>
          <p:cNvPicPr>
            <a:picLocks noGrp="1" noChangeAspect="1"/>
          </p:cNvPicPr>
          <p:nvPr>
            <p:ph idx="1"/>
          </p:nvPr>
        </p:nvPicPr>
        <p:blipFill>
          <a:blip r:embed="rId2"/>
          <a:stretch>
            <a:fillRect/>
          </a:stretch>
        </p:blipFill>
        <p:spPr>
          <a:xfrm>
            <a:off x="0" y="40212"/>
            <a:ext cx="12191999" cy="6817788"/>
          </a:xfrm>
        </p:spPr>
      </p:pic>
    </p:spTree>
    <p:extLst>
      <p:ext uri="{BB962C8B-B14F-4D97-AF65-F5344CB8AC3E}">
        <p14:creationId xmlns:p14="http://schemas.microsoft.com/office/powerpoint/2010/main" val="260764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fontScale="62500" lnSpcReduction="20000"/>
          </a:bodyPr>
          <a:lstStyle/>
          <a:p>
            <a:pPr marL="0" lvl="0" indent="0" algn="just">
              <a:lnSpc>
                <a:spcPct val="100000"/>
              </a:lnSpc>
              <a:buNone/>
            </a:pPr>
            <a:r>
              <a:rPr lang="en-GB" sz="3200" b="1" baseline="30000" dirty="0">
                <a:solidFill>
                  <a:srgbClr val="C4BBB0"/>
                </a:solidFill>
                <a:latin typeface="Gentium" panose="02000503060000020004" pitchFamily="2" charset="77"/>
              </a:rPr>
              <a:t>20</a:t>
            </a:r>
            <a:r>
              <a:rPr lang="en-GB" sz="3200" b="1" dirty="0">
                <a:solidFill>
                  <a:srgbClr val="C4BBB0"/>
                </a:solidFill>
                <a:latin typeface="Gentium" panose="02000503060000020004" pitchFamily="2" charset="77"/>
              </a:rPr>
              <a:t> </a:t>
            </a:r>
            <a:r>
              <a:rPr lang="en-GB" sz="3200" b="1" dirty="0">
                <a:solidFill>
                  <a:schemeClr val="bg2">
                    <a:lumMod val="75000"/>
                  </a:schemeClr>
                </a:solidFill>
                <a:latin typeface="Gentium" panose="02000503060000020004"/>
              </a:rPr>
              <a:t> …if when you do good and suffer for it you endure, this is a gracious thing in the sight of God. </a:t>
            </a:r>
            <a:r>
              <a:rPr lang="en-GB" sz="3200" b="1" dirty="0">
                <a:solidFill>
                  <a:schemeClr val="accent4">
                    <a:lumMod val="75000"/>
                  </a:schemeClr>
                </a:solidFill>
                <a:latin typeface="Gentium" panose="02000503060000020004"/>
              </a:rPr>
              <a:t>For to this you have been called, because Christ also suffered for you, leaving you an example, so that you might follow in his steps</a:t>
            </a:r>
            <a:r>
              <a:rPr lang="en-GB" sz="3200" b="1" dirty="0">
                <a:solidFill>
                  <a:schemeClr val="bg2">
                    <a:lumMod val="75000"/>
                  </a:schemeClr>
                </a:solidFill>
                <a:latin typeface="Gentium" panose="02000503060000020004"/>
              </a:rPr>
              <a:t>. He committed no sin, neither was deceit found in his mouth. When he was reviled, he did not revile in return; when he suffered, he did not threaten, but continued entrusting himself to him who judges justly. He himself bore our sins in his body on the tree, that we might die to sin and live to righteousness. </a:t>
            </a:r>
          </a:p>
          <a:p>
            <a:pPr marL="0" lvl="0" indent="0" algn="just">
              <a:lnSpc>
                <a:spcPct val="100000"/>
              </a:lnSpc>
              <a:buNone/>
            </a:pPr>
            <a:r>
              <a:rPr lang="en-US" sz="2000" b="1" dirty="0">
                <a:solidFill>
                  <a:srgbClr val="C4BBB0"/>
                </a:solidFill>
                <a:latin typeface="Gentium" panose="02000503060000020004" pitchFamily="2" charset="77"/>
              </a:rPr>
              <a:t>1Peter 2: 20-24 ESV  (See also Isaiah 53)</a:t>
            </a:r>
          </a:p>
          <a:p>
            <a:pPr marL="0" lvl="0" indent="0">
              <a:lnSpc>
                <a:spcPct val="100000"/>
              </a:lnSpc>
              <a:buNone/>
            </a:pPr>
            <a:endParaRPr lang="en-US" sz="3200" b="1" dirty="0">
              <a:solidFill>
                <a:srgbClr val="E9E2DC"/>
              </a:solidFill>
              <a:latin typeface="Gentium" panose="02000503060000020004" pitchFamily="2" charset="77"/>
            </a:endParaRPr>
          </a:p>
          <a:p>
            <a:pPr marL="0" indent="0" algn="just">
              <a:lnSpc>
                <a:spcPct val="100000"/>
              </a:lnSpc>
              <a:buNone/>
            </a:pPr>
            <a:r>
              <a:rPr lang="en-GB" sz="3200" baseline="30000" dirty="0">
                <a:solidFill>
                  <a:srgbClr val="C4BBB0"/>
                </a:solidFill>
                <a:latin typeface="Gentium" panose="02000503060000020004" pitchFamily="2" charset="77"/>
              </a:rPr>
              <a:t>1 </a:t>
            </a:r>
            <a:r>
              <a:rPr lang="en-GB" sz="3200" b="1" dirty="0">
                <a:solidFill>
                  <a:srgbClr val="C4BBB0"/>
                </a:solidFill>
                <a:latin typeface="Gentium" panose="02000503060000020004" pitchFamily="2" charset="77"/>
              </a:rPr>
              <a:t>Therefore, since we are surrounded by so great a cloud of witnesses, let us also lay aside every weight, and sin which clings so closely, and let us run with endurance the race that is set before us, looking to </a:t>
            </a:r>
            <a:r>
              <a:rPr lang="en-GB" sz="3200" b="1" dirty="0">
                <a:solidFill>
                  <a:schemeClr val="accent4">
                    <a:lumMod val="75000"/>
                  </a:schemeClr>
                </a:solidFill>
                <a:latin typeface="Gentium" panose="02000503060000020004" pitchFamily="2" charset="77"/>
              </a:rPr>
              <a:t>Jesus, the founder and perfecter of our faith</a:t>
            </a:r>
            <a:r>
              <a:rPr lang="en-GB" sz="3200" b="1" dirty="0">
                <a:solidFill>
                  <a:srgbClr val="C4BBB0"/>
                </a:solidFill>
                <a:latin typeface="Gentium" panose="02000503060000020004" pitchFamily="2" charset="77"/>
              </a:rPr>
              <a:t>, who </a:t>
            </a:r>
            <a:r>
              <a:rPr lang="en-GB" sz="3200" b="1" dirty="0">
                <a:solidFill>
                  <a:schemeClr val="accent4">
                    <a:lumMod val="75000"/>
                  </a:schemeClr>
                </a:solidFill>
                <a:latin typeface="Gentium" panose="02000503060000020004" pitchFamily="2" charset="77"/>
              </a:rPr>
              <a:t>for the joy that was set before him endured the cross</a:t>
            </a:r>
            <a:r>
              <a:rPr lang="en-GB" sz="3200" b="1" dirty="0">
                <a:solidFill>
                  <a:srgbClr val="C4BBB0"/>
                </a:solidFill>
                <a:latin typeface="Gentium" panose="02000503060000020004" pitchFamily="2" charset="77"/>
              </a:rPr>
              <a:t>, despising the shame, and is seated at the right hand of the throne of God. </a:t>
            </a:r>
            <a:r>
              <a:rPr lang="en-GB" sz="3200" b="1" dirty="0">
                <a:solidFill>
                  <a:schemeClr val="accent4">
                    <a:lumMod val="75000"/>
                  </a:schemeClr>
                </a:solidFill>
                <a:latin typeface="Gentium" panose="02000503060000020004" pitchFamily="2" charset="77"/>
              </a:rPr>
              <a:t>Consider him who endured from sinners such hostility against himself</a:t>
            </a:r>
            <a:r>
              <a:rPr lang="en-GB" sz="3200" b="1" dirty="0">
                <a:solidFill>
                  <a:srgbClr val="C4BBB0"/>
                </a:solidFill>
                <a:latin typeface="Gentium" panose="02000503060000020004" pitchFamily="2" charset="77"/>
              </a:rPr>
              <a:t>, so that you may not grow weary or fainthearted. In your struggle against sin you have not yet resisted to the point of shedding your blood. And have you forgotten the exhortation that addresses you as sons?</a:t>
            </a:r>
          </a:p>
          <a:p>
            <a:pPr marL="0" indent="0" algn="just">
              <a:lnSpc>
                <a:spcPct val="100000"/>
              </a:lnSpc>
              <a:buNone/>
            </a:pPr>
            <a:r>
              <a:rPr lang="en-GB" sz="3200" b="1" dirty="0">
                <a:solidFill>
                  <a:srgbClr val="C4BBB0"/>
                </a:solidFill>
                <a:latin typeface="Gentium" panose="02000503060000020004" pitchFamily="2" charset="77"/>
              </a:rPr>
              <a:t>“My son, do not regard lightly the discipline of the Lord, nor be weary when reproved by him. For the Lord disciplines the one he loves and chastises every son whom he receives”. It is for discipline that you have to endure. God is treating as sons. </a:t>
            </a:r>
            <a:endParaRPr lang="en-GB" sz="3200" b="1" dirty="0">
              <a:solidFill>
                <a:srgbClr val="E9E2DC"/>
              </a:solidFill>
              <a:latin typeface="Gentium" panose="02000503060000020004" pitchFamily="2" charset="77"/>
            </a:endParaRPr>
          </a:p>
          <a:p>
            <a:pPr marL="0" indent="0">
              <a:lnSpc>
                <a:spcPct val="100000"/>
              </a:lnSpc>
              <a:buNone/>
            </a:pPr>
            <a:r>
              <a:rPr lang="en-US" sz="2000" b="1" dirty="0">
                <a:solidFill>
                  <a:srgbClr val="C4BBB0"/>
                </a:solidFill>
                <a:latin typeface="Gentium" panose="02000503060000020004" pitchFamily="2" charset="77"/>
              </a:rPr>
              <a:t>Hebrews 12: 1- 7 ESV</a:t>
            </a: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370109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just">
              <a:lnSpc>
                <a:spcPct val="100000"/>
              </a:lnSpc>
              <a:buNone/>
            </a:pPr>
            <a:r>
              <a:rPr lang="en-GB" b="1" dirty="0">
                <a:solidFill>
                  <a:schemeClr val="bg1">
                    <a:lumMod val="75000"/>
                  </a:schemeClr>
                </a:solidFill>
              </a:rPr>
              <a:t>First, he is my saviour</a:t>
            </a:r>
          </a:p>
          <a:p>
            <a:pPr marL="0" lvl="0" indent="0" algn="just">
              <a:lnSpc>
                <a:spcPct val="100000"/>
              </a:lnSpc>
              <a:buNone/>
            </a:pPr>
            <a:endParaRPr lang="en-GB" dirty="0">
              <a:solidFill>
                <a:schemeClr val="bg1">
                  <a:lumMod val="75000"/>
                </a:schemeClr>
              </a:solidFill>
            </a:endParaRPr>
          </a:p>
          <a:p>
            <a:pPr marL="0" lvl="0" indent="0" algn="just">
              <a:lnSpc>
                <a:spcPct val="100000"/>
              </a:lnSpc>
              <a:buNone/>
            </a:pPr>
            <a:r>
              <a:rPr lang="en-GB" dirty="0">
                <a:solidFill>
                  <a:schemeClr val="bg1">
                    <a:lumMod val="75000"/>
                  </a:schemeClr>
                </a:solidFill>
              </a:rPr>
              <a:t>Before Jesus can be my pattern for life, I must receive His pardon for my life.</a:t>
            </a:r>
            <a:endParaRPr lang="en-GB" b="1" i="1" dirty="0">
              <a:solidFill>
                <a:schemeClr val="accent4">
                  <a:lumMod val="75000"/>
                </a:schemeClr>
              </a:solidFill>
            </a:endParaRPr>
          </a:p>
          <a:p>
            <a:pPr marL="0" lvl="0" indent="0" algn="just">
              <a:lnSpc>
                <a:spcPct val="100000"/>
              </a:lnSpc>
              <a:buNone/>
            </a:pPr>
            <a:endParaRPr lang="en-GB" b="1" i="1" dirty="0">
              <a:solidFill>
                <a:schemeClr val="accent4">
                  <a:lumMod val="75000"/>
                </a:schemeClr>
              </a:solidFill>
            </a:endParaRPr>
          </a:p>
          <a:p>
            <a:pPr marL="0" lvl="0" indent="0" algn="just">
              <a:lnSpc>
                <a:spcPct val="100000"/>
              </a:lnSpc>
              <a:buNone/>
            </a:pPr>
            <a:r>
              <a:rPr lang="en-GB" b="1" i="1" dirty="0">
                <a:solidFill>
                  <a:schemeClr val="accent4">
                    <a:lumMod val="75000"/>
                  </a:schemeClr>
                </a:solidFill>
              </a:rPr>
              <a:t>“Imitation is not salvation. But salvation brings imitation. Christ is not given first as model, but as saviour. In the experience of the believer, first comes the pardon of Christ, then the pattern of Christ. </a:t>
            </a:r>
          </a:p>
          <a:p>
            <a:pPr marL="0" lvl="0" indent="0" algn="just">
              <a:lnSpc>
                <a:spcPct val="100000"/>
              </a:lnSpc>
              <a:buNone/>
            </a:pPr>
            <a:r>
              <a:rPr lang="en-US" sz="1800" b="1" dirty="0">
                <a:solidFill>
                  <a:srgbClr val="C4BBB0"/>
                </a:solidFill>
                <a:latin typeface="Gentium" panose="02000503060000020004" pitchFamily="2" charset="77"/>
              </a:rPr>
              <a:t>J Piper, The Passion of Jesus Christ, p92-3</a:t>
            </a:r>
          </a:p>
          <a:p>
            <a:pPr marL="0" lvl="0" indent="0">
              <a:lnSpc>
                <a:spcPct val="100000"/>
              </a:lnSpc>
              <a:buNone/>
            </a:pPr>
            <a:endParaRPr lang="en-US" sz="2000" b="1" dirty="0">
              <a:solidFill>
                <a:srgbClr val="C4BBB0"/>
              </a:solidFill>
              <a:latin typeface="Gentium" panose="02000503060000020004"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endParaRPr>
          </a:p>
          <a:p>
            <a:pPr marL="0" lvl="0" indent="0">
              <a:lnSpc>
                <a:spcPct val="100000"/>
              </a:lnSpc>
              <a:buNone/>
            </a:pPr>
            <a:endParaRPr lang="en-US" sz="2000" b="1" dirty="0">
              <a:solidFill>
                <a:srgbClr val="C4BBB0"/>
              </a:solidFill>
              <a:latin typeface="Gentium" panose="02000503060000020004" pitchFamily="2" charset="77"/>
            </a:endParaRPr>
          </a:p>
          <a:p>
            <a:pPr marL="0" lv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56333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just">
              <a:lnSpc>
                <a:spcPct val="100000"/>
              </a:lnSpc>
              <a:buNone/>
            </a:pPr>
            <a:r>
              <a:rPr lang="en-GB" sz="3200" b="1" baseline="30000" dirty="0">
                <a:solidFill>
                  <a:srgbClr val="C4BBB0"/>
                </a:solidFill>
                <a:latin typeface="Gentium" panose="02000503060000020004" pitchFamily="2" charset="77"/>
              </a:rPr>
              <a:t>8</a:t>
            </a:r>
            <a:r>
              <a:rPr lang="en-GB" sz="3200" b="1" dirty="0">
                <a:solidFill>
                  <a:srgbClr val="C4BBB0"/>
                </a:solidFill>
                <a:latin typeface="Gentium" panose="02000503060000020004" pitchFamily="2" charset="77"/>
              </a:rPr>
              <a:t> </a:t>
            </a:r>
            <a:r>
              <a:rPr lang="en-GB" sz="3200" b="1" dirty="0">
                <a:solidFill>
                  <a:schemeClr val="bg1">
                    <a:lumMod val="85000"/>
                  </a:schemeClr>
                </a:solidFill>
              </a:rPr>
              <a:t>For by grace you have been saved, through faith. And this is </a:t>
            </a:r>
            <a:r>
              <a:rPr lang="en-GB" sz="3200" b="1" dirty="0">
                <a:solidFill>
                  <a:schemeClr val="accent4">
                    <a:lumMod val="75000"/>
                  </a:schemeClr>
                </a:solidFill>
              </a:rPr>
              <a:t>not your own doing; it is the gift of God</a:t>
            </a:r>
            <a:r>
              <a:rPr lang="en-GB" sz="3200" b="1" dirty="0">
                <a:solidFill>
                  <a:schemeClr val="bg1">
                    <a:lumMod val="85000"/>
                  </a:schemeClr>
                </a:solidFill>
              </a:rPr>
              <a:t>, not a result of works, so that no one may boast. For </a:t>
            </a:r>
            <a:r>
              <a:rPr lang="en-GB" sz="3200" b="1" dirty="0">
                <a:solidFill>
                  <a:schemeClr val="accent4">
                    <a:lumMod val="75000"/>
                  </a:schemeClr>
                </a:solidFill>
              </a:rPr>
              <a:t>we are his workmanship, created in Christ Jesus for good works</a:t>
            </a:r>
            <a:r>
              <a:rPr lang="en-GB" sz="3200" b="1" dirty="0">
                <a:solidFill>
                  <a:schemeClr val="bg1">
                    <a:lumMod val="85000"/>
                  </a:schemeClr>
                </a:solidFill>
              </a:rPr>
              <a:t>, which God prepared beforehand, that we should walk in them. </a:t>
            </a:r>
            <a:r>
              <a:rPr lang="en-GB" sz="2000" b="1" dirty="0">
                <a:solidFill>
                  <a:schemeClr val="bg1">
                    <a:lumMod val="85000"/>
                  </a:schemeClr>
                </a:solidFill>
              </a:rPr>
              <a:t> </a:t>
            </a:r>
          </a:p>
          <a:p>
            <a:pPr marL="0" lvl="0" indent="0" algn="just">
              <a:lnSpc>
                <a:spcPct val="100000"/>
              </a:lnSpc>
              <a:buNone/>
            </a:pPr>
            <a:r>
              <a:rPr lang="en-GB" sz="2000" b="1" dirty="0">
                <a:solidFill>
                  <a:schemeClr val="bg1">
                    <a:lumMod val="85000"/>
                  </a:schemeClr>
                </a:solidFill>
              </a:rPr>
              <a:t>Ephesians 2: 8-10 </a:t>
            </a:r>
            <a:endParaRPr lang="en-US" sz="2000" b="1" dirty="0">
              <a:solidFill>
                <a:srgbClr val="C4BBB0"/>
              </a:solidFill>
              <a:latin typeface="Gentium" panose="02000503060000020004" pitchFamily="2" charset="77"/>
            </a:endParaRPr>
          </a:p>
          <a:p>
            <a:pPr marL="0" lvl="0" indent="0">
              <a:lnSpc>
                <a:spcPct val="100000"/>
              </a:lnSpc>
              <a:buNone/>
            </a:pPr>
            <a:endParaRPr lang="en-US" sz="3200" b="1" dirty="0">
              <a:solidFill>
                <a:srgbClr val="E9E2DC"/>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34360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8 </a:t>
            </a:r>
            <a:r>
              <a:rPr lang="en-GB" sz="3200" b="1" dirty="0">
                <a:solidFill>
                  <a:schemeClr val="accent4">
                    <a:lumMod val="75000"/>
                  </a:schemeClr>
                </a:solidFill>
                <a:latin typeface="Gentium" panose="02000503060000020004" pitchFamily="2" charset="77"/>
              </a:rPr>
              <a:t>Although he was a son, he learned obedience through what he suffered</a:t>
            </a:r>
            <a:r>
              <a:rPr lang="en-GB" sz="3200" dirty="0">
                <a:solidFill>
                  <a:schemeClr val="accent4">
                    <a:lumMod val="75000"/>
                  </a:schemeClr>
                </a:solidFill>
                <a:latin typeface="Gentium" panose="02000503060000020004" pitchFamily="2" charset="77"/>
              </a:rPr>
              <a:t>.</a:t>
            </a:r>
          </a:p>
          <a:p>
            <a:pPr marL="0" lvl="0" indent="0">
              <a:lnSpc>
                <a:spcPct val="100000"/>
              </a:lnSpc>
              <a:buNone/>
            </a:pPr>
            <a:r>
              <a:rPr lang="en-US" sz="2000" b="1" dirty="0">
                <a:solidFill>
                  <a:srgbClr val="C4BBB0"/>
                </a:solidFill>
                <a:latin typeface="Gentium" panose="02000503060000020004" pitchFamily="2" charset="77"/>
              </a:rPr>
              <a:t>Hebrews 5:8 ESV</a:t>
            </a:r>
          </a:p>
          <a:p>
            <a:pPr marL="0" lvl="0" indent="0">
              <a:lnSpc>
                <a:spcPct val="100000"/>
              </a:lnSpc>
              <a:buNone/>
            </a:pPr>
            <a:endParaRPr lang="en-US" sz="2000" b="1" dirty="0">
              <a:solidFill>
                <a:srgbClr val="C4BBB0"/>
              </a:solidFill>
              <a:latin typeface="Gentium" panose="02000503060000020004" pitchFamily="2" charset="77"/>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30000" noProof="0" dirty="0">
                <a:ln>
                  <a:noFill/>
                </a:ln>
                <a:solidFill>
                  <a:srgbClr val="C4BBB0"/>
                </a:solidFill>
                <a:effectLst/>
                <a:uLnTx/>
                <a:uFillTx/>
                <a:latin typeface="Gentium" panose="02000503060000020004" pitchFamily="2" charset="77"/>
                <a:ea typeface="+mn-ea"/>
                <a:cs typeface="+mn-cs"/>
              </a:rPr>
              <a:t>23 </a:t>
            </a:r>
            <a:r>
              <a:rPr kumimoji="0" lang="en-GB" sz="3200" b="1" i="0" u="none" strike="noStrike" kern="1200" cap="none" spc="0" normalizeH="0" baseline="0" noProof="0" dirty="0">
                <a:ln>
                  <a:noFill/>
                </a:ln>
                <a:solidFill>
                  <a:schemeClr val="bg2">
                    <a:lumMod val="90000"/>
                  </a:schemeClr>
                </a:solidFill>
                <a:effectLst/>
                <a:uLnTx/>
                <a:uFillTx/>
                <a:latin typeface="Gentium" panose="02000503060000020004" pitchFamily="2" charset="77"/>
                <a:ea typeface="+mn-ea"/>
                <a:cs typeface="+mn-cs"/>
              </a:rPr>
              <a:t>And he said to all, </a:t>
            </a:r>
            <a:r>
              <a:rPr kumimoji="0" lang="en-GB" sz="3200" b="1" i="0" u="none" strike="noStrike" kern="1200" cap="none" spc="0" normalizeH="0" baseline="0" noProof="0" dirty="0">
                <a:ln>
                  <a:noFill/>
                </a:ln>
                <a:solidFill>
                  <a:srgbClr val="FFC000">
                    <a:lumMod val="75000"/>
                  </a:srgbClr>
                </a:solidFill>
                <a:effectLst/>
                <a:uLnTx/>
                <a:uFillTx/>
                <a:latin typeface="Gentium" panose="02000503060000020004" pitchFamily="2" charset="77"/>
                <a:ea typeface="+mn-ea"/>
                <a:cs typeface="+mn-cs"/>
              </a:rPr>
              <a:t>“If anyone would come after me, let him deny himself and take up his cross daily and follow me. For whoever would save his life will lose it, but whoever loses his life for my sake will save it”</a:t>
            </a:r>
            <a:endParaRPr kumimoji="0" lang="en-GB" sz="3200" b="0" i="0" u="none" strike="noStrike" kern="1200" cap="none" spc="0" normalizeH="0" baseline="0" noProof="0" dirty="0">
              <a:ln>
                <a:noFill/>
              </a:ln>
              <a:solidFill>
                <a:srgbClr val="FFC000">
                  <a:lumMod val="75000"/>
                </a:srgbClr>
              </a:solidFill>
              <a:effectLst/>
              <a:uLnTx/>
              <a:uFillTx/>
              <a:latin typeface="Gentium" panose="02000503060000020004"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rPr>
              <a:t>Luke 9: 23-24 ESV</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100" b="1" dirty="0">
                <a:solidFill>
                  <a:srgbClr val="C4BBB0"/>
                </a:solidFill>
                <a:latin typeface="Gentium" panose="02000503060000020004" pitchFamily="2" charset="77"/>
              </a:rPr>
              <a:t>God chose to know pain, rather than say no to pain.</a:t>
            </a:r>
          </a:p>
          <a:p>
            <a:pPr marL="0" lvl="0" indent="0">
              <a:lnSpc>
                <a:spcPct val="100000"/>
              </a:lnSpc>
              <a:buNone/>
            </a:pPr>
            <a:endParaRPr lang="en-US" sz="2000" b="1"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86814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83581"/>
            <a:ext cx="10515600" cy="5493381"/>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C4BBB0"/>
                </a:solidFill>
                <a:latin typeface="Gentium" panose="02000503060000020004" pitchFamily="2" charset="77"/>
              </a:rPr>
              <a:t>Suffering Well</a:t>
            </a:r>
          </a:p>
          <a:p>
            <a:pPr marL="0" indent="0">
              <a:lnSpc>
                <a:spcPct val="100000"/>
              </a:lnSpc>
              <a:buNone/>
              <a:defRPr/>
            </a:pPr>
            <a:r>
              <a:rPr kumimoji="0" lang="en-US" sz="21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rPr>
              <a:t>Q. In what areas of my life am I suffering for Jesus?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100" b="1" dirty="0">
              <a:solidFill>
                <a:srgbClr val="C4BBB0"/>
              </a:solidFill>
              <a:latin typeface="Gentium" panose="02000503060000020004"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C4BBB0"/>
                </a:solidFill>
                <a:effectLst/>
                <a:uLnTx/>
                <a:uFillTx/>
                <a:latin typeface="Gentium" panose="02000503060000020004" pitchFamily="2" charset="77"/>
                <a:ea typeface="+mn-ea"/>
                <a:cs typeface="+mn-cs"/>
              </a:rPr>
              <a:t>Q. Is your response to suffering going to drive you deeper into God, or further from him?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100" b="1" dirty="0">
              <a:solidFill>
                <a:srgbClr val="C4BBB0"/>
              </a:solidFill>
              <a:latin typeface="Gentium" panose="02000503060000020004" pitchFamily="2" charset="77"/>
            </a:endParaRPr>
          </a:p>
          <a:p>
            <a:pPr marL="0" lvl="0" indent="0" algn="just">
              <a:lnSpc>
                <a:spcPct val="100000"/>
              </a:lnSpc>
              <a:buNone/>
            </a:pPr>
            <a:r>
              <a:rPr lang="en-GB" sz="2400" b="1" baseline="30000" dirty="0">
                <a:solidFill>
                  <a:srgbClr val="C4BBB0"/>
                </a:solidFill>
                <a:latin typeface="Gentium" panose="02000503060000020004" pitchFamily="2" charset="77"/>
              </a:rPr>
              <a:t>20</a:t>
            </a:r>
            <a:r>
              <a:rPr lang="en-GB" sz="2400" b="1" dirty="0">
                <a:solidFill>
                  <a:srgbClr val="C4BBB0"/>
                </a:solidFill>
                <a:latin typeface="Gentium" panose="02000503060000020004" pitchFamily="2" charset="77"/>
              </a:rPr>
              <a:t> </a:t>
            </a:r>
            <a:r>
              <a:rPr lang="en-GB" sz="2400" b="1" dirty="0">
                <a:solidFill>
                  <a:schemeClr val="bg2">
                    <a:lumMod val="75000"/>
                  </a:schemeClr>
                </a:solidFill>
                <a:latin typeface="Gentium" panose="02000503060000020004"/>
              </a:rPr>
              <a:t> …if when you do good and suffer for it you endure, this is a gracious thing in the sight of God. </a:t>
            </a:r>
            <a:r>
              <a:rPr lang="en-GB" sz="2400" b="1" dirty="0">
                <a:solidFill>
                  <a:schemeClr val="bg1">
                    <a:lumMod val="75000"/>
                  </a:schemeClr>
                </a:solidFill>
                <a:latin typeface="Gentium" panose="02000503060000020004"/>
              </a:rPr>
              <a:t>For to this you have been called, because Christ also suffered for you, leaving you an example, so that you might follow in his steps</a:t>
            </a:r>
            <a:r>
              <a:rPr lang="en-GB" sz="2400" b="1" dirty="0">
                <a:solidFill>
                  <a:schemeClr val="bg2">
                    <a:lumMod val="75000"/>
                  </a:schemeClr>
                </a:solidFill>
                <a:latin typeface="Gentium" panose="02000503060000020004"/>
              </a:rPr>
              <a:t>. </a:t>
            </a:r>
            <a:r>
              <a:rPr lang="en-GB" sz="2400" b="1" dirty="0">
                <a:solidFill>
                  <a:schemeClr val="accent4">
                    <a:lumMod val="75000"/>
                  </a:schemeClr>
                </a:solidFill>
                <a:latin typeface="Gentium" panose="02000503060000020004"/>
              </a:rPr>
              <a:t>He committed no sin, neither was deceit found in his mouth. When he was reviled, he did not revile in return; when he suffered, he did not threaten, but continued entrusting himself to him who judges justly</a:t>
            </a:r>
            <a:r>
              <a:rPr lang="en-GB" sz="2400" b="1" dirty="0">
                <a:solidFill>
                  <a:schemeClr val="bg2">
                    <a:lumMod val="75000"/>
                  </a:schemeClr>
                </a:solidFill>
                <a:latin typeface="Gentium" panose="02000503060000020004"/>
              </a:rPr>
              <a:t>. He himself bore our sins in his body on the tree, that we might die to sin and live to righteousness. </a:t>
            </a:r>
          </a:p>
          <a:p>
            <a:pPr marL="0" lvl="0" indent="0" algn="just">
              <a:lnSpc>
                <a:spcPct val="100000"/>
              </a:lnSpc>
              <a:buNone/>
            </a:pPr>
            <a:r>
              <a:rPr lang="en-US" sz="1600" b="1" dirty="0">
                <a:solidFill>
                  <a:srgbClr val="C4BBB0"/>
                </a:solidFill>
                <a:latin typeface="Gentium" panose="02000503060000020004" pitchFamily="2" charset="77"/>
              </a:rPr>
              <a:t>1 Peter 2: 20-24 ESV  (See also Isaiah 53)</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000" b="1"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424597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5058</TotalTime>
  <Words>1068</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Gentium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Allen Thomas (NQ1) Anglian Community Enterprise CIC</cp:lastModifiedBy>
  <cp:revision>63</cp:revision>
  <dcterms:created xsi:type="dcterms:W3CDTF">2021-12-01T10:06:37Z</dcterms:created>
  <dcterms:modified xsi:type="dcterms:W3CDTF">2022-04-10T06:37:39Z</dcterms:modified>
</cp:coreProperties>
</file>