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86" r:id="rId2"/>
    <p:sldId id="307" r:id="rId3"/>
    <p:sldId id="295" r:id="rId4"/>
    <p:sldId id="296" r:id="rId5"/>
    <p:sldId id="297" r:id="rId6"/>
    <p:sldId id="308" r:id="rId7"/>
    <p:sldId id="309" r:id="rId8"/>
    <p:sldId id="311" r:id="rId9"/>
    <p:sldId id="312" r:id="rId10"/>
    <p:sldId id="301" r:id="rId11"/>
    <p:sldId id="304" r:id="rId12"/>
    <p:sldId id="302" r:id="rId13"/>
    <p:sldId id="303" r:id="rId14"/>
    <p:sldId id="310" r:id="rId15"/>
    <p:sldId id="313" r:id="rId16"/>
  </p:sldIdLst>
  <p:sldSz cx="12192000" cy="6858000"/>
  <p:notesSz cx="10020300" cy="688816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48" autoAdjust="0"/>
    <p:restoredTop sz="94660"/>
  </p:normalViewPr>
  <p:slideViewPr>
    <p:cSldViewPr snapToGrid="0">
      <p:cViewPr varScale="1">
        <p:scale>
          <a:sx n="64" d="100"/>
          <a:sy n="64" d="100"/>
        </p:scale>
        <p:origin x="690" y="7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42130" cy="345604"/>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5675851" y="1"/>
            <a:ext cx="4342130" cy="345604"/>
          </a:xfrm>
          <a:prstGeom prst="rect">
            <a:avLst/>
          </a:prstGeom>
        </p:spPr>
        <p:txBody>
          <a:bodyPr vert="horz" lIns="96616" tIns="48308" rIns="96616" bIns="48308" rtlCol="0"/>
          <a:lstStyle>
            <a:lvl1pPr algn="r">
              <a:defRPr sz="1300"/>
            </a:lvl1pPr>
          </a:lstStyle>
          <a:p>
            <a:fld id="{80CFFC22-B7C7-4F87-BDBE-A9F31F043524}" type="datetimeFigureOut">
              <a:rPr lang="en-GB" smtClean="0"/>
              <a:t>12/09/2023</a:t>
            </a:fld>
            <a:endParaRPr lang="en-GB"/>
          </a:p>
        </p:txBody>
      </p:sp>
      <p:sp>
        <p:nvSpPr>
          <p:cNvPr id="4" name="Footer Placeholder 3"/>
          <p:cNvSpPr>
            <a:spLocks noGrp="1"/>
          </p:cNvSpPr>
          <p:nvPr>
            <p:ph type="ftr" sz="quarter" idx="2"/>
          </p:nvPr>
        </p:nvSpPr>
        <p:spPr>
          <a:xfrm>
            <a:off x="0" y="6542560"/>
            <a:ext cx="4342130" cy="345603"/>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5675851" y="6542560"/>
            <a:ext cx="4342130" cy="345603"/>
          </a:xfrm>
          <a:prstGeom prst="rect">
            <a:avLst/>
          </a:prstGeom>
        </p:spPr>
        <p:txBody>
          <a:bodyPr vert="horz" lIns="96616" tIns="48308" rIns="96616" bIns="48308" rtlCol="0" anchor="b"/>
          <a:lstStyle>
            <a:lvl1pPr algn="r">
              <a:defRPr sz="1300"/>
            </a:lvl1pPr>
          </a:lstStyle>
          <a:p>
            <a:fld id="{C34E7AC1-7C21-4D32-8C64-796574920039}" type="slidenum">
              <a:rPr lang="en-GB" smtClean="0"/>
              <a:t>‹#›</a:t>
            </a:fld>
            <a:endParaRPr lang="en-GB"/>
          </a:p>
        </p:txBody>
      </p:sp>
    </p:spTree>
    <p:extLst>
      <p:ext uri="{BB962C8B-B14F-4D97-AF65-F5344CB8AC3E}">
        <p14:creationId xmlns:p14="http://schemas.microsoft.com/office/powerpoint/2010/main" val="24522018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2713038" y="515938"/>
            <a:ext cx="4594225" cy="2584450"/>
          </a:xfrm>
          <a:prstGeom prst="rect">
            <a:avLst/>
          </a:prstGeom>
        </p:spPr>
        <p:txBody>
          <a:bodyPr lIns="96616" tIns="48308" rIns="96616" bIns="48308"/>
          <a:lstStyle/>
          <a:p>
            <a:endParaRPr/>
          </a:p>
        </p:txBody>
      </p:sp>
      <p:sp>
        <p:nvSpPr>
          <p:cNvPr id="110" name="Shape 110"/>
          <p:cNvSpPr>
            <a:spLocks noGrp="1"/>
          </p:cNvSpPr>
          <p:nvPr>
            <p:ph type="body" sz="quarter" idx="1"/>
          </p:nvPr>
        </p:nvSpPr>
        <p:spPr>
          <a:xfrm>
            <a:off x="1336040" y="3271878"/>
            <a:ext cx="7348220" cy="3099673"/>
          </a:xfrm>
          <a:prstGeom prst="rect">
            <a:avLst/>
          </a:prstGeom>
        </p:spPr>
        <p:txBody>
          <a:bodyPr lIns="96616" tIns="48308" rIns="96616" bIns="48308"/>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2"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839787" y="2057400"/>
            <a:ext cx="3932239"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4C65-E7E0-4259-BB7A-3052C223AE32}"/>
              </a:ext>
            </a:extLst>
          </p:cNvPr>
          <p:cNvSpPr>
            <a:spLocks noGrp="1"/>
          </p:cNvSpPr>
          <p:nvPr>
            <p:ph type="title"/>
          </p:nvPr>
        </p:nvSpPr>
        <p:spPr>
          <a:xfrm>
            <a:off x="838200" y="2766218"/>
            <a:ext cx="10515600" cy="1325563"/>
          </a:xfrm>
        </p:spPr>
        <p:txBody>
          <a:bodyPr>
            <a:normAutofit/>
          </a:bodyPr>
          <a:lstStyle/>
          <a:p>
            <a:pPr algn="ctr"/>
            <a:r>
              <a:rPr lang="en-GB" sz="5400" b="1" dirty="0">
                <a:solidFill>
                  <a:srgbClr val="FFFF00"/>
                </a:solidFill>
                <a:latin typeface="Gotham Book"/>
              </a:rPr>
              <a:t>Communion – What, Why &amp; How?</a:t>
            </a:r>
          </a:p>
        </p:txBody>
      </p:sp>
    </p:spTree>
    <p:extLst>
      <p:ext uri="{BB962C8B-B14F-4D97-AF65-F5344CB8AC3E}">
        <p14:creationId xmlns:p14="http://schemas.microsoft.com/office/powerpoint/2010/main" val="2339545520"/>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594A1-208B-4314-A734-1611C1BFEB59}"/>
              </a:ext>
            </a:extLst>
          </p:cNvPr>
          <p:cNvSpPr>
            <a:spLocks noGrp="1"/>
          </p:cNvSpPr>
          <p:nvPr>
            <p:ph type="title"/>
          </p:nvPr>
        </p:nvSpPr>
        <p:spPr>
          <a:xfrm>
            <a:off x="838200" y="155263"/>
            <a:ext cx="10515600" cy="1325563"/>
          </a:xfrm>
        </p:spPr>
        <p:txBody>
          <a:bodyPr>
            <a:normAutofit/>
          </a:bodyPr>
          <a:lstStyle/>
          <a:p>
            <a:pPr lvl="0" algn="ctr">
              <a:lnSpc>
                <a:spcPct val="100000"/>
              </a:lnSpc>
              <a:spcBef>
                <a:spcPts val="1000"/>
              </a:spcBef>
            </a:pPr>
            <a:r>
              <a:rPr lang="en-GB" sz="5400" b="1" dirty="0">
                <a:solidFill>
                  <a:srgbClr val="FFFF00"/>
                </a:solidFill>
                <a:latin typeface="Gotham Book"/>
                <a:cs typeface="Calibri"/>
                <a:sym typeface="Calibri"/>
              </a:rPr>
              <a:t>HOW?</a:t>
            </a:r>
            <a:endParaRPr lang="en-GB" sz="5400" dirty="0"/>
          </a:p>
        </p:txBody>
      </p:sp>
      <p:sp>
        <p:nvSpPr>
          <p:cNvPr id="3" name="Text Placeholder 2">
            <a:extLst>
              <a:ext uri="{FF2B5EF4-FFF2-40B4-BE49-F238E27FC236}">
                <a16:creationId xmlns:a16="http://schemas.microsoft.com/office/drawing/2014/main" id="{D4C69128-AC05-47D4-AFFD-5F213203A3A3}"/>
              </a:ext>
            </a:extLst>
          </p:cNvPr>
          <p:cNvSpPr>
            <a:spLocks noGrp="1"/>
          </p:cNvSpPr>
          <p:nvPr>
            <p:ph type="body" idx="1"/>
          </p:nvPr>
        </p:nvSpPr>
        <p:spPr>
          <a:xfrm>
            <a:off x="838200" y="1612897"/>
            <a:ext cx="10515600" cy="4672711"/>
          </a:xfrm>
        </p:spPr>
        <p:txBody>
          <a:bodyPr>
            <a:normAutofit fontScale="92500" lnSpcReduction="10000"/>
          </a:bodyPr>
          <a:lstStyle/>
          <a:p>
            <a:pPr marL="0" lvl="0" indent="0">
              <a:lnSpc>
                <a:spcPct val="100000"/>
              </a:lnSpc>
              <a:buNone/>
            </a:pPr>
            <a:r>
              <a:rPr lang="en-US" sz="2600" b="1" dirty="0">
                <a:solidFill>
                  <a:srgbClr val="FFFF00"/>
                </a:solidFill>
                <a:latin typeface="Gotham Book"/>
              </a:rPr>
              <a:t>1.	With SOBERNESS (not somber, as in “gloomy or depressing.”)</a:t>
            </a:r>
          </a:p>
          <a:p>
            <a:pPr marL="0" lvl="0" indent="0">
              <a:lnSpc>
                <a:spcPct val="100000"/>
              </a:lnSpc>
              <a:buNone/>
            </a:pPr>
            <a:r>
              <a:rPr lang="en-US" sz="2600" b="1" dirty="0">
                <a:solidFill>
                  <a:srgbClr val="FFFF00"/>
                </a:solidFill>
                <a:latin typeface="Gotham Book"/>
              </a:rPr>
              <a:t>	</a:t>
            </a:r>
            <a:r>
              <a:rPr lang="en-US" sz="2600" b="1" dirty="0">
                <a:solidFill>
                  <a:srgbClr val="FFFFFF"/>
                </a:solidFill>
                <a:latin typeface="Gotham Book"/>
              </a:rPr>
              <a:t>There should be a sense of gravity about what we are participating in as 	we consider what Jesus has done for us. </a:t>
            </a:r>
          </a:p>
          <a:p>
            <a:pPr marL="0" lvl="0" indent="0">
              <a:lnSpc>
                <a:spcPct val="100000"/>
              </a:lnSpc>
              <a:buNone/>
            </a:pPr>
            <a:endParaRPr lang="en-US" sz="2600" b="1" dirty="0">
              <a:solidFill>
                <a:srgbClr val="FFFFFF"/>
              </a:solidFill>
              <a:latin typeface="Gotham Book"/>
            </a:endParaRPr>
          </a:p>
          <a:p>
            <a:pPr marL="0" lvl="0" indent="0">
              <a:lnSpc>
                <a:spcPct val="100000"/>
              </a:lnSpc>
              <a:buNone/>
            </a:pPr>
            <a:r>
              <a:rPr lang="en-US" sz="2600" b="1" dirty="0">
                <a:solidFill>
                  <a:srgbClr val="FFFF00"/>
                </a:solidFill>
                <a:latin typeface="Gotham Book"/>
              </a:rPr>
              <a:t>	</a:t>
            </a:r>
            <a:r>
              <a:rPr lang="en-US" sz="2600" b="1" dirty="0">
                <a:solidFill>
                  <a:srgbClr val="FFFFFF"/>
                </a:solidFill>
                <a:latin typeface="Gotham Book"/>
              </a:rPr>
              <a:t>“This is my body, which is for you; </a:t>
            </a:r>
            <a:r>
              <a:rPr lang="en-US" sz="2600" b="1" u="sng" dirty="0">
                <a:solidFill>
                  <a:srgbClr val="FFFF00"/>
                </a:solidFill>
                <a:latin typeface="Gotham Book"/>
              </a:rPr>
              <a:t>do this in remembrance of me</a:t>
            </a:r>
            <a:r>
              <a:rPr lang="en-US" sz="2600" b="1" dirty="0">
                <a:solidFill>
                  <a:srgbClr val="FFFFFF"/>
                </a:solidFill>
                <a:latin typeface="Gotham Book"/>
              </a:rPr>
              <a:t>.” </a:t>
            </a:r>
            <a:r>
              <a:rPr lang="en-US" sz="2600" b="1" dirty="0">
                <a:solidFill>
                  <a:srgbClr val="FFFF00"/>
                </a:solidFill>
                <a:latin typeface="Gotham Book"/>
              </a:rPr>
              <a:t>(v24)</a:t>
            </a:r>
          </a:p>
          <a:p>
            <a:pPr marL="0" lvl="0" indent="0">
              <a:lnSpc>
                <a:spcPct val="100000"/>
              </a:lnSpc>
              <a:buNone/>
            </a:pPr>
            <a:r>
              <a:rPr lang="en-US" sz="2600" b="1" dirty="0">
                <a:solidFill>
                  <a:srgbClr val="FFFFFF"/>
                </a:solidFill>
                <a:latin typeface="Gotham Book"/>
              </a:rPr>
              <a:t>	“This cup is the new covenant in my blood; </a:t>
            </a:r>
            <a:r>
              <a:rPr lang="en-US" sz="2600" b="1" u="sng" dirty="0">
                <a:solidFill>
                  <a:srgbClr val="FFFF00"/>
                </a:solidFill>
                <a:latin typeface="Gotham Book"/>
              </a:rPr>
              <a:t>do this</a:t>
            </a:r>
            <a:r>
              <a:rPr lang="en-US" sz="2600" b="1" dirty="0">
                <a:solidFill>
                  <a:srgbClr val="FFFFFF"/>
                </a:solidFill>
                <a:latin typeface="Gotham Book"/>
              </a:rPr>
              <a:t>, whenever you drink it,</a:t>
            </a:r>
          </a:p>
          <a:p>
            <a:pPr marL="0" lvl="0" indent="0">
              <a:lnSpc>
                <a:spcPct val="100000"/>
              </a:lnSpc>
              <a:buNone/>
            </a:pPr>
            <a:r>
              <a:rPr lang="en-US" sz="2600" b="1" dirty="0">
                <a:solidFill>
                  <a:srgbClr val="FFFFFF"/>
                </a:solidFill>
                <a:latin typeface="Gotham Book"/>
              </a:rPr>
              <a:t>	 </a:t>
            </a:r>
            <a:r>
              <a:rPr lang="en-US" sz="2600" b="1" u="sng" dirty="0">
                <a:solidFill>
                  <a:srgbClr val="FFFF00"/>
                </a:solidFill>
                <a:latin typeface="Gotham Book"/>
              </a:rPr>
              <a:t>in remembrance of me</a:t>
            </a:r>
            <a:r>
              <a:rPr lang="en-US" sz="2600" b="1" dirty="0">
                <a:solidFill>
                  <a:srgbClr val="FFFFFF"/>
                </a:solidFill>
                <a:latin typeface="Gotham Book"/>
              </a:rPr>
              <a:t>.” </a:t>
            </a:r>
            <a:r>
              <a:rPr lang="en-US" sz="2600" b="1" dirty="0">
                <a:solidFill>
                  <a:srgbClr val="FFFF00"/>
                </a:solidFill>
                <a:latin typeface="Gotham Book"/>
              </a:rPr>
              <a:t>(v25)   </a:t>
            </a:r>
          </a:p>
          <a:p>
            <a:pPr marL="0" lvl="0" indent="0">
              <a:lnSpc>
                <a:spcPct val="100000"/>
              </a:lnSpc>
              <a:buNone/>
            </a:pPr>
            <a:endParaRPr lang="en-US" sz="2600" b="1" dirty="0">
              <a:solidFill>
                <a:srgbClr val="FFFF00"/>
              </a:solidFill>
              <a:latin typeface="Gotham Book"/>
            </a:endParaRPr>
          </a:p>
          <a:p>
            <a:pPr marL="0" lvl="0" indent="0">
              <a:lnSpc>
                <a:spcPct val="100000"/>
              </a:lnSpc>
              <a:buNone/>
            </a:pPr>
            <a:r>
              <a:rPr lang="en-US" sz="2600" b="1" dirty="0">
                <a:solidFill>
                  <a:srgbClr val="FFFF00"/>
                </a:solidFill>
                <a:latin typeface="Gotham Book"/>
              </a:rPr>
              <a:t>	</a:t>
            </a:r>
            <a:r>
              <a:rPr lang="en-US" sz="2600" b="1" dirty="0">
                <a:solidFill>
                  <a:srgbClr val="FFFFFF"/>
                </a:solidFill>
                <a:latin typeface="Gotham Book"/>
              </a:rPr>
              <a:t>When we participate in Communion, we “</a:t>
            </a:r>
            <a:r>
              <a:rPr lang="en-US" sz="2600" b="1" u="sng" dirty="0">
                <a:solidFill>
                  <a:srgbClr val="FFFF00"/>
                </a:solidFill>
                <a:latin typeface="Gotham Book"/>
              </a:rPr>
              <a:t>proclaim the Lord’s death</a:t>
            </a:r>
            <a:r>
              <a:rPr lang="en-US" sz="2600" b="1" dirty="0">
                <a:solidFill>
                  <a:srgbClr val="FFFFFF"/>
                </a:solidFill>
                <a:latin typeface="Gotham Book"/>
              </a:rPr>
              <a:t>” </a:t>
            </a:r>
            <a:r>
              <a:rPr lang="en-US" sz="2600" b="1" dirty="0">
                <a:solidFill>
                  <a:srgbClr val="FFFF00"/>
                </a:solidFill>
                <a:latin typeface="Gotham Book"/>
              </a:rPr>
              <a:t>(v26)</a:t>
            </a:r>
            <a:r>
              <a:rPr lang="en-US" sz="2600" b="1" dirty="0">
                <a:solidFill>
                  <a:srgbClr val="FFFFFF"/>
                </a:solidFill>
                <a:latin typeface="Gotham Book"/>
              </a:rPr>
              <a:t> 	and that causes our hearts to have a sense of weightiness as we                    	think about His suffering on our behalf.</a:t>
            </a:r>
          </a:p>
          <a:p>
            <a:endParaRPr lang="en-GB" dirty="0"/>
          </a:p>
        </p:txBody>
      </p:sp>
    </p:spTree>
    <p:extLst>
      <p:ext uri="{BB962C8B-B14F-4D97-AF65-F5344CB8AC3E}">
        <p14:creationId xmlns:p14="http://schemas.microsoft.com/office/powerpoint/2010/main" val="1753417636"/>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5ECC0-C118-436C-9AE3-8F055BFAEDE5}"/>
              </a:ext>
            </a:extLst>
          </p:cNvPr>
          <p:cNvSpPr>
            <a:spLocks noGrp="1"/>
          </p:cNvSpPr>
          <p:nvPr>
            <p:ph type="title"/>
          </p:nvPr>
        </p:nvSpPr>
        <p:spPr/>
        <p:txBody>
          <a:bodyPr/>
          <a:lstStyle/>
          <a:p>
            <a:pPr algn="ctr"/>
            <a:r>
              <a:rPr lang="en-GB" sz="5400" b="1" dirty="0">
                <a:solidFill>
                  <a:srgbClr val="FFFF00"/>
                </a:solidFill>
                <a:latin typeface="Gotham Book"/>
                <a:cs typeface="Calibri"/>
                <a:sym typeface="Calibri"/>
              </a:rPr>
              <a:t>HOW?</a:t>
            </a:r>
            <a:endParaRPr lang="en-GB" dirty="0"/>
          </a:p>
        </p:txBody>
      </p:sp>
      <p:sp>
        <p:nvSpPr>
          <p:cNvPr id="3" name="Text Placeholder 2">
            <a:extLst>
              <a:ext uri="{FF2B5EF4-FFF2-40B4-BE49-F238E27FC236}">
                <a16:creationId xmlns:a16="http://schemas.microsoft.com/office/drawing/2014/main" id="{CADEECC4-9129-4F80-B917-84BED1E91BE9}"/>
              </a:ext>
            </a:extLst>
          </p:cNvPr>
          <p:cNvSpPr>
            <a:spLocks noGrp="1"/>
          </p:cNvSpPr>
          <p:nvPr>
            <p:ph type="body" idx="1"/>
          </p:nvPr>
        </p:nvSpPr>
        <p:spPr>
          <a:xfrm>
            <a:off x="838200" y="1605344"/>
            <a:ext cx="10515600" cy="4794631"/>
          </a:xfrm>
        </p:spPr>
        <p:txBody>
          <a:bodyPr>
            <a:normAutofit fontScale="92500" lnSpcReduction="20000"/>
          </a:bodyPr>
          <a:lstStyle/>
          <a:p>
            <a:pPr marL="0" indent="0">
              <a:buNone/>
            </a:pPr>
            <a:r>
              <a:rPr lang="en-GB" b="1" dirty="0">
                <a:solidFill>
                  <a:schemeClr val="bg1"/>
                </a:solidFill>
                <a:latin typeface="Gotham Book"/>
              </a:rPr>
              <a:t>A Kingdom of God Health Warning (Vs 27-32)</a:t>
            </a:r>
          </a:p>
          <a:p>
            <a:pPr marL="0" indent="0">
              <a:buNone/>
            </a:pPr>
            <a:endParaRPr lang="en-GB" b="1" dirty="0">
              <a:latin typeface="Gotham Book"/>
            </a:endParaRPr>
          </a:p>
          <a:p>
            <a:pPr marL="0" indent="0">
              <a:buNone/>
            </a:pPr>
            <a:r>
              <a:rPr lang="en-GB" sz="2600" b="1" dirty="0">
                <a:solidFill>
                  <a:schemeClr val="bg1"/>
                </a:solidFill>
                <a:latin typeface="Gotham Book"/>
              </a:rPr>
              <a:t>When Paul says “Therefore whoever eats the bread or drinks the cup of the Lord in an unworthy manner” </a:t>
            </a:r>
            <a:r>
              <a:rPr lang="en-GB" sz="2600" b="1" dirty="0">
                <a:solidFill>
                  <a:srgbClr val="FFFF00"/>
                </a:solidFill>
                <a:latin typeface="Gotham Book"/>
              </a:rPr>
              <a:t>(v27)</a:t>
            </a:r>
            <a:r>
              <a:rPr lang="en-GB" sz="2600" b="1" dirty="0">
                <a:solidFill>
                  <a:schemeClr val="bg1"/>
                </a:solidFill>
                <a:latin typeface="Gotham Book"/>
              </a:rPr>
              <a:t>,</a:t>
            </a:r>
            <a:r>
              <a:rPr lang="en-GB" sz="2600" b="1" dirty="0">
                <a:solidFill>
                  <a:srgbClr val="FFFF00"/>
                </a:solidFill>
                <a:latin typeface="Gotham Book"/>
              </a:rPr>
              <a:t> </a:t>
            </a:r>
            <a:r>
              <a:rPr lang="en-GB" sz="2600" b="1" dirty="0">
                <a:solidFill>
                  <a:schemeClr val="bg1"/>
                </a:solidFill>
                <a:latin typeface="Gotham Book"/>
              </a:rPr>
              <a:t>he is not talking about the “worthiness” of the participant but the “worthiness” of his manner of partaking of it. </a:t>
            </a:r>
          </a:p>
          <a:p>
            <a:pPr marL="0" indent="0">
              <a:buNone/>
            </a:pPr>
            <a:endParaRPr lang="en-GB" sz="2600" b="1" dirty="0">
              <a:solidFill>
                <a:schemeClr val="bg1"/>
              </a:solidFill>
              <a:latin typeface="Gotham Book"/>
            </a:endParaRPr>
          </a:p>
          <a:p>
            <a:pPr marL="0" indent="0">
              <a:buNone/>
            </a:pPr>
            <a:r>
              <a:rPr lang="en-GB" sz="2600" b="1" dirty="0">
                <a:solidFill>
                  <a:schemeClr val="bg1"/>
                </a:solidFill>
                <a:latin typeface="Gotham Book"/>
              </a:rPr>
              <a:t>Therefore, it is vital that we “examine ourselves” </a:t>
            </a:r>
            <a:r>
              <a:rPr lang="en-GB" sz="2600" b="1" dirty="0">
                <a:solidFill>
                  <a:srgbClr val="FFFF00"/>
                </a:solidFill>
                <a:latin typeface="Gotham Book"/>
              </a:rPr>
              <a:t>(v28) </a:t>
            </a:r>
            <a:r>
              <a:rPr lang="en-GB" sz="2600" b="1" dirty="0">
                <a:solidFill>
                  <a:schemeClr val="bg1"/>
                </a:solidFill>
                <a:latin typeface="Gotham Book"/>
              </a:rPr>
              <a:t>before we participate otherwise we could be bringing judgement on ourselves </a:t>
            </a:r>
            <a:r>
              <a:rPr lang="en-GB" sz="2600" b="1" dirty="0">
                <a:solidFill>
                  <a:srgbClr val="FFFF00"/>
                </a:solidFill>
                <a:latin typeface="Gotham Book"/>
              </a:rPr>
              <a:t>(v29) </a:t>
            </a:r>
            <a:r>
              <a:rPr lang="en-GB" sz="2600" b="1" dirty="0">
                <a:solidFill>
                  <a:schemeClr val="bg1"/>
                </a:solidFill>
                <a:latin typeface="Gotham Book"/>
              </a:rPr>
              <a:t>which Paul infers presents itself in people becoming weak and sick, and some even dying. </a:t>
            </a:r>
            <a:r>
              <a:rPr lang="en-GB" sz="2600" b="1" dirty="0">
                <a:solidFill>
                  <a:srgbClr val="FFFF00"/>
                </a:solidFill>
                <a:latin typeface="Gotham Book"/>
              </a:rPr>
              <a:t>(v30)</a:t>
            </a:r>
          </a:p>
          <a:p>
            <a:pPr marL="0" indent="0">
              <a:buNone/>
            </a:pPr>
            <a:endParaRPr lang="en-GB" sz="2600" b="1" dirty="0">
              <a:solidFill>
                <a:schemeClr val="bg1"/>
              </a:solidFill>
              <a:latin typeface="Gotham Book"/>
            </a:endParaRPr>
          </a:p>
          <a:p>
            <a:pPr marL="0" indent="0">
              <a:buNone/>
            </a:pPr>
            <a:r>
              <a:rPr lang="en-GB" sz="2600" b="1" dirty="0">
                <a:solidFill>
                  <a:schemeClr val="bg1"/>
                </a:solidFill>
                <a:latin typeface="Gotham Book"/>
              </a:rPr>
              <a:t>“He (Paul) warns that if you come to the Lord’s Supper in a cavalier, callous, careless way that does not discern the seriousness of what happened on the cross, you may, if you are a believer, lose your life, not because of wrath, but as an act of God’s fatherly discipline.” John Piper</a:t>
            </a:r>
          </a:p>
          <a:p>
            <a:pPr marL="0" indent="0">
              <a:buNone/>
            </a:pPr>
            <a:endParaRPr lang="en-GB" sz="2400" dirty="0">
              <a:solidFill>
                <a:schemeClr val="bg1"/>
              </a:solidFill>
              <a:latin typeface="Gotham Book"/>
            </a:endParaRPr>
          </a:p>
          <a:p>
            <a:pPr marL="0" indent="0">
              <a:buNone/>
            </a:pPr>
            <a:endParaRPr lang="en-GB" sz="2400" dirty="0">
              <a:solidFill>
                <a:schemeClr val="bg1"/>
              </a:solidFill>
              <a:latin typeface="Gotham Book"/>
            </a:endParaRPr>
          </a:p>
          <a:p>
            <a:pPr marL="0" indent="0">
              <a:buNone/>
            </a:pPr>
            <a:endParaRPr lang="en-GB" sz="2400" dirty="0">
              <a:solidFill>
                <a:schemeClr val="bg1"/>
              </a:solidFill>
              <a:latin typeface="Gotham Book"/>
            </a:endParaRPr>
          </a:p>
          <a:p>
            <a:pPr marL="0" indent="0">
              <a:buNone/>
            </a:pPr>
            <a:endParaRPr lang="en-GB" sz="2400" dirty="0">
              <a:solidFill>
                <a:schemeClr val="bg1"/>
              </a:solidFill>
              <a:latin typeface="Gotham Book"/>
            </a:endParaRPr>
          </a:p>
        </p:txBody>
      </p:sp>
    </p:spTree>
    <p:extLst>
      <p:ext uri="{BB962C8B-B14F-4D97-AF65-F5344CB8AC3E}">
        <p14:creationId xmlns:p14="http://schemas.microsoft.com/office/powerpoint/2010/main" val="3824357651"/>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4013F-A897-4E20-805C-82C0AA481B0D}"/>
              </a:ext>
            </a:extLst>
          </p:cNvPr>
          <p:cNvSpPr>
            <a:spLocks noGrp="1"/>
          </p:cNvSpPr>
          <p:nvPr>
            <p:ph type="title"/>
          </p:nvPr>
        </p:nvSpPr>
        <p:spPr>
          <a:xfrm>
            <a:off x="838200" y="365125"/>
            <a:ext cx="10515600" cy="1178861"/>
          </a:xfrm>
        </p:spPr>
        <p:txBody>
          <a:bodyPr>
            <a:normAutofit fontScale="90000"/>
          </a:bodyPr>
          <a:lstStyle/>
          <a:p>
            <a:pPr lvl="0" algn="ctr">
              <a:lnSpc>
                <a:spcPct val="100000"/>
              </a:lnSpc>
              <a:spcBef>
                <a:spcPts val="1000"/>
              </a:spcBef>
            </a:pPr>
            <a:r>
              <a:rPr lang="en-GB" sz="6000" b="1" dirty="0">
                <a:solidFill>
                  <a:srgbClr val="FFFF00"/>
                </a:solidFill>
                <a:latin typeface="Gotham Book"/>
                <a:cs typeface="Calibri"/>
                <a:sym typeface="Calibri"/>
              </a:rPr>
              <a:t>HOW?</a:t>
            </a:r>
            <a:br>
              <a:rPr lang="en-GB" sz="2500" dirty="0">
                <a:solidFill>
                  <a:srgbClr val="FFFFFF"/>
                </a:solidFill>
                <a:latin typeface="Gotham Book"/>
                <a:cs typeface="Calibri"/>
                <a:sym typeface="Calibri"/>
              </a:rPr>
            </a:br>
            <a:endParaRPr lang="en-GB" dirty="0"/>
          </a:p>
        </p:txBody>
      </p:sp>
      <p:sp>
        <p:nvSpPr>
          <p:cNvPr id="3" name="Text Placeholder 2">
            <a:extLst>
              <a:ext uri="{FF2B5EF4-FFF2-40B4-BE49-F238E27FC236}">
                <a16:creationId xmlns:a16="http://schemas.microsoft.com/office/drawing/2014/main" id="{91BBA077-EBD6-45B5-9DF8-697CF7998899}"/>
              </a:ext>
            </a:extLst>
          </p:cNvPr>
          <p:cNvSpPr>
            <a:spLocks noGrp="1"/>
          </p:cNvSpPr>
          <p:nvPr>
            <p:ph type="body" idx="1"/>
          </p:nvPr>
        </p:nvSpPr>
        <p:spPr>
          <a:xfrm>
            <a:off x="838200" y="1244182"/>
            <a:ext cx="10515600" cy="5096657"/>
          </a:xfrm>
        </p:spPr>
        <p:txBody>
          <a:bodyPr>
            <a:normAutofit/>
          </a:bodyPr>
          <a:lstStyle/>
          <a:p>
            <a:pPr marL="0" lvl="0" indent="0">
              <a:lnSpc>
                <a:spcPct val="100000"/>
              </a:lnSpc>
              <a:buNone/>
            </a:pPr>
            <a:r>
              <a:rPr lang="en-US" b="1" dirty="0">
                <a:solidFill>
                  <a:srgbClr val="FFFF00"/>
                </a:solidFill>
                <a:latin typeface="Gotham Book"/>
              </a:rPr>
              <a:t>2.	</a:t>
            </a:r>
            <a:r>
              <a:rPr lang="en-US" sz="2600" b="1" dirty="0">
                <a:solidFill>
                  <a:srgbClr val="FFFF00"/>
                </a:solidFill>
                <a:latin typeface="Gotham Book"/>
              </a:rPr>
              <a:t>With THANKFULNESS (Showing Appreciation)</a:t>
            </a:r>
          </a:p>
          <a:p>
            <a:pPr marL="0" lvl="0" indent="0">
              <a:lnSpc>
                <a:spcPct val="100000"/>
              </a:lnSpc>
              <a:buNone/>
            </a:pPr>
            <a:r>
              <a:rPr lang="en-US" b="1" dirty="0">
                <a:solidFill>
                  <a:srgbClr val="FFFF00"/>
                </a:solidFill>
                <a:latin typeface="Gotham Book"/>
              </a:rPr>
              <a:t>	</a:t>
            </a:r>
            <a:r>
              <a:rPr lang="en-US" sz="2400" b="1" dirty="0">
                <a:solidFill>
                  <a:srgbClr val="FFFFFF"/>
                </a:solidFill>
                <a:latin typeface="Gotham Book"/>
              </a:rPr>
              <a:t>“the cup of thanksgiving ….” </a:t>
            </a:r>
            <a:r>
              <a:rPr lang="en-US" sz="2400" b="1" dirty="0">
                <a:solidFill>
                  <a:srgbClr val="FFFF00"/>
                </a:solidFill>
                <a:latin typeface="Gotham Book"/>
              </a:rPr>
              <a:t>1 Corinthians 10:16</a:t>
            </a:r>
          </a:p>
          <a:p>
            <a:pPr marL="0" lvl="0" indent="0">
              <a:lnSpc>
                <a:spcPct val="100000"/>
              </a:lnSpc>
              <a:buNone/>
            </a:pPr>
            <a:r>
              <a:rPr lang="en-US" sz="2400" b="1" dirty="0">
                <a:solidFill>
                  <a:srgbClr val="FFFF00"/>
                </a:solidFill>
                <a:latin typeface="Gotham Book"/>
              </a:rPr>
              <a:t>	</a:t>
            </a:r>
            <a:r>
              <a:rPr lang="en-US" sz="2400" b="1" dirty="0">
                <a:solidFill>
                  <a:schemeClr val="bg1"/>
                </a:solidFill>
                <a:latin typeface="Gotham Book"/>
              </a:rPr>
              <a:t>Eucharist means ‘thanksgiving’.</a:t>
            </a:r>
          </a:p>
          <a:p>
            <a:pPr marL="0" lvl="0" indent="0">
              <a:lnSpc>
                <a:spcPct val="100000"/>
              </a:lnSpc>
              <a:buNone/>
            </a:pPr>
            <a:r>
              <a:rPr lang="en-US" sz="2400" b="1" dirty="0">
                <a:solidFill>
                  <a:srgbClr val="FFFFFF"/>
                </a:solidFill>
                <a:latin typeface="Gotham Book"/>
              </a:rPr>
              <a:t>	</a:t>
            </a:r>
          </a:p>
          <a:p>
            <a:pPr marL="0" lvl="0" indent="0">
              <a:lnSpc>
                <a:spcPct val="100000"/>
              </a:lnSpc>
              <a:buNone/>
            </a:pPr>
            <a:r>
              <a:rPr lang="en-US" sz="2400" b="1" dirty="0">
                <a:solidFill>
                  <a:srgbClr val="FFFFFF"/>
                </a:solidFill>
                <a:latin typeface="Gotham Book"/>
              </a:rPr>
              <a:t>	“Bread breaking is essential and communal, but it is also thankful, 	worshipful, grateful.” Andrew Wilson</a:t>
            </a:r>
          </a:p>
          <a:p>
            <a:pPr marL="0" lvl="0" indent="0">
              <a:lnSpc>
                <a:spcPct val="100000"/>
              </a:lnSpc>
              <a:buNone/>
            </a:pPr>
            <a:endParaRPr lang="en-US" sz="2400" b="1" dirty="0">
              <a:solidFill>
                <a:srgbClr val="FFFFFF"/>
              </a:solidFill>
              <a:latin typeface="Gotham Book"/>
            </a:endParaRPr>
          </a:p>
          <a:p>
            <a:pPr marL="0" lvl="0" indent="0">
              <a:lnSpc>
                <a:spcPct val="100000"/>
              </a:lnSpc>
              <a:buNone/>
            </a:pPr>
            <a:r>
              <a:rPr lang="en-US" sz="2400" b="1" dirty="0">
                <a:solidFill>
                  <a:srgbClr val="FFFFFF"/>
                </a:solidFill>
                <a:latin typeface="Gotham Book"/>
              </a:rPr>
              <a:t>	When we participate in Communion, we “proclaim the Lord’s death </a:t>
            </a:r>
            <a:r>
              <a:rPr lang="en-US" sz="2400" b="1" u="sng" dirty="0">
                <a:solidFill>
                  <a:srgbClr val="FFFF00"/>
                </a:solidFill>
                <a:latin typeface="Gotham Book"/>
              </a:rPr>
              <a:t>until </a:t>
            </a:r>
            <a:r>
              <a:rPr lang="en-US" sz="2400" b="1" dirty="0">
                <a:solidFill>
                  <a:srgbClr val="FFFF00"/>
                </a:solidFill>
                <a:latin typeface="Gotham Book"/>
              </a:rPr>
              <a:t>	</a:t>
            </a:r>
            <a:r>
              <a:rPr lang="en-US" sz="2400" b="1" u="sng" dirty="0">
                <a:solidFill>
                  <a:srgbClr val="FFFF00"/>
                </a:solidFill>
                <a:latin typeface="Gotham Book"/>
              </a:rPr>
              <a:t>he</a:t>
            </a:r>
            <a:r>
              <a:rPr lang="en-US" sz="2400" b="1" u="sng" dirty="0">
                <a:solidFill>
                  <a:srgbClr val="FFFFFF"/>
                </a:solidFill>
                <a:latin typeface="Gotham Book"/>
              </a:rPr>
              <a:t> </a:t>
            </a:r>
            <a:r>
              <a:rPr lang="en-US" sz="2400" b="1" u="sng" dirty="0">
                <a:solidFill>
                  <a:srgbClr val="FFFF00"/>
                </a:solidFill>
                <a:latin typeface="Gotham Book"/>
              </a:rPr>
              <a:t>comes</a:t>
            </a:r>
            <a:r>
              <a:rPr lang="en-US" sz="2400" b="1" dirty="0">
                <a:solidFill>
                  <a:srgbClr val="FFFFFF"/>
                </a:solidFill>
                <a:latin typeface="Gotham Book"/>
              </a:rPr>
              <a:t>” </a:t>
            </a:r>
            <a:r>
              <a:rPr lang="en-US" sz="2400" b="1" dirty="0">
                <a:solidFill>
                  <a:srgbClr val="FFFF00"/>
                </a:solidFill>
                <a:latin typeface="Gotham Book"/>
              </a:rPr>
              <a:t>(v26)</a:t>
            </a:r>
            <a:r>
              <a:rPr lang="en-US" sz="2400" b="1" dirty="0">
                <a:solidFill>
                  <a:srgbClr val="FFFFFF"/>
                </a:solidFill>
                <a:latin typeface="Gotham Book"/>
              </a:rPr>
              <a:t> and that causes our hearts to rejoice because it reminds 	us that Jesus is alive and He is coming again to receive us to himself.</a:t>
            </a:r>
          </a:p>
        </p:txBody>
      </p:sp>
    </p:spTree>
    <p:extLst>
      <p:ext uri="{BB962C8B-B14F-4D97-AF65-F5344CB8AC3E}">
        <p14:creationId xmlns:p14="http://schemas.microsoft.com/office/powerpoint/2010/main" val="3781283262"/>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A1F88-078A-400D-B4A4-3A1448735B43}"/>
              </a:ext>
            </a:extLst>
          </p:cNvPr>
          <p:cNvSpPr>
            <a:spLocks noGrp="1"/>
          </p:cNvSpPr>
          <p:nvPr>
            <p:ph type="title"/>
          </p:nvPr>
        </p:nvSpPr>
        <p:spPr/>
        <p:txBody>
          <a:bodyPr>
            <a:normAutofit fontScale="90000"/>
          </a:bodyPr>
          <a:lstStyle/>
          <a:p>
            <a:pPr lvl="0" algn="ctr">
              <a:lnSpc>
                <a:spcPct val="100000"/>
              </a:lnSpc>
              <a:spcBef>
                <a:spcPts val="1000"/>
              </a:spcBef>
            </a:pPr>
            <a:r>
              <a:rPr lang="en-GB" sz="6000" b="1" dirty="0">
                <a:solidFill>
                  <a:srgbClr val="FFFF00"/>
                </a:solidFill>
                <a:latin typeface="Gotham Book"/>
                <a:cs typeface="Calibri"/>
                <a:sym typeface="Calibri"/>
              </a:rPr>
              <a:t>HOW?</a:t>
            </a:r>
            <a:br>
              <a:rPr lang="en-GB" sz="2500" dirty="0">
                <a:solidFill>
                  <a:srgbClr val="FFFFFF"/>
                </a:solidFill>
                <a:latin typeface="Gotham Book"/>
                <a:cs typeface="Calibri"/>
                <a:sym typeface="Calibri"/>
              </a:rPr>
            </a:br>
            <a:endParaRPr lang="en-GB" dirty="0"/>
          </a:p>
        </p:txBody>
      </p:sp>
      <p:sp>
        <p:nvSpPr>
          <p:cNvPr id="3" name="Text Placeholder 2">
            <a:extLst>
              <a:ext uri="{FF2B5EF4-FFF2-40B4-BE49-F238E27FC236}">
                <a16:creationId xmlns:a16="http://schemas.microsoft.com/office/drawing/2014/main" id="{77AB696F-C9E3-4266-A563-38745C05DA41}"/>
              </a:ext>
            </a:extLst>
          </p:cNvPr>
          <p:cNvSpPr>
            <a:spLocks noGrp="1"/>
          </p:cNvSpPr>
          <p:nvPr>
            <p:ph type="body" idx="1"/>
          </p:nvPr>
        </p:nvSpPr>
        <p:spPr>
          <a:xfrm>
            <a:off x="838200" y="1449790"/>
            <a:ext cx="10515600" cy="4887809"/>
          </a:xfrm>
        </p:spPr>
        <p:txBody>
          <a:bodyPr/>
          <a:lstStyle/>
          <a:p>
            <a:pPr marL="0" lvl="0" indent="0">
              <a:lnSpc>
                <a:spcPct val="100000"/>
              </a:lnSpc>
              <a:buNone/>
              <a:defRPr/>
            </a:pPr>
            <a:r>
              <a:rPr lang="en-US" b="1" dirty="0">
                <a:solidFill>
                  <a:srgbClr val="FFFF00"/>
                </a:solidFill>
                <a:latin typeface="Gotham Book"/>
              </a:rPr>
              <a:t>3.	</a:t>
            </a:r>
            <a:r>
              <a:rPr lang="en-US" sz="2600" b="1" dirty="0">
                <a:solidFill>
                  <a:srgbClr val="FFFF00"/>
                </a:solidFill>
                <a:latin typeface="Gotham Book"/>
              </a:rPr>
              <a:t>With CELEBRATION </a:t>
            </a:r>
          </a:p>
          <a:p>
            <a:pPr marL="0" lvl="0" indent="0">
              <a:lnSpc>
                <a:spcPct val="100000"/>
              </a:lnSpc>
              <a:buNone/>
              <a:defRPr/>
            </a:pPr>
            <a:r>
              <a:rPr lang="en-US" b="1" dirty="0">
                <a:solidFill>
                  <a:srgbClr val="FFFF00"/>
                </a:solidFill>
                <a:latin typeface="Gotham Book"/>
              </a:rPr>
              <a:t>	</a:t>
            </a:r>
            <a:r>
              <a:rPr lang="en-US" sz="2400" b="1" dirty="0">
                <a:solidFill>
                  <a:srgbClr val="FFFFFF"/>
                </a:solidFill>
                <a:latin typeface="Gotham Book"/>
              </a:rPr>
              <a:t>“the action of marking one’s pleasure at an important event or occasion by 	engaging in enjoyable, typically social, activity.” </a:t>
            </a:r>
          </a:p>
          <a:p>
            <a:pPr marL="0" lvl="0" indent="0">
              <a:lnSpc>
                <a:spcPct val="100000"/>
              </a:lnSpc>
              <a:buNone/>
              <a:defRPr/>
            </a:pPr>
            <a:endParaRPr lang="en-US" sz="2400" b="1" dirty="0">
              <a:solidFill>
                <a:srgbClr val="FFFFFF"/>
              </a:solidFill>
              <a:latin typeface="Gotham Book"/>
            </a:endParaRPr>
          </a:p>
          <a:p>
            <a:pPr marL="0" lvl="0" indent="0">
              <a:lnSpc>
                <a:spcPct val="100000"/>
              </a:lnSpc>
              <a:buNone/>
              <a:defRPr/>
            </a:pPr>
            <a:r>
              <a:rPr lang="en-US" sz="2400" b="1" dirty="0">
                <a:solidFill>
                  <a:srgbClr val="FFFFFF"/>
                </a:solidFill>
                <a:latin typeface="Gotham Book"/>
              </a:rPr>
              <a:t>	When we take Communion, it is our opportunity to celebrate with our 	brothers and sisters in Christ. </a:t>
            </a:r>
          </a:p>
          <a:p>
            <a:pPr marL="0" lvl="0" indent="0">
              <a:lnSpc>
                <a:spcPct val="100000"/>
              </a:lnSpc>
              <a:buNone/>
              <a:defRPr/>
            </a:pPr>
            <a:endParaRPr lang="en-US" sz="2400" b="1" dirty="0">
              <a:solidFill>
                <a:srgbClr val="FFFFFF"/>
              </a:solidFill>
              <a:latin typeface="Gotham Book"/>
            </a:endParaRPr>
          </a:p>
          <a:p>
            <a:pPr marL="0" lvl="0" indent="0">
              <a:lnSpc>
                <a:spcPct val="100000"/>
              </a:lnSpc>
              <a:buNone/>
              <a:defRPr/>
            </a:pPr>
            <a:r>
              <a:rPr lang="en-US" sz="2400" b="1" dirty="0">
                <a:solidFill>
                  <a:srgbClr val="FFFFFF"/>
                </a:solidFill>
                <a:latin typeface="Gotham Book"/>
              </a:rPr>
              <a:t>	“Communion is a vertical realigning of ourselves with Christ, but it is also a 	horizontal realigning: We are the Body of Christ.” Beni Johnson</a:t>
            </a:r>
            <a:endParaRPr lang="en-US" b="1" dirty="0">
              <a:solidFill>
                <a:srgbClr val="FFFF00"/>
              </a:solidFill>
              <a:latin typeface="Gotham Book"/>
            </a:endParaRPr>
          </a:p>
          <a:p>
            <a:endParaRPr lang="en-GB" dirty="0"/>
          </a:p>
        </p:txBody>
      </p:sp>
    </p:spTree>
    <p:extLst>
      <p:ext uri="{BB962C8B-B14F-4D97-AF65-F5344CB8AC3E}">
        <p14:creationId xmlns:p14="http://schemas.microsoft.com/office/powerpoint/2010/main" val="2104789586"/>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A1F88-078A-400D-B4A4-3A1448735B43}"/>
              </a:ext>
            </a:extLst>
          </p:cNvPr>
          <p:cNvSpPr>
            <a:spLocks noGrp="1"/>
          </p:cNvSpPr>
          <p:nvPr>
            <p:ph type="title"/>
          </p:nvPr>
        </p:nvSpPr>
        <p:spPr/>
        <p:txBody>
          <a:bodyPr>
            <a:normAutofit fontScale="90000"/>
          </a:bodyPr>
          <a:lstStyle/>
          <a:p>
            <a:pPr lvl="0" algn="ctr">
              <a:lnSpc>
                <a:spcPct val="100000"/>
              </a:lnSpc>
              <a:spcBef>
                <a:spcPts val="1000"/>
              </a:spcBef>
            </a:pPr>
            <a:r>
              <a:rPr lang="en-GB" sz="6000" b="1" dirty="0">
                <a:solidFill>
                  <a:srgbClr val="FFFF00"/>
                </a:solidFill>
                <a:latin typeface="Gotham Book"/>
                <a:cs typeface="Calibri"/>
                <a:sym typeface="Calibri"/>
              </a:rPr>
              <a:t>Practical Considerations!</a:t>
            </a:r>
            <a:br>
              <a:rPr lang="en-GB" sz="2500" dirty="0">
                <a:solidFill>
                  <a:srgbClr val="FFFFFF"/>
                </a:solidFill>
                <a:latin typeface="Gotham Book"/>
                <a:cs typeface="Calibri"/>
                <a:sym typeface="Calibri"/>
              </a:rPr>
            </a:br>
            <a:endParaRPr lang="en-GB" dirty="0"/>
          </a:p>
        </p:txBody>
      </p:sp>
      <p:sp>
        <p:nvSpPr>
          <p:cNvPr id="3" name="Text Placeholder 2">
            <a:extLst>
              <a:ext uri="{FF2B5EF4-FFF2-40B4-BE49-F238E27FC236}">
                <a16:creationId xmlns:a16="http://schemas.microsoft.com/office/drawing/2014/main" id="{77AB696F-C9E3-4266-A563-38745C05DA41}"/>
              </a:ext>
            </a:extLst>
          </p:cNvPr>
          <p:cNvSpPr>
            <a:spLocks noGrp="1"/>
          </p:cNvSpPr>
          <p:nvPr>
            <p:ph type="body" idx="1"/>
          </p:nvPr>
        </p:nvSpPr>
        <p:spPr>
          <a:xfrm>
            <a:off x="838200" y="1562725"/>
            <a:ext cx="10515600" cy="3732550"/>
          </a:xfrm>
        </p:spPr>
        <p:txBody>
          <a:bodyPr>
            <a:normAutofit/>
          </a:bodyPr>
          <a:lstStyle/>
          <a:p>
            <a:pPr marL="0" lvl="0" indent="0">
              <a:lnSpc>
                <a:spcPct val="100000"/>
              </a:lnSpc>
              <a:buNone/>
              <a:defRPr/>
            </a:pPr>
            <a:r>
              <a:rPr lang="en-US" b="1" dirty="0">
                <a:solidFill>
                  <a:srgbClr val="FFFF00"/>
                </a:solidFill>
                <a:latin typeface="Gotham Book"/>
              </a:rPr>
              <a:t>Frequency?</a:t>
            </a:r>
            <a:r>
              <a:rPr lang="en-US" b="1" dirty="0">
                <a:solidFill>
                  <a:schemeClr val="bg1"/>
                </a:solidFill>
                <a:latin typeface="Gotham Book"/>
              </a:rPr>
              <a:t> “They</a:t>
            </a:r>
            <a:r>
              <a:rPr lang="en-US" b="1" dirty="0">
                <a:solidFill>
                  <a:srgbClr val="FFFF00"/>
                </a:solidFill>
                <a:latin typeface="Gotham Book"/>
              </a:rPr>
              <a:t> devoted </a:t>
            </a:r>
            <a:r>
              <a:rPr lang="en-US" b="1" dirty="0">
                <a:solidFill>
                  <a:schemeClr val="bg1"/>
                </a:solidFill>
                <a:latin typeface="Gotham Book"/>
              </a:rPr>
              <a:t>themselves to the apostles’ teaching and 		to fellowship,</a:t>
            </a:r>
            <a:r>
              <a:rPr lang="en-US" b="1" dirty="0">
                <a:solidFill>
                  <a:srgbClr val="FFFF00"/>
                </a:solidFill>
                <a:latin typeface="Gotham Book"/>
              </a:rPr>
              <a:t> to the breaking of bread </a:t>
            </a:r>
            <a:r>
              <a:rPr lang="en-US" b="1" dirty="0">
                <a:solidFill>
                  <a:schemeClr val="bg1"/>
                </a:solidFill>
                <a:latin typeface="Gotham Book"/>
              </a:rPr>
              <a:t>and to prayer.”</a:t>
            </a:r>
            <a:r>
              <a:rPr lang="en-US" b="1" dirty="0">
                <a:solidFill>
                  <a:srgbClr val="FFFF00"/>
                </a:solidFill>
                <a:latin typeface="Gotham Book"/>
              </a:rPr>
              <a:t> 			Acts 2:42 </a:t>
            </a:r>
            <a:r>
              <a:rPr lang="en-US" b="1" dirty="0">
                <a:solidFill>
                  <a:schemeClr val="bg1"/>
                </a:solidFill>
                <a:latin typeface="Gotham Book"/>
              </a:rPr>
              <a:t>“On the first day of the week..” </a:t>
            </a:r>
            <a:r>
              <a:rPr lang="en-US" b="1" dirty="0">
                <a:solidFill>
                  <a:srgbClr val="FFFF00"/>
                </a:solidFill>
                <a:latin typeface="Gotham Book"/>
              </a:rPr>
              <a:t>Acts 20:7</a:t>
            </a:r>
          </a:p>
          <a:p>
            <a:pPr marL="0" lvl="0" indent="0">
              <a:lnSpc>
                <a:spcPct val="100000"/>
              </a:lnSpc>
              <a:buNone/>
              <a:defRPr/>
            </a:pPr>
            <a:endParaRPr lang="en-US" b="1" dirty="0">
              <a:solidFill>
                <a:srgbClr val="FFFF00"/>
              </a:solidFill>
              <a:latin typeface="Gotham Book"/>
            </a:endParaRPr>
          </a:p>
          <a:p>
            <a:pPr marL="0" lvl="0" indent="0">
              <a:lnSpc>
                <a:spcPct val="100000"/>
              </a:lnSpc>
              <a:buNone/>
              <a:defRPr/>
            </a:pPr>
            <a:r>
              <a:rPr lang="en-US" b="1" dirty="0">
                <a:solidFill>
                  <a:srgbClr val="FFFF00"/>
                </a:solidFill>
                <a:latin typeface="Gotham Book"/>
              </a:rPr>
              <a:t>When? 	</a:t>
            </a:r>
            <a:r>
              <a:rPr lang="en-US" b="1" dirty="0">
                <a:solidFill>
                  <a:schemeClr val="bg1"/>
                </a:solidFill>
                <a:latin typeface="Gotham Book"/>
              </a:rPr>
              <a:t>“when you come together as a church” </a:t>
            </a:r>
            <a:r>
              <a:rPr lang="en-US" b="1" dirty="0">
                <a:solidFill>
                  <a:srgbClr val="FFFF00"/>
                </a:solidFill>
                <a:latin typeface="Gotham Book"/>
              </a:rPr>
              <a:t>1 Cor. 11:18</a:t>
            </a:r>
          </a:p>
          <a:p>
            <a:pPr marL="0" lvl="0" indent="0">
              <a:lnSpc>
                <a:spcPct val="100000"/>
              </a:lnSpc>
              <a:buNone/>
              <a:defRPr/>
            </a:pPr>
            <a:r>
              <a:rPr lang="en-US" b="1" dirty="0">
                <a:solidFill>
                  <a:srgbClr val="FFFF00"/>
                </a:solidFill>
                <a:latin typeface="Gotham Book"/>
              </a:rPr>
              <a:t>		</a:t>
            </a:r>
            <a:r>
              <a:rPr lang="en-US" b="1" dirty="0">
                <a:solidFill>
                  <a:schemeClr val="bg1"/>
                </a:solidFill>
                <a:latin typeface="Gotham Book"/>
              </a:rPr>
              <a:t>“they broke bread in their homes” </a:t>
            </a:r>
            <a:r>
              <a:rPr lang="en-US" b="1" dirty="0">
                <a:solidFill>
                  <a:srgbClr val="FFFF00"/>
                </a:solidFill>
                <a:latin typeface="Gotham Book"/>
              </a:rPr>
              <a:t>Acts 2:46 </a:t>
            </a:r>
            <a:endParaRPr lang="en-US" b="1" dirty="0">
              <a:solidFill>
                <a:schemeClr val="bg1"/>
              </a:solidFill>
              <a:latin typeface="Gotham Book"/>
            </a:endParaRPr>
          </a:p>
          <a:p>
            <a:pPr marL="0" lvl="0" indent="0">
              <a:lnSpc>
                <a:spcPct val="100000"/>
              </a:lnSpc>
              <a:buNone/>
              <a:defRPr/>
            </a:pPr>
            <a:r>
              <a:rPr lang="en-US" b="1" dirty="0">
                <a:solidFill>
                  <a:srgbClr val="FFFF00"/>
                </a:solidFill>
                <a:latin typeface="Gotham Book"/>
              </a:rPr>
              <a:t>		</a:t>
            </a:r>
            <a:r>
              <a:rPr lang="en-US" b="1" dirty="0">
                <a:solidFill>
                  <a:schemeClr val="bg1"/>
                </a:solidFill>
                <a:latin typeface="Gotham Book"/>
              </a:rPr>
              <a:t>“While they were eating, Jesus took bread…” </a:t>
            </a:r>
            <a:r>
              <a:rPr lang="en-US" b="1" dirty="0">
                <a:solidFill>
                  <a:srgbClr val="FFFF00"/>
                </a:solidFill>
                <a:latin typeface="Gotham Book"/>
              </a:rPr>
              <a:t>Mark 14:22</a:t>
            </a:r>
          </a:p>
        </p:txBody>
      </p:sp>
    </p:spTree>
    <p:extLst>
      <p:ext uri="{BB962C8B-B14F-4D97-AF65-F5344CB8AC3E}">
        <p14:creationId xmlns:p14="http://schemas.microsoft.com/office/powerpoint/2010/main" val="1732611985"/>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A1F88-078A-400D-B4A4-3A1448735B43}"/>
              </a:ext>
            </a:extLst>
          </p:cNvPr>
          <p:cNvSpPr>
            <a:spLocks noGrp="1"/>
          </p:cNvSpPr>
          <p:nvPr>
            <p:ph type="title"/>
          </p:nvPr>
        </p:nvSpPr>
        <p:spPr/>
        <p:txBody>
          <a:bodyPr>
            <a:normAutofit fontScale="90000"/>
          </a:bodyPr>
          <a:lstStyle/>
          <a:p>
            <a:pPr lvl="0" algn="ctr">
              <a:lnSpc>
                <a:spcPct val="100000"/>
              </a:lnSpc>
              <a:spcBef>
                <a:spcPts val="1000"/>
              </a:spcBef>
            </a:pPr>
            <a:r>
              <a:rPr lang="en-GB" sz="6000" b="1" dirty="0">
                <a:solidFill>
                  <a:srgbClr val="FFFF00"/>
                </a:solidFill>
                <a:latin typeface="Gotham Book"/>
                <a:cs typeface="Calibri"/>
                <a:sym typeface="Calibri"/>
              </a:rPr>
              <a:t>Practical Considerations!</a:t>
            </a:r>
            <a:br>
              <a:rPr lang="en-GB" sz="2500" dirty="0">
                <a:solidFill>
                  <a:srgbClr val="FFFFFF"/>
                </a:solidFill>
                <a:latin typeface="Gotham Book"/>
                <a:cs typeface="Calibri"/>
                <a:sym typeface="Calibri"/>
              </a:rPr>
            </a:br>
            <a:endParaRPr lang="en-GB" dirty="0"/>
          </a:p>
        </p:txBody>
      </p:sp>
      <p:sp>
        <p:nvSpPr>
          <p:cNvPr id="3" name="Text Placeholder 2">
            <a:extLst>
              <a:ext uri="{FF2B5EF4-FFF2-40B4-BE49-F238E27FC236}">
                <a16:creationId xmlns:a16="http://schemas.microsoft.com/office/drawing/2014/main" id="{77AB696F-C9E3-4266-A563-38745C05DA41}"/>
              </a:ext>
            </a:extLst>
          </p:cNvPr>
          <p:cNvSpPr>
            <a:spLocks noGrp="1"/>
          </p:cNvSpPr>
          <p:nvPr>
            <p:ph type="body" idx="1"/>
          </p:nvPr>
        </p:nvSpPr>
        <p:spPr>
          <a:xfrm>
            <a:off x="838200" y="1825052"/>
            <a:ext cx="10515600" cy="3207895"/>
          </a:xfrm>
        </p:spPr>
        <p:txBody>
          <a:bodyPr>
            <a:normAutofit lnSpcReduction="10000"/>
          </a:bodyPr>
          <a:lstStyle/>
          <a:p>
            <a:pPr marL="0" lvl="0" indent="0">
              <a:lnSpc>
                <a:spcPct val="100000"/>
              </a:lnSpc>
              <a:buNone/>
              <a:defRPr/>
            </a:pPr>
            <a:endParaRPr lang="en-GB" b="1" dirty="0">
              <a:solidFill>
                <a:srgbClr val="FFFF00"/>
              </a:solidFill>
              <a:latin typeface="Gotham Book"/>
            </a:endParaRPr>
          </a:p>
          <a:p>
            <a:pPr marL="0" lvl="0" indent="0">
              <a:lnSpc>
                <a:spcPct val="100000"/>
              </a:lnSpc>
              <a:buNone/>
              <a:defRPr/>
            </a:pPr>
            <a:r>
              <a:rPr lang="en-GB" b="1" dirty="0">
                <a:solidFill>
                  <a:srgbClr val="FFFF00"/>
                </a:solidFill>
                <a:latin typeface="Gotham Book"/>
              </a:rPr>
              <a:t>What? 	</a:t>
            </a:r>
            <a:r>
              <a:rPr lang="en-GB" b="1" dirty="0">
                <a:solidFill>
                  <a:schemeClr val="bg1"/>
                </a:solidFill>
                <a:latin typeface="Gotham Book"/>
              </a:rPr>
              <a:t>Bread (Special Bread) &amp; Wine (Fruit Juice)  </a:t>
            </a:r>
          </a:p>
          <a:p>
            <a:pPr marL="0" lvl="0" indent="0">
              <a:lnSpc>
                <a:spcPct val="100000"/>
              </a:lnSpc>
              <a:buNone/>
              <a:defRPr/>
            </a:pPr>
            <a:r>
              <a:rPr lang="en-GB" b="1" dirty="0">
                <a:solidFill>
                  <a:schemeClr val="bg1"/>
                </a:solidFill>
                <a:latin typeface="Gotham Book"/>
              </a:rPr>
              <a:t>		One loaf </a:t>
            </a:r>
          </a:p>
          <a:p>
            <a:pPr marL="0" lvl="0" indent="0">
              <a:lnSpc>
                <a:spcPct val="100000"/>
              </a:lnSpc>
              <a:buNone/>
              <a:defRPr/>
            </a:pPr>
            <a:endParaRPr lang="en-GB" b="1" dirty="0">
              <a:solidFill>
                <a:schemeClr val="bg1"/>
              </a:solidFill>
              <a:latin typeface="Gotham Book"/>
            </a:endParaRPr>
          </a:p>
          <a:p>
            <a:pPr marL="0" lvl="0" indent="0">
              <a:lnSpc>
                <a:spcPct val="100000"/>
              </a:lnSpc>
              <a:buNone/>
              <a:defRPr/>
            </a:pPr>
            <a:r>
              <a:rPr lang="en-GB" b="1" dirty="0">
                <a:solidFill>
                  <a:srgbClr val="FFFF00"/>
                </a:solidFill>
                <a:latin typeface="Gotham Book"/>
              </a:rPr>
              <a:t>How?</a:t>
            </a:r>
            <a:r>
              <a:rPr lang="en-GB" b="1" dirty="0">
                <a:solidFill>
                  <a:schemeClr val="bg1"/>
                </a:solidFill>
                <a:latin typeface="Gotham Book"/>
              </a:rPr>
              <a:t>		Unhurried </a:t>
            </a:r>
            <a:r>
              <a:rPr lang="en-GB" b="1" dirty="0">
                <a:solidFill>
                  <a:srgbClr val="FFFF00"/>
                </a:solidFill>
                <a:latin typeface="Gotham Book"/>
              </a:rPr>
              <a:t>1 Cor. 11:25 </a:t>
            </a:r>
            <a:r>
              <a:rPr lang="en-GB" b="1" dirty="0">
                <a:solidFill>
                  <a:schemeClr val="bg1"/>
                </a:solidFill>
                <a:latin typeface="Gotham Book"/>
              </a:rPr>
              <a:t>-</a:t>
            </a:r>
            <a:r>
              <a:rPr lang="en-GB" b="1" dirty="0">
                <a:solidFill>
                  <a:srgbClr val="FFFF00"/>
                </a:solidFill>
                <a:latin typeface="Gotham Book"/>
              </a:rPr>
              <a:t> </a:t>
            </a:r>
            <a:r>
              <a:rPr lang="en-GB" b="1" dirty="0">
                <a:solidFill>
                  <a:schemeClr val="bg1"/>
                </a:solidFill>
                <a:latin typeface="Gotham Book"/>
              </a:rPr>
              <a:t>“</a:t>
            </a:r>
            <a:r>
              <a:rPr lang="en-GB" b="1" u="sng" dirty="0">
                <a:solidFill>
                  <a:srgbClr val="FFFF00"/>
                </a:solidFill>
                <a:latin typeface="Gotham Book"/>
              </a:rPr>
              <a:t>after supper</a:t>
            </a:r>
            <a:r>
              <a:rPr lang="en-GB" b="1" dirty="0">
                <a:solidFill>
                  <a:schemeClr val="bg1"/>
                </a:solidFill>
                <a:latin typeface="Gotham Book"/>
              </a:rPr>
              <a:t> he took the cup”</a:t>
            </a:r>
          </a:p>
          <a:p>
            <a:pPr marL="0" lvl="0" indent="0">
              <a:lnSpc>
                <a:spcPct val="100000"/>
              </a:lnSpc>
              <a:buNone/>
              <a:defRPr/>
            </a:pPr>
            <a:r>
              <a:rPr lang="en-GB" b="1" dirty="0">
                <a:solidFill>
                  <a:schemeClr val="bg1"/>
                </a:solidFill>
                <a:latin typeface="Gotham Book"/>
              </a:rPr>
              <a:t>		Individually OR Corporately OR Both?</a:t>
            </a:r>
            <a:endParaRPr lang="en-US" b="1" dirty="0">
              <a:solidFill>
                <a:schemeClr val="bg1"/>
              </a:solidFill>
              <a:latin typeface="Gotham Book"/>
            </a:endParaRPr>
          </a:p>
        </p:txBody>
      </p:sp>
    </p:spTree>
    <p:extLst>
      <p:ext uri="{BB962C8B-B14F-4D97-AF65-F5344CB8AC3E}">
        <p14:creationId xmlns:p14="http://schemas.microsoft.com/office/powerpoint/2010/main" val="316594053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4C65-E7E0-4259-BB7A-3052C223AE32}"/>
              </a:ext>
            </a:extLst>
          </p:cNvPr>
          <p:cNvSpPr>
            <a:spLocks noGrp="1"/>
          </p:cNvSpPr>
          <p:nvPr>
            <p:ph type="title"/>
          </p:nvPr>
        </p:nvSpPr>
        <p:spPr/>
        <p:txBody>
          <a:bodyPr>
            <a:normAutofit/>
          </a:bodyPr>
          <a:lstStyle/>
          <a:p>
            <a:pPr algn="ctr"/>
            <a:r>
              <a:rPr lang="en-GB" sz="5400" b="1" dirty="0">
                <a:solidFill>
                  <a:srgbClr val="FFFF00"/>
                </a:solidFill>
                <a:latin typeface="Gotham Book"/>
              </a:rPr>
              <a:t>What Comes To Mind?</a:t>
            </a:r>
          </a:p>
        </p:txBody>
      </p:sp>
      <p:sp>
        <p:nvSpPr>
          <p:cNvPr id="3" name="Text Placeholder 2">
            <a:extLst>
              <a:ext uri="{FF2B5EF4-FFF2-40B4-BE49-F238E27FC236}">
                <a16:creationId xmlns:a16="http://schemas.microsoft.com/office/drawing/2014/main" id="{1B217A2F-481C-4785-A4CE-A3543CF3115B}"/>
              </a:ext>
            </a:extLst>
          </p:cNvPr>
          <p:cNvSpPr>
            <a:spLocks noGrp="1"/>
          </p:cNvSpPr>
          <p:nvPr>
            <p:ph type="body" idx="1"/>
          </p:nvPr>
        </p:nvSpPr>
        <p:spPr>
          <a:xfrm>
            <a:off x="838200" y="1825625"/>
            <a:ext cx="10515600" cy="4782439"/>
          </a:xfrm>
        </p:spPr>
        <p:txBody>
          <a:bodyPr/>
          <a:lstStyle/>
          <a:p>
            <a:pPr marL="0" indent="0" algn="ctr">
              <a:buNone/>
            </a:pPr>
            <a:r>
              <a:rPr lang="en-GB" dirty="0">
                <a:solidFill>
                  <a:srgbClr val="FFFF00"/>
                </a:solidFill>
                <a:latin typeface="Gotham Book"/>
              </a:rPr>
              <a:t>I would like you to close your eyes and think about the photo below. What thoughts come to mind when you view it?</a:t>
            </a:r>
          </a:p>
          <a:p>
            <a:pPr marL="0" indent="0">
              <a:buNone/>
            </a:pPr>
            <a:endParaRPr lang="en-GB" dirty="0"/>
          </a:p>
        </p:txBody>
      </p:sp>
      <p:pic>
        <p:nvPicPr>
          <p:cNvPr id="7" name="Picture 6" descr="A glass of wine&#10;&#10;Description automatically generated">
            <a:extLst>
              <a:ext uri="{FF2B5EF4-FFF2-40B4-BE49-F238E27FC236}">
                <a16:creationId xmlns:a16="http://schemas.microsoft.com/office/drawing/2014/main" id="{F812929E-C604-4580-A205-D0CB90DB24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6283" y="3429000"/>
            <a:ext cx="4099434" cy="2848433"/>
          </a:xfrm>
          <a:prstGeom prst="rect">
            <a:avLst/>
          </a:prstGeom>
        </p:spPr>
      </p:pic>
    </p:spTree>
    <p:extLst>
      <p:ext uri="{BB962C8B-B14F-4D97-AF65-F5344CB8AC3E}">
        <p14:creationId xmlns:p14="http://schemas.microsoft.com/office/powerpoint/2010/main" val="368742617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5F631-A9B6-45B4-9D37-902EFB3F58CB}"/>
              </a:ext>
            </a:extLst>
          </p:cNvPr>
          <p:cNvSpPr>
            <a:spLocks noGrp="1"/>
          </p:cNvSpPr>
          <p:nvPr>
            <p:ph type="title"/>
          </p:nvPr>
        </p:nvSpPr>
        <p:spPr/>
        <p:txBody>
          <a:bodyPr>
            <a:normAutofit/>
          </a:bodyPr>
          <a:lstStyle/>
          <a:p>
            <a:pPr algn="ctr"/>
            <a:r>
              <a:rPr lang="en-GB" sz="5400" dirty="0">
                <a:solidFill>
                  <a:srgbClr val="FFFF00"/>
                </a:solidFill>
                <a:latin typeface="Gotham Book"/>
              </a:rPr>
              <a:t>What does the Bible Say?</a:t>
            </a:r>
          </a:p>
        </p:txBody>
      </p:sp>
      <p:sp>
        <p:nvSpPr>
          <p:cNvPr id="3" name="Text Placeholder 2">
            <a:extLst>
              <a:ext uri="{FF2B5EF4-FFF2-40B4-BE49-F238E27FC236}">
                <a16:creationId xmlns:a16="http://schemas.microsoft.com/office/drawing/2014/main" id="{A3CD0D38-0E05-44FD-8E71-4EA55977DBE2}"/>
              </a:ext>
            </a:extLst>
          </p:cNvPr>
          <p:cNvSpPr>
            <a:spLocks noGrp="1"/>
          </p:cNvSpPr>
          <p:nvPr>
            <p:ph type="body" idx="1"/>
          </p:nvPr>
        </p:nvSpPr>
        <p:spPr>
          <a:xfrm>
            <a:off x="838200" y="1690688"/>
            <a:ext cx="10515600" cy="4148455"/>
          </a:xfrm>
        </p:spPr>
        <p:txBody>
          <a:bodyPr>
            <a:normAutofit fontScale="25000" lnSpcReduction="20000"/>
          </a:bodyPr>
          <a:lstStyle/>
          <a:p>
            <a:pPr indent="0" fontAlgn="base">
              <a:lnSpc>
                <a:spcPct val="140000"/>
              </a:lnSpc>
              <a:buNone/>
            </a:pPr>
            <a:r>
              <a:rPr lang="en-GB" sz="9600" b="1" baseline="30000" dirty="0">
                <a:solidFill>
                  <a:schemeClr val="bg1"/>
                </a:solidFill>
                <a:latin typeface="Gotham Book"/>
              </a:rPr>
              <a:t>17 </a:t>
            </a:r>
            <a:r>
              <a:rPr lang="en-GB" sz="9600" dirty="0">
                <a:solidFill>
                  <a:schemeClr val="bg1"/>
                </a:solidFill>
                <a:latin typeface="Gotham Book"/>
              </a:rPr>
              <a:t>But in the following instructions I do not commend you, because when you come together it is not for the better but for the worse. </a:t>
            </a:r>
            <a:r>
              <a:rPr lang="en-GB" sz="9600" b="1" baseline="30000" dirty="0">
                <a:solidFill>
                  <a:schemeClr val="bg1"/>
                </a:solidFill>
                <a:latin typeface="Gotham Book"/>
              </a:rPr>
              <a:t>18 </a:t>
            </a:r>
            <a:r>
              <a:rPr lang="en-GB" sz="9600" dirty="0">
                <a:solidFill>
                  <a:schemeClr val="bg1"/>
                </a:solidFill>
                <a:latin typeface="Gotham Book"/>
              </a:rPr>
              <a:t>For, in the first place, when you come together as a church, I hear that there are divisions among you. And I believe it in part, </a:t>
            </a:r>
            <a:r>
              <a:rPr lang="en-GB" sz="9600" b="1" baseline="30000" dirty="0">
                <a:solidFill>
                  <a:schemeClr val="bg1"/>
                </a:solidFill>
                <a:latin typeface="Gotham Book"/>
              </a:rPr>
              <a:t>19 </a:t>
            </a:r>
            <a:r>
              <a:rPr lang="en-GB" sz="9600" dirty="0">
                <a:solidFill>
                  <a:schemeClr val="bg1"/>
                </a:solidFill>
                <a:latin typeface="Gotham Book"/>
              </a:rPr>
              <a:t>for there must be factions among you in order that those who are genuine among you may be recognized. </a:t>
            </a:r>
            <a:r>
              <a:rPr lang="en-GB" sz="9600" b="1" baseline="30000" dirty="0">
                <a:solidFill>
                  <a:schemeClr val="bg1"/>
                </a:solidFill>
                <a:latin typeface="Gotham Book"/>
              </a:rPr>
              <a:t>20 </a:t>
            </a:r>
            <a:r>
              <a:rPr lang="en-GB" sz="9600" dirty="0">
                <a:solidFill>
                  <a:schemeClr val="bg1"/>
                </a:solidFill>
                <a:latin typeface="Gotham Book"/>
              </a:rPr>
              <a:t>When you come together, it is not the Lord’s supper that you eat. </a:t>
            </a:r>
            <a:r>
              <a:rPr lang="en-GB" sz="9600" b="1" baseline="30000" dirty="0">
                <a:solidFill>
                  <a:schemeClr val="bg1"/>
                </a:solidFill>
                <a:latin typeface="Gotham Book"/>
              </a:rPr>
              <a:t>21 </a:t>
            </a:r>
            <a:r>
              <a:rPr lang="en-GB" sz="9600" dirty="0">
                <a:solidFill>
                  <a:schemeClr val="bg1"/>
                </a:solidFill>
                <a:latin typeface="Gotham Book"/>
              </a:rPr>
              <a:t>For in eating, each one goes ahead with his own meal. One goes hungry, another gets drunk. </a:t>
            </a:r>
            <a:r>
              <a:rPr lang="en-GB" sz="9600" b="1" baseline="30000" dirty="0">
                <a:solidFill>
                  <a:srgbClr val="FFFFFF"/>
                </a:solidFill>
                <a:latin typeface="Gotham Book"/>
              </a:rPr>
              <a:t>22 </a:t>
            </a:r>
            <a:r>
              <a:rPr lang="en-GB" sz="9600" dirty="0">
                <a:solidFill>
                  <a:srgbClr val="FFFFFF"/>
                </a:solidFill>
                <a:latin typeface="Gotham Book"/>
              </a:rPr>
              <a:t>What! Do you not have houses to eat and drink in? Or do you despise the church of God and humiliate those who have nothing? What shall I say to you? Shall I commend you in this? No, I will not. </a:t>
            </a:r>
            <a:endParaRPr lang="en-GB" sz="9600" dirty="0">
              <a:solidFill>
                <a:schemeClr val="bg1"/>
              </a:solidFill>
              <a:latin typeface="Gotham Book"/>
            </a:endParaRPr>
          </a:p>
          <a:p>
            <a:endParaRPr lang="en-GB" dirty="0"/>
          </a:p>
        </p:txBody>
      </p:sp>
    </p:spTree>
    <p:extLst>
      <p:ext uri="{BB962C8B-B14F-4D97-AF65-F5344CB8AC3E}">
        <p14:creationId xmlns:p14="http://schemas.microsoft.com/office/powerpoint/2010/main" val="363331275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EFDBE-0B57-40E0-A6C8-3053306F7FB3}"/>
              </a:ext>
            </a:extLst>
          </p:cNvPr>
          <p:cNvSpPr>
            <a:spLocks noGrp="1"/>
          </p:cNvSpPr>
          <p:nvPr>
            <p:ph type="title"/>
          </p:nvPr>
        </p:nvSpPr>
        <p:spPr/>
        <p:txBody>
          <a:bodyPr>
            <a:normAutofit/>
          </a:bodyPr>
          <a:lstStyle/>
          <a:p>
            <a:pPr algn="ctr"/>
            <a:r>
              <a:rPr lang="en-GB" sz="5400" dirty="0">
                <a:solidFill>
                  <a:srgbClr val="FFFF00"/>
                </a:solidFill>
                <a:latin typeface="Gotham Book"/>
              </a:rPr>
              <a:t>What does the Bible Say?</a:t>
            </a:r>
            <a:endParaRPr lang="en-GB" sz="5400" dirty="0">
              <a:solidFill>
                <a:srgbClr val="FFFF00"/>
              </a:solidFill>
            </a:endParaRPr>
          </a:p>
        </p:txBody>
      </p:sp>
      <p:sp>
        <p:nvSpPr>
          <p:cNvPr id="3" name="Text Placeholder 2">
            <a:extLst>
              <a:ext uri="{FF2B5EF4-FFF2-40B4-BE49-F238E27FC236}">
                <a16:creationId xmlns:a16="http://schemas.microsoft.com/office/drawing/2014/main" id="{54AADAEA-BF4D-4F5C-B928-4DA5C5DD6B17}"/>
              </a:ext>
            </a:extLst>
          </p:cNvPr>
          <p:cNvSpPr>
            <a:spLocks noGrp="1"/>
          </p:cNvSpPr>
          <p:nvPr>
            <p:ph type="body" idx="1"/>
          </p:nvPr>
        </p:nvSpPr>
        <p:spPr>
          <a:xfrm>
            <a:off x="838200" y="1825625"/>
            <a:ext cx="10515600" cy="4667250"/>
          </a:xfrm>
        </p:spPr>
        <p:txBody>
          <a:bodyPr>
            <a:normAutofit fontScale="92500" lnSpcReduction="10000"/>
          </a:bodyPr>
          <a:lstStyle/>
          <a:p>
            <a:pPr indent="0" fontAlgn="base">
              <a:lnSpc>
                <a:spcPct val="140000"/>
              </a:lnSpc>
              <a:buNone/>
            </a:pPr>
            <a:r>
              <a:rPr lang="en-GB" sz="2600" b="1" baseline="30000" dirty="0">
                <a:solidFill>
                  <a:schemeClr val="bg1"/>
                </a:solidFill>
                <a:latin typeface="Gotham Book"/>
              </a:rPr>
              <a:t>23 </a:t>
            </a:r>
            <a:r>
              <a:rPr lang="en-GB" sz="2600" dirty="0">
                <a:solidFill>
                  <a:schemeClr val="bg1"/>
                </a:solidFill>
                <a:latin typeface="Gotham Book"/>
              </a:rPr>
              <a:t>For I received from the Lord what I also delivered to you, that the Lord Jesus on the night when he was betrayed took bread, </a:t>
            </a:r>
            <a:r>
              <a:rPr lang="en-GB" sz="2600" b="1" baseline="30000" dirty="0">
                <a:solidFill>
                  <a:schemeClr val="bg1"/>
                </a:solidFill>
                <a:latin typeface="Gotham Book"/>
              </a:rPr>
              <a:t>24 </a:t>
            </a:r>
            <a:r>
              <a:rPr lang="en-GB" sz="2600" dirty="0">
                <a:solidFill>
                  <a:schemeClr val="bg1"/>
                </a:solidFill>
                <a:latin typeface="Gotham Book"/>
              </a:rPr>
              <a:t>and when he had given thanks, he broke it, and said, “This is my body, which is for you. Do this in remembrance of me.” </a:t>
            </a:r>
            <a:r>
              <a:rPr lang="en-GB" sz="2600" b="1" baseline="30000" dirty="0">
                <a:solidFill>
                  <a:schemeClr val="bg1"/>
                </a:solidFill>
                <a:latin typeface="Gotham Book"/>
              </a:rPr>
              <a:t>25 </a:t>
            </a:r>
            <a:r>
              <a:rPr lang="en-GB" sz="2600" dirty="0">
                <a:solidFill>
                  <a:schemeClr val="bg1"/>
                </a:solidFill>
                <a:latin typeface="Gotham Book"/>
              </a:rPr>
              <a:t>In the same way also he took the cup, after supper, saying, “This cup is the new covenant in my blood. Do this, as often as you drink it, in remembrance of me.” </a:t>
            </a:r>
            <a:r>
              <a:rPr lang="en-GB" sz="2600" b="1" baseline="30000" dirty="0">
                <a:solidFill>
                  <a:schemeClr val="bg1"/>
                </a:solidFill>
                <a:latin typeface="Gotham Book"/>
              </a:rPr>
              <a:t>26 </a:t>
            </a:r>
            <a:r>
              <a:rPr lang="en-GB" sz="2600" dirty="0">
                <a:solidFill>
                  <a:schemeClr val="bg1"/>
                </a:solidFill>
                <a:latin typeface="Gotham Book"/>
              </a:rPr>
              <a:t>For as often as you eat this bread and drink the cup, you proclaim the Lord’s death until he comes. </a:t>
            </a:r>
            <a:r>
              <a:rPr lang="en-GB" sz="2600" b="1" baseline="30000" dirty="0">
                <a:solidFill>
                  <a:srgbClr val="FFFFFF"/>
                </a:solidFill>
                <a:latin typeface="Gotham Book"/>
              </a:rPr>
              <a:t>27 </a:t>
            </a:r>
            <a:r>
              <a:rPr lang="en-GB" sz="2600" dirty="0">
                <a:solidFill>
                  <a:srgbClr val="FFFFFF"/>
                </a:solidFill>
                <a:latin typeface="Gotham Book"/>
              </a:rPr>
              <a:t>Whoever, therefore, eats the bread or drinks the cup of the Lord in an unworthy manner will be guilty concerning the body and blood of the Lord.</a:t>
            </a:r>
            <a:endParaRPr lang="en-GB" sz="2600" dirty="0">
              <a:solidFill>
                <a:schemeClr val="bg1"/>
              </a:solidFill>
              <a:latin typeface="Gotham Book"/>
            </a:endParaRPr>
          </a:p>
          <a:p>
            <a:pPr marL="0" indent="0">
              <a:buNone/>
            </a:pPr>
            <a:endParaRPr lang="en-GB" dirty="0"/>
          </a:p>
        </p:txBody>
      </p:sp>
    </p:spTree>
    <p:extLst>
      <p:ext uri="{BB962C8B-B14F-4D97-AF65-F5344CB8AC3E}">
        <p14:creationId xmlns:p14="http://schemas.microsoft.com/office/powerpoint/2010/main" val="26477463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A91B2-B41A-4C24-B340-AFEC85D4F8E5}"/>
              </a:ext>
            </a:extLst>
          </p:cNvPr>
          <p:cNvSpPr>
            <a:spLocks noGrp="1"/>
          </p:cNvSpPr>
          <p:nvPr>
            <p:ph type="title"/>
          </p:nvPr>
        </p:nvSpPr>
        <p:spPr/>
        <p:txBody>
          <a:bodyPr>
            <a:normAutofit/>
          </a:bodyPr>
          <a:lstStyle/>
          <a:p>
            <a:pPr algn="ctr"/>
            <a:r>
              <a:rPr lang="en-GB" sz="5400" dirty="0">
                <a:solidFill>
                  <a:srgbClr val="FFFF00"/>
                </a:solidFill>
                <a:latin typeface="Gotham Book"/>
              </a:rPr>
              <a:t>What does the Bible Say?</a:t>
            </a:r>
            <a:endParaRPr lang="en-GB" sz="5400" dirty="0"/>
          </a:p>
        </p:txBody>
      </p:sp>
      <p:sp>
        <p:nvSpPr>
          <p:cNvPr id="3" name="Text Placeholder 2">
            <a:extLst>
              <a:ext uri="{FF2B5EF4-FFF2-40B4-BE49-F238E27FC236}">
                <a16:creationId xmlns:a16="http://schemas.microsoft.com/office/drawing/2014/main" id="{9379C7FD-99C2-4E6D-B019-BA5D4C2B224E}"/>
              </a:ext>
            </a:extLst>
          </p:cNvPr>
          <p:cNvSpPr>
            <a:spLocks noGrp="1"/>
          </p:cNvSpPr>
          <p:nvPr>
            <p:ph type="body" idx="1"/>
          </p:nvPr>
        </p:nvSpPr>
        <p:spPr>
          <a:xfrm>
            <a:off x="838200" y="1825625"/>
            <a:ext cx="10515600" cy="4575175"/>
          </a:xfrm>
        </p:spPr>
        <p:txBody>
          <a:bodyPr>
            <a:normAutofit fontScale="47500" lnSpcReduction="20000"/>
          </a:bodyPr>
          <a:lstStyle/>
          <a:p>
            <a:pPr indent="0" fontAlgn="base">
              <a:lnSpc>
                <a:spcPct val="140000"/>
              </a:lnSpc>
              <a:buNone/>
            </a:pPr>
            <a:r>
              <a:rPr lang="en-GB" sz="5100" b="1" baseline="30000" dirty="0">
                <a:solidFill>
                  <a:schemeClr val="bg1"/>
                </a:solidFill>
                <a:latin typeface="Gotham Book"/>
              </a:rPr>
              <a:t>28 </a:t>
            </a:r>
            <a:r>
              <a:rPr lang="en-GB" sz="5100" dirty="0">
                <a:solidFill>
                  <a:schemeClr val="bg1"/>
                </a:solidFill>
                <a:latin typeface="Gotham Book"/>
              </a:rPr>
              <a:t>Let a person examine himself, then, and so eat of the bread and drink of the cup. </a:t>
            </a:r>
            <a:r>
              <a:rPr lang="en-GB" sz="5100" b="1" baseline="30000" dirty="0">
                <a:solidFill>
                  <a:schemeClr val="bg1"/>
                </a:solidFill>
                <a:latin typeface="Gotham Book"/>
              </a:rPr>
              <a:t>29 </a:t>
            </a:r>
            <a:r>
              <a:rPr lang="en-GB" sz="5100" dirty="0">
                <a:solidFill>
                  <a:schemeClr val="bg1"/>
                </a:solidFill>
                <a:latin typeface="Gotham Book"/>
              </a:rPr>
              <a:t>For anyone who eats and drinks without discerning the body eats and drinks judgment on himself. </a:t>
            </a:r>
            <a:r>
              <a:rPr lang="en-GB" sz="5100" b="1" baseline="30000" dirty="0">
                <a:solidFill>
                  <a:schemeClr val="bg1"/>
                </a:solidFill>
                <a:latin typeface="Gotham Book"/>
              </a:rPr>
              <a:t>30 </a:t>
            </a:r>
            <a:r>
              <a:rPr lang="en-GB" sz="5100" dirty="0">
                <a:solidFill>
                  <a:schemeClr val="bg1"/>
                </a:solidFill>
                <a:latin typeface="Gotham Book"/>
              </a:rPr>
              <a:t>That is why many of you are weak and ill, and some have died. </a:t>
            </a:r>
            <a:r>
              <a:rPr lang="en-GB" sz="5100" b="1" baseline="30000" dirty="0">
                <a:solidFill>
                  <a:schemeClr val="bg1"/>
                </a:solidFill>
                <a:latin typeface="Gotham Book"/>
              </a:rPr>
              <a:t>31 </a:t>
            </a:r>
            <a:r>
              <a:rPr lang="en-GB" sz="5100" dirty="0">
                <a:solidFill>
                  <a:schemeClr val="bg1"/>
                </a:solidFill>
                <a:latin typeface="Gotham Book"/>
              </a:rPr>
              <a:t>But if we judged</a:t>
            </a:r>
            <a:r>
              <a:rPr lang="en-GB" sz="5100" i="1" baseline="30000" dirty="0">
                <a:solidFill>
                  <a:schemeClr val="bg1"/>
                </a:solidFill>
                <a:latin typeface="Gotham Book"/>
              </a:rPr>
              <a:t> </a:t>
            </a:r>
            <a:r>
              <a:rPr lang="en-GB" sz="5100" dirty="0">
                <a:solidFill>
                  <a:schemeClr val="bg1"/>
                </a:solidFill>
                <a:latin typeface="Gotham Book"/>
              </a:rPr>
              <a:t>ourselves truly, we would not be judged. </a:t>
            </a:r>
            <a:r>
              <a:rPr lang="en-GB" sz="5100" b="1" baseline="30000" dirty="0">
                <a:solidFill>
                  <a:schemeClr val="bg1"/>
                </a:solidFill>
                <a:latin typeface="Gotham Book"/>
              </a:rPr>
              <a:t>32 </a:t>
            </a:r>
            <a:r>
              <a:rPr lang="en-GB" sz="5100" dirty="0">
                <a:solidFill>
                  <a:schemeClr val="bg1"/>
                </a:solidFill>
                <a:latin typeface="Gotham Book"/>
              </a:rPr>
              <a:t>But when we are judged by the Lord, we are disciplined so that we may not be condemned along with the world. </a:t>
            </a:r>
            <a:r>
              <a:rPr lang="en-GB" sz="5100" b="1" baseline="30000" dirty="0">
                <a:solidFill>
                  <a:schemeClr val="bg1"/>
                </a:solidFill>
                <a:latin typeface="Gotham Book"/>
              </a:rPr>
              <a:t>33 </a:t>
            </a:r>
            <a:r>
              <a:rPr lang="en-GB" sz="5100" dirty="0">
                <a:solidFill>
                  <a:schemeClr val="bg1"/>
                </a:solidFill>
                <a:latin typeface="Gotham Book"/>
              </a:rPr>
              <a:t>So then, my brothers, when you come together to eat, wait for one another— </a:t>
            </a:r>
            <a:r>
              <a:rPr lang="en-GB" sz="5100" b="1" baseline="30000" dirty="0">
                <a:solidFill>
                  <a:schemeClr val="bg1"/>
                </a:solidFill>
                <a:latin typeface="Gotham Book"/>
              </a:rPr>
              <a:t>34 </a:t>
            </a:r>
            <a:r>
              <a:rPr lang="en-GB" sz="5100" dirty="0">
                <a:solidFill>
                  <a:schemeClr val="bg1"/>
                </a:solidFill>
                <a:latin typeface="Gotham Book"/>
              </a:rPr>
              <a:t>if anyone is hungry, let him eat at home—so that when you come together it will not be for judgment. About the other things I will give directions when I come.   </a:t>
            </a:r>
            <a:r>
              <a:rPr lang="en-GB" sz="5100" dirty="0">
                <a:solidFill>
                  <a:srgbClr val="FFFF00"/>
                </a:solidFill>
                <a:latin typeface="Gotham Book"/>
              </a:rPr>
              <a:t>1 Corinthians 11:17-34  ESV</a:t>
            </a:r>
          </a:p>
          <a:p>
            <a:endParaRPr lang="en-GB" dirty="0"/>
          </a:p>
        </p:txBody>
      </p:sp>
    </p:spTree>
    <p:extLst>
      <p:ext uri="{BB962C8B-B14F-4D97-AF65-F5344CB8AC3E}">
        <p14:creationId xmlns:p14="http://schemas.microsoft.com/office/powerpoint/2010/main" val="240751731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A91B2-B41A-4C24-B340-AFEC85D4F8E5}"/>
              </a:ext>
            </a:extLst>
          </p:cNvPr>
          <p:cNvSpPr>
            <a:spLocks noGrp="1"/>
          </p:cNvSpPr>
          <p:nvPr>
            <p:ph type="title"/>
          </p:nvPr>
        </p:nvSpPr>
        <p:spPr/>
        <p:txBody>
          <a:bodyPr>
            <a:normAutofit/>
          </a:bodyPr>
          <a:lstStyle/>
          <a:p>
            <a:pPr algn="ctr"/>
            <a:r>
              <a:rPr lang="en-GB" sz="5400" dirty="0">
                <a:solidFill>
                  <a:srgbClr val="FFFF00"/>
                </a:solidFill>
                <a:latin typeface="Gotham Book"/>
              </a:rPr>
              <a:t>What does the ‘Church’ Say?</a:t>
            </a:r>
            <a:endParaRPr lang="en-GB" sz="5400" dirty="0"/>
          </a:p>
        </p:txBody>
      </p:sp>
      <p:sp>
        <p:nvSpPr>
          <p:cNvPr id="3" name="Text Placeholder 2">
            <a:extLst>
              <a:ext uri="{FF2B5EF4-FFF2-40B4-BE49-F238E27FC236}">
                <a16:creationId xmlns:a16="http://schemas.microsoft.com/office/drawing/2014/main" id="{9379C7FD-99C2-4E6D-B019-BA5D4C2B224E}"/>
              </a:ext>
            </a:extLst>
          </p:cNvPr>
          <p:cNvSpPr>
            <a:spLocks noGrp="1"/>
          </p:cNvSpPr>
          <p:nvPr>
            <p:ph type="body" idx="1"/>
          </p:nvPr>
        </p:nvSpPr>
        <p:spPr>
          <a:xfrm>
            <a:off x="838200" y="1825625"/>
            <a:ext cx="10515600" cy="4575175"/>
          </a:xfrm>
        </p:spPr>
        <p:txBody>
          <a:bodyPr>
            <a:normAutofit lnSpcReduction="10000"/>
          </a:bodyPr>
          <a:lstStyle/>
          <a:p>
            <a:r>
              <a:rPr lang="en-US" b="1" u="sng" dirty="0">
                <a:solidFill>
                  <a:srgbClr val="FFFF00"/>
                </a:solidFill>
                <a:latin typeface="Gotham Book"/>
              </a:rPr>
              <a:t>Transubstantiation</a:t>
            </a:r>
            <a:r>
              <a:rPr lang="en-US" dirty="0">
                <a:solidFill>
                  <a:schemeClr val="bg1"/>
                </a:solidFill>
                <a:latin typeface="Gotham Book"/>
              </a:rPr>
              <a:t> - the official teaching of Roman Catholicism. Trans- means “change” and substantiation means “substance.” The idea is that when the bread and wine are blessed by the priest during the Mass, the bread and the wine are transformed into the actual physical body and blood of Jesus Christ. </a:t>
            </a:r>
            <a:r>
              <a:rPr lang="en-US" dirty="0">
                <a:solidFill>
                  <a:srgbClr val="FFFF00"/>
                </a:solidFill>
                <a:latin typeface="Gotham Book"/>
              </a:rPr>
              <a:t>Natural Understanding (Family Photo) &amp; Parallelism Bread/Body &amp; Cup/New Covenant.</a:t>
            </a:r>
          </a:p>
          <a:p>
            <a:pPr marL="0" indent="0">
              <a:buNone/>
            </a:pPr>
            <a:endParaRPr lang="en-US" dirty="0">
              <a:solidFill>
                <a:schemeClr val="bg1"/>
              </a:solidFill>
              <a:latin typeface="Gotham Book"/>
            </a:endParaRPr>
          </a:p>
          <a:p>
            <a:r>
              <a:rPr lang="en-US" b="1" u="sng" dirty="0">
                <a:solidFill>
                  <a:srgbClr val="FFFF00"/>
                </a:solidFill>
                <a:latin typeface="Gotham Book"/>
              </a:rPr>
              <a:t>Consubstantiation</a:t>
            </a:r>
            <a:r>
              <a:rPr lang="en-US" dirty="0">
                <a:solidFill>
                  <a:schemeClr val="bg1"/>
                </a:solidFill>
                <a:latin typeface="Gotham Book"/>
              </a:rPr>
              <a:t>—con- meaning “together,” and substantiation still meaning “substance.” The substance of the bread and wine coexists with the body and blood of Christ in the Eucharist. Jesus Christ is present in, with, and under the bread and the wine whenever the Lord’s Supper is celebrated. </a:t>
            </a:r>
            <a:r>
              <a:rPr lang="en-US" dirty="0" err="1">
                <a:solidFill>
                  <a:srgbClr val="FFFF00"/>
                </a:solidFill>
                <a:latin typeface="Gotham Book"/>
              </a:rPr>
              <a:t>eg</a:t>
            </a:r>
            <a:r>
              <a:rPr lang="en-US" dirty="0">
                <a:solidFill>
                  <a:srgbClr val="FFFF00"/>
                </a:solidFill>
                <a:latin typeface="Gotham Book"/>
              </a:rPr>
              <a:t> a sponge full of water.</a:t>
            </a:r>
          </a:p>
        </p:txBody>
      </p:sp>
    </p:spTree>
    <p:extLst>
      <p:ext uri="{BB962C8B-B14F-4D97-AF65-F5344CB8AC3E}">
        <p14:creationId xmlns:p14="http://schemas.microsoft.com/office/powerpoint/2010/main" val="87990373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A91B2-B41A-4C24-B340-AFEC85D4F8E5}"/>
              </a:ext>
            </a:extLst>
          </p:cNvPr>
          <p:cNvSpPr>
            <a:spLocks noGrp="1"/>
          </p:cNvSpPr>
          <p:nvPr>
            <p:ph type="title"/>
          </p:nvPr>
        </p:nvSpPr>
        <p:spPr/>
        <p:txBody>
          <a:bodyPr>
            <a:normAutofit/>
          </a:bodyPr>
          <a:lstStyle/>
          <a:p>
            <a:pPr algn="ctr"/>
            <a:r>
              <a:rPr lang="en-GB" sz="5400" dirty="0">
                <a:solidFill>
                  <a:srgbClr val="FFFF00"/>
                </a:solidFill>
                <a:latin typeface="Gotham Book"/>
              </a:rPr>
              <a:t>What does the ‘Church’ Say?</a:t>
            </a:r>
            <a:endParaRPr lang="en-GB" sz="5400" dirty="0"/>
          </a:p>
        </p:txBody>
      </p:sp>
      <p:sp>
        <p:nvSpPr>
          <p:cNvPr id="3" name="Text Placeholder 2">
            <a:extLst>
              <a:ext uri="{FF2B5EF4-FFF2-40B4-BE49-F238E27FC236}">
                <a16:creationId xmlns:a16="http://schemas.microsoft.com/office/drawing/2014/main" id="{9379C7FD-99C2-4E6D-B019-BA5D4C2B224E}"/>
              </a:ext>
            </a:extLst>
          </p:cNvPr>
          <p:cNvSpPr>
            <a:spLocks noGrp="1"/>
          </p:cNvSpPr>
          <p:nvPr>
            <p:ph type="body" idx="1"/>
          </p:nvPr>
        </p:nvSpPr>
        <p:spPr>
          <a:xfrm>
            <a:off x="838200" y="1825625"/>
            <a:ext cx="10515600" cy="4575175"/>
          </a:xfrm>
        </p:spPr>
        <p:txBody>
          <a:bodyPr>
            <a:normAutofit/>
          </a:bodyPr>
          <a:lstStyle/>
          <a:p>
            <a:pPr marL="0" indent="0">
              <a:buNone/>
            </a:pPr>
            <a:endParaRPr lang="en-US" dirty="0">
              <a:solidFill>
                <a:schemeClr val="bg1"/>
              </a:solidFill>
            </a:endParaRPr>
          </a:p>
          <a:p>
            <a:r>
              <a:rPr lang="en-US" b="1" u="sng" dirty="0">
                <a:solidFill>
                  <a:srgbClr val="FFFF00"/>
                </a:solidFill>
                <a:latin typeface="Gotham Book"/>
              </a:rPr>
              <a:t>Memorial</a:t>
            </a:r>
            <a:r>
              <a:rPr lang="en-US" dirty="0">
                <a:solidFill>
                  <a:schemeClr val="bg1"/>
                </a:solidFill>
                <a:latin typeface="Gotham Book"/>
              </a:rPr>
              <a:t> - Christ commanded us to “do this in remembrance of Him,” and that is all it is: an act of remembrance. The bread and wine are merely symbols, reminding us that Christ’s body was broken for us, and His blood was shed for us. </a:t>
            </a:r>
          </a:p>
          <a:p>
            <a:endParaRPr lang="en-US" dirty="0">
              <a:solidFill>
                <a:schemeClr val="bg1"/>
              </a:solidFill>
              <a:latin typeface="Gotham Book"/>
            </a:endParaRPr>
          </a:p>
          <a:p>
            <a:r>
              <a:rPr lang="en-US" b="1" u="sng" dirty="0">
                <a:solidFill>
                  <a:srgbClr val="FFFF00"/>
                </a:solidFill>
                <a:latin typeface="Gotham Book"/>
              </a:rPr>
              <a:t>Reformed</a:t>
            </a:r>
            <a:r>
              <a:rPr lang="en-US" dirty="0">
                <a:solidFill>
                  <a:schemeClr val="bg1"/>
                </a:solidFill>
                <a:latin typeface="Gotham Book"/>
              </a:rPr>
              <a:t> - It is certainly symbolic, but the symbols do more than merely represent—they actually bring to us the presence of Jesus Christ and His benefits.</a:t>
            </a:r>
            <a:endParaRPr lang="en-GB" dirty="0">
              <a:solidFill>
                <a:schemeClr val="bg1"/>
              </a:solidFill>
              <a:latin typeface="Gotham Book"/>
            </a:endParaRPr>
          </a:p>
        </p:txBody>
      </p:sp>
    </p:spTree>
    <p:extLst>
      <p:ext uri="{BB962C8B-B14F-4D97-AF65-F5344CB8AC3E}">
        <p14:creationId xmlns:p14="http://schemas.microsoft.com/office/powerpoint/2010/main" val="361719523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A91B2-B41A-4C24-B340-AFEC85D4F8E5}"/>
              </a:ext>
            </a:extLst>
          </p:cNvPr>
          <p:cNvSpPr>
            <a:spLocks noGrp="1"/>
          </p:cNvSpPr>
          <p:nvPr>
            <p:ph type="title"/>
          </p:nvPr>
        </p:nvSpPr>
        <p:spPr/>
        <p:txBody>
          <a:bodyPr>
            <a:normAutofit/>
          </a:bodyPr>
          <a:lstStyle/>
          <a:p>
            <a:pPr algn="ctr"/>
            <a:r>
              <a:rPr lang="en-GB" sz="5400" dirty="0">
                <a:solidFill>
                  <a:srgbClr val="FFFF00"/>
                </a:solidFill>
                <a:latin typeface="Gotham Book"/>
              </a:rPr>
              <a:t>Why?</a:t>
            </a:r>
            <a:endParaRPr lang="en-GB" sz="5400" dirty="0"/>
          </a:p>
        </p:txBody>
      </p:sp>
      <p:sp>
        <p:nvSpPr>
          <p:cNvPr id="3" name="Text Placeholder 2">
            <a:extLst>
              <a:ext uri="{FF2B5EF4-FFF2-40B4-BE49-F238E27FC236}">
                <a16:creationId xmlns:a16="http://schemas.microsoft.com/office/drawing/2014/main" id="{9379C7FD-99C2-4E6D-B019-BA5D4C2B224E}"/>
              </a:ext>
            </a:extLst>
          </p:cNvPr>
          <p:cNvSpPr>
            <a:spLocks noGrp="1"/>
          </p:cNvSpPr>
          <p:nvPr>
            <p:ph type="body" idx="1"/>
          </p:nvPr>
        </p:nvSpPr>
        <p:spPr>
          <a:xfrm>
            <a:off x="838200" y="1825626"/>
            <a:ext cx="10515600" cy="3945588"/>
          </a:xfrm>
        </p:spPr>
        <p:txBody>
          <a:bodyPr>
            <a:normAutofit/>
          </a:bodyPr>
          <a:lstStyle/>
          <a:p>
            <a:pPr marL="0" indent="0">
              <a:buNone/>
            </a:pPr>
            <a:endParaRPr lang="en-US" dirty="0">
              <a:solidFill>
                <a:schemeClr val="bg1"/>
              </a:solidFill>
            </a:endParaRPr>
          </a:p>
          <a:p>
            <a:pPr marL="0" indent="0">
              <a:buNone/>
            </a:pPr>
            <a:r>
              <a:rPr lang="en-US" b="1" u="sng" dirty="0">
                <a:solidFill>
                  <a:srgbClr val="FFFF00"/>
                </a:solidFill>
                <a:latin typeface="Gotham Book"/>
              </a:rPr>
              <a:t>Modelled/Commanded by Jesus</a:t>
            </a:r>
            <a:r>
              <a:rPr lang="en-US" b="1" dirty="0">
                <a:solidFill>
                  <a:srgbClr val="FFFF00"/>
                </a:solidFill>
                <a:latin typeface="Gotham Book"/>
              </a:rPr>
              <a:t> </a:t>
            </a:r>
            <a:r>
              <a:rPr lang="en-US" b="1" dirty="0">
                <a:solidFill>
                  <a:schemeClr val="bg1"/>
                </a:solidFill>
                <a:latin typeface="Gotham Book"/>
              </a:rPr>
              <a:t>– “While they were eating, Jesus took bread, and when he had given thanks, he broke it and gave it to his disciples, saying, ‘Take it; this is my body. Then he took a cup, and when he had given thanks, he gave it to them, and they all drank from it. ‘This is my blood of the covenant, which is poured out for many,’ he said to them. ‘Truly I tell you, I will not drink again from the fruit of the vine until that day when I drink it new in the kingdom of God.” </a:t>
            </a:r>
          </a:p>
          <a:p>
            <a:pPr marL="3657600" lvl="8" indent="0">
              <a:buNone/>
            </a:pPr>
            <a:r>
              <a:rPr lang="en-US" b="1" dirty="0">
                <a:solidFill>
                  <a:schemeClr val="bg1"/>
                </a:solidFill>
                <a:latin typeface="Gotham Book"/>
              </a:rPr>
              <a:t>				</a:t>
            </a:r>
            <a:r>
              <a:rPr lang="en-US" b="1" dirty="0">
                <a:solidFill>
                  <a:srgbClr val="FFFF00"/>
                </a:solidFill>
                <a:latin typeface="Gotham Book"/>
              </a:rPr>
              <a:t>Mark 14:22-24</a:t>
            </a:r>
            <a:endParaRPr lang="en-GB" b="1" dirty="0">
              <a:solidFill>
                <a:srgbClr val="FFFF00"/>
              </a:solidFill>
              <a:latin typeface="Gotham Book"/>
            </a:endParaRPr>
          </a:p>
        </p:txBody>
      </p:sp>
    </p:spTree>
    <p:extLst>
      <p:ext uri="{BB962C8B-B14F-4D97-AF65-F5344CB8AC3E}">
        <p14:creationId xmlns:p14="http://schemas.microsoft.com/office/powerpoint/2010/main" val="278826855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A91B2-B41A-4C24-B340-AFEC85D4F8E5}"/>
              </a:ext>
            </a:extLst>
          </p:cNvPr>
          <p:cNvSpPr>
            <a:spLocks noGrp="1"/>
          </p:cNvSpPr>
          <p:nvPr>
            <p:ph type="title"/>
          </p:nvPr>
        </p:nvSpPr>
        <p:spPr/>
        <p:txBody>
          <a:bodyPr>
            <a:normAutofit/>
          </a:bodyPr>
          <a:lstStyle/>
          <a:p>
            <a:pPr algn="ctr"/>
            <a:r>
              <a:rPr lang="en-GB" sz="5400" dirty="0">
                <a:solidFill>
                  <a:srgbClr val="FFFF00"/>
                </a:solidFill>
                <a:latin typeface="Gotham Book"/>
              </a:rPr>
              <a:t>Why?</a:t>
            </a:r>
            <a:endParaRPr lang="en-GB" sz="5400" dirty="0"/>
          </a:p>
        </p:txBody>
      </p:sp>
      <p:sp>
        <p:nvSpPr>
          <p:cNvPr id="3" name="Text Placeholder 2">
            <a:extLst>
              <a:ext uri="{FF2B5EF4-FFF2-40B4-BE49-F238E27FC236}">
                <a16:creationId xmlns:a16="http://schemas.microsoft.com/office/drawing/2014/main" id="{9379C7FD-99C2-4E6D-B019-BA5D4C2B224E}"/>
              </a:ext>
            </a:extLst>
          </p:cNvPr>
          <p:cNvSpPr>
            <a:spLocks noGrp="1"/>
          </p:cNvSpPr>
          <p:nvPr>
            <p:ph type="body" idx="1"/>
          </p:nvPr>
        </p:nvSpPr>
        <p:spPr>
          <a:xfrm>
            <a:off x="838200" y="1514007"/>
            <a:ext cx="10515600" cy="4721901"/>
          </a:xfrm>
        </p:spPr>
        <p:txBody>
          <a:bodyPr>
            <a:normAutofit/>
          </a:bodyPr>
          <a:lstStyle/>
          <a:p>
            <a:pPr marL="0" indent="0">
              <a:buNone/>
            </a:pPr>
            <a:endParaRPr lang="en-US" dirty="0">
              <a:solidFill>
                <a:schemeClr val="bg1"/>
              </a:solidFill>
            </a:endParaRPr>
          </a:p>
          <a:p>
            <a:pPr marL="0" indent="0">
              <a:buNone/>
            </a:pPr>
            <a:r>
              <a:rPr lang="en-US" b="1" u="sng" dirty="0">
                <a:solidFill>
                  <a:srgbClr val="FFFF00"/>
                </a:solidFill>
                <a:latin typeface="Gotham Book"/>
              </a:rPr>
              <a:t>Modelled by the Early Church</a:t>
            </a:r>
            <a:r>
              <a:rPr lang="en-US" b="1" dirty="0">
                <a:solidFill>
                  <a:srgbClr val="FFFF00"/>
                </a:solidFill>
                <a:latin typeface="Gotham Book"/>
              </a:rPr>
              <a:t> </a:t>
            </a:r>
            <a:r>
              <a:rPr lang="en-US" b="1" dirty="0">
                <a:solidFill>
                  <a:schemeClr val="bg1"/>
                </a:solidFill>
                <a:latin typeface="Gotham Book"/>
              </a:rPr>
              <a:t> </a:t>
            </a:r>
          </a:p>
          <a:p>
            <a:r>
              <a:rPr lang="en-US" b="1" dirty="0">
                <a:solidFill>
                  <a:schemeClr val="bg1"/>
                </a:solidFill>
                <a:latin typeface="Gotham Book"/>
              </a:rPr>
              <a:t>“On the first day of the week we came together to break bread.” 										</a:t>
            </a:r>
            <a:r>
              <a:rPr lang="en-US" b="1" dirty="0">
                <a:solidFill>
                  <a:srgbClr val="FFFF00"/>
                </a:solidFill>
                <a:latin typeface="Gotham Book"/>
              </a:rPr>
              <a:t>Acts 20:7 </a:t>
            </a:r>
          </a:p>
          <a:p>
            <a:r>
              <a:rPr lang="en-US" b="1" dirty="0">
                <a:solidFill>
                  <a:schemeClr val="bg1"/>
                </a:solidFill>
                <a:latin typeface="Gotham Book"/>
              </a:rPr>
              <a:t>“Then he went upstairs again and broke bread and ate.”</a:t>
            </a:r>
            <a:r>
              <a:rPr lang="en-US" b="1" dirty="0">
                <a:solidFill>
                  <a:srgbClr val="FFFF00"/>
                </a:solidFill>
                <a:latin typeface="Gotham Book"/>
              </a:rPr>
              <a:t> Acts 20:11</a:t>
            </a:r>
          </a:p>
          <a:p>
            <a:endParaRPr lang="en-US" b="1" dirty="0">
              <a:solidFill>
                <a:srgbClr val="FFFF00"/>
              </a:solidFill>
              <a:latin typeface="Gotham Book"/>
            </a:endParaRPr>
          </a:p>
          <a:p>
            <a:r>
              <a:rPr lang="en-US" b="1" dirty="0">
                <a:solidFill>
                  <a:schemeClr val="bg1"/>
                </a:solidFill>
                <a:latin typeface="Gotham Book"/>
              </a:rPr>
              <a:t> “Is not the cup... Is not the bread... One loaf” </a:t>
            </a:r>
            <a:r>
              <a:rPr lang="en-US" b="1" dirty="0">
                <a:solidFill>
                  <a:srgbClr val="FFFF00"/>
                </a:solidFill>
                <a:latin typeface="Gotham Book"/>
              </a:rPr>
              <a:t>1 Corinthians 10:16-17</a:t>
            </a:r>
          </a:p>
          <a:p>
            <a:endParaRPr lang="en-US" b="1" dirty="0">
              <a:solidFill>
                <a:srgbClr val="FFFF00"/>
              </a:solidFill>
              <a:latin typeface="Gotham Book"/>
            </a:endParaRPr>
          </a:p>
          <a:p>
            <a:r>
              <a:rPr lang="en-US" b="1" dirty="0">
                <a:solidFill>
                  <a:schemeClr val="bg1"/>
                </a:solidFill>
                <a:latin typeface="Gotham Book"/>
              </a:rPr>
              <a:t>“Do this in remembrance of me.”</a:t>
            </a:r>
            <a:r>
              <a:rPr lang="en-US" b="1" dirty="0">
                <a:solidFill>
                  <a:srgbClr val="FFFF00"/>
                </a:solidFill>
                <a:latin typeface="Gotham Book"/>
              </a:rPr>
              <a:t>	1 Corinthians 11:17-34</a:t>
            </a:r>
          </a:p>
          <a:p>
            <a:endParaRPr lang="en-US" b="1" dirty="0">
              <a:solidFill>
                <a:srgbClr val="FFFF00"/>
              </a:solidFill>
            </a:endParaRPr>
          </a:p>
          <a:p>
            <a:endParaRPr lang="en-GB" b="1" dirty="0">
              <a:solidFill>
                <a:srgbClr val="FFFF00"/>
              </a:solidFill>
            </a:endParaRPr>
          </a:p>
        </p:txBody>
      </p:sp>
    </p:spTree>
    <p:extLst>
      <p:ext uri="{BB962C8B-B14F-4D97-AF65-F5344CB8AC3E}">
        <p14:creationId xmlns:p14="http://schemas.microsoft.com/office/powerpoint/2010/main" val="2395059541"/>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5996</TotalTime>
  <Words>1604</Words>
  <Application>Microsoft Office PowerPoint</Application>
  <PresentationFormat>Widescreen</PresentationFormat>
  <Paragraphs>78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Gotham Book</vt:lpstr>
      <vt:lpstr>Office Theme</vt:lpstr>
      <vt:lpstr>Communion – What, Why &amp; How?</vt:lpstr>
      <vt:lpstr>What Comes To Mind?</vt:lpstr>
      <vt:lpstr>What does the Bible Say?</vt:lpstr>
      <vt:lpstr>What does the Bible Say?</vt:lpstr>
      <vt:lpstr>What does the Bible Say?</vt:lpstr>
      <vt:lpstr>What does the ‘Church’ Say?</vt:lpstr>
      <vt:lpstr>What does the ‘Church’ Say?</vt:lpstr>
      <vt:lpstr>Why?</vt:lpstr>
      <vt:lpstr>Why?</vt:lpstr>
      <vt:lpstr>HOW?</vt:lpstr>
      <vt:lpstr>HOW?</vt:lpstr>
      <vt:lpstr>HOW? </vt:lpstr>
      <vt:lpstr>HOW? </vt:lpstr>
      <vt:lpstr>Practical Considerations! </vt:lpstr>
      <vt:lpstr>Practical Considerations!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A.McDonald</cp:lastModifiedBy>
  <cp:revision>169</cp:revision>
  <cp:lastPrinted>2019-03-24T06:42:25Z</cp:lastPrinted>
  <dcterms:modified xsi:type="dcterms:W3CDTF">2023-09-12T16:58:16Z</dcterms:modified>
</cp:coreProperties>
</file>