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Lst>
  <p:sldIdLst>
    <p:sldId id="256" r:id="rId2"/>
    <p:sldId id="258" r:id="rId3"/>
    <p:sldId id="287" r:id="rId4"/>
    <p:sldId id="272" r:id="rId5"/>
    <p:sldId id="288" r:id="rId6"/>
    <p:sldId id="291" r:id="rId7"/>
    <p:sldId id="292" r:id="rId8"/>
    <p:sldId id="293" r:id="rId9"/>
    <p:sldId id="267"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22" autoAdjust="0"/>
    <p:restoredTop sz="94660"/>
  </p:normalViewPr>
  <p:slideViewPr>
    <p:cSldViewPr snapToGrid="0">
      <p:cViewPr varScale="1">
        <p:scale>
          <a:sx n="96" d="100"/>
          <a:sy n="96" d="100"/>
        </p:scale>
        <p:origin x="-936" y="-10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E5146E6-0DC8-4233-BE11-37359606557B}" type="datetimeFigureOut">
              <a:rPr lang="en-GB" smtClean="0"/>
              <a:t>28/03/18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37391193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5146E6-0DC8-4233-BE11-37359606557B}" type="datetimeFigureOut">
              <a:rPr lang="en-GB" smtClean="0"/>
              <a:t>28/03/18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20614248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5146E6-0DC8-4233-BE11-37359606557B}" type="datetimeFigureOut">
              <a:rPr lang="en-GB" smtClean="0"/>
              <a:t>28/03/18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1281145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E5146E6-0DC8-4233-BE11-37359606557B}" type="datetimeFigureOut">
              <a:rPr lang="en-GB" smtClean="0"/>
              <a:t>28/03/18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35283969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E5146E6-0DC8-4233-BE11-37359606557B}" type="datetimeFigureOut">
              <a:rPr lang="en-GB" smtClean="0"/>
              <a:t>28/03/18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2371922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E5146E6-0DC8-4233-BE11-37359606557B}" type="datetimeFigureOut">
              <a:rPr lang="en-GB" smtClean="0"/>
              <a:t>28/03/18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3459580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E5146E6-0DC8-4233-BE11-37359606557B}" type="datetimeFigureOut">
              <a:rPr lang="en-GB" smtClean="0"/>
              <a:t>28/03/18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4887320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E5146E6-0DC8-4233-BE11-37359606557B}" type="datetimeFigureOut">
              <a:rPr lang="en-GB" smtClean="0"/>
              <a:t>28/03/18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1253546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5146E6-0DC8-4233-BE11-37359606557B}" type="datetimeFigureOut">
              <a:rPr lang="en-GB" smtClean="0"/>
              <a:t>28/03/18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403280990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146E6-0DC8-4233-BE11-37359606557B}" type="datetimeFigureOut">
              <a:rPr lang="en-GB" smtClean="0"/>
              <a:t>28/03/18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24827005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E5146E6-0DC8-4233-BE11-37359606557B}" type="datetimeFigureOut">
              <a:rPr lang="en-GB" smtClean="0"/>
              <a:t>28/03/18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1CD12D3-B831-4CE8-ABC7-55AB75972040}" type="slidenum">
              <a:rPr lang="en-GB" smtClean="0"/>
              <a:t>‹#›</a:t>
            </a:fld>
            <a:endParaRPr lang="en-GB"/>
          </a:p>
        </p:txBody>
      </p:sp>
    </p:spTree>
    <p:extLst>
      <p:ext uri="{BB962C8B-B14F-4D97-AF65-F5344CB8AC3E}">
        <p14:creationId xmlns:p14="http://schemas.microsoft.com/office/powerpoint/2010/main" val="269937348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E5146E6-0DC8-4233-BE11-37359606557B}" type="datetimeFigureOut">
              <a:rPr lang="en-GB" smtClean="0"/>
              <a:t>28/03/18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1CD12D3-B831-4CE8-ABC7-55AB75972040}" type="slidenum">
              <a:rPr lang="en-GB" smtClean="0"/>
              <a:t>‹#›</a:t>
            </a:fld>
            <a:endParaRPr lang="en-GB"/>
          </a:p>
        </p:txBody>
      </p:sp>
    </p:spTree>
    <p:extLst>
      <p:ext uri="{BB962C8B-B14F-4D97-AF65-F5344CB8AC3E}">
        <p14:creationId xmlns:p14="http://schemas.microsoft.com/office/powerpoint/2010/main" val="25311711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 Id="rId3" Type="http://schemas.openxmlformats.org/officeDocument/2006/relationships/image" Target="../media/image3.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7" y="0"/>
            <a:ext cx="12381602" cy="6967470"/>
          </a:xfrm>
          <a:prstGeom prst="rect">
            <a:avLst/>
          </a:prstGeom>
        </p:spPr>
      </p:pic>
    </p:spTree>
    <p:extLst>
      <p:ext uri="{BB962C8B-B14F-4D97-AF65-F5344CB8AC3E}">
        <p14:creationId xmlns:p14="http://schemas.microsoft.com/office/powerpoint/2010/main" val="13054724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3627" y="111907"/>
            <a:ext cx="10515600" cy="1325563"/>
          </a:xfrm>
        </p:spPr>
        <p:txBody>
          <a:bodyPr/>
          <a:lstStyle/>
          <a:p>
            <a:r>
              <a:rPr lang="en-GB" b="1" dirty="0" smtClean="0">
                <a:solidFill>
                  <a:schemeClr val="bg1"/>
                </a:solidFill>
                <a:latin typeface="Montserrat" panose="02000505000000020004" pitchFamily="2" charset="0"/>
              </a:rPr>
              <a:t>Breakthrough Faith</a:t>
            </a:r>
            <a:endParaRPr lang="en-GB" b="1" dirty="0">
              <a:solidFill>
                <a:schemeClr val="bg1"/>
              </a:solidFill>
              <a:latin typeface="Montserrat" panose="02000505000000020004" pitchFamily="2" charset="0"/>
            </a:endParaRPr>
          </a:p>
        </p:txBody>
      </p:sp>
      <p:sp>
        <p:nvSpPr>
          <p:cNvPr id="3" name="Content Placeholder 2"/>
          <p:cNvSpPr>
            <a:spLocks noGrp="1"/>
          </p:cNvSpPr>
          <p:nvPr>
            <p:ph idx="1"/>
          </p:nvPr>
        </p:nvSpPr>
        <p:spPr>
          <a:xfrm>
            <a:off x="269629" y="1313424"/>
            <a:ext cx="11499167" cy="5157714"/>
          </a:xfrm>
          <a:blipFill>
            <a:blip r:embed="rId3"/>
            <a:stretch>
              <a:fillRect/>
            </a:stretch>
          </a:blipFill>
        </p:spPr>
        <p:txBody>
          <a:bodyPr>
            <a:noAutofit/>
          </a:bodyPr>
          <a:lstStyle/>
          <a:p>
            <a:pPr marL="0" indent="0">
              <a:lnSpc>
                <a:spcPct val="100000"/>
              </a:lnSpc>
              <a:buNone/>
            </a:pPr>
            <a:r>
              <a:rPr lang="en-GB" sz="3200" dirty="0" smtClean="0">
                <a:solidFill>
                  <a:schemeClr val="bg1"/>
                </a:solidFill>
                <a:latin typeface="Montserrat" panose="020B0604020202020204" charset="0"/>
              </a:rPr>
              <a:t>On</a:t>
            </a:r>
            <a:r>
              <a:rPr lang="en-GB" sz="3200" dirty="0">
                <a:solidFill>
                  <a:schemeClr val="bg1"/>
                </a:solidFill>
                <a:latin typeface="Montserrat" panose="020B0604020202020204" charset="0"/>
              </a:rPr>
              <a:t> the third day there was a wedding at Cana in Galilee</a:t>
            </a:r>
            <a:r>
              <a:rPr lang="en-GB" sz="3200" dirty="0" smtClean="0">
                <a:solidFill>
                  <a:schemeClr val="bg1"/>
                </a:solidFill>
                <a:latin typeface="Montserrat" panose="020B0604020202020204" charset="0"/>
              </a:rPr>
              <a:t>, and </a:t>
            </a:r>
            <a:r>
              <a:rPr lang="en-GB" sz="3200" dirty="0">
                <a:solidFill>
                  <a:schemeClr val="bg1"/>
                </a:solidFill>
                <a:latin typeface="Montserrat" panose="020B0604020202020204" charset="0"/>
              </a:rPr>
              <a:t>the mother of Jesus was there. </a:t>
            </a:r>
            <a:r>
              <a:rPr lang="en-GB" sz="3200" b="1" baseline="30000" dirty="0">
                <a:solidFill>
                  <a:schemeClr val="bg1"/>
                </a:solidFill>
                <a:latin typeface="Montserrat" panose="020B0604020202020204" charset="0"/>
              </a:rPr>
              <a:t>2 </a:t>
            </a:r>
            <a:r>
              <a:rPr lang="en-GB" sz="3200" dirty="0">
                <a:solidFill>
                  <a:schemeClr val="bg1"/>
                </a:solidFill>
                <a:latin typeface="Montserrat" panose="020B0604020202020204" charset="0"/>
              </a:rPr>
              <a:t>Jesus also was invited to the wedding with his disciples. </a:t>
            </a:r>
            <a:r>
              <a:rPr lang="en-GB" sz="3200" b="1" baseline="30000" dirty="0">
                <a:solidFill>
                  <a:schemeClr val="bg1"/>
                </a:solidFill>
                <a:latin typeface="Montserrat" panose="020B0604020202020204" charset="0"/>
              </a:rPr>
              <a:t>3 </a:t>
            </a:r>
            <a:r>
              <a:rPr lang="en-GB" sz="3200" dirty="0">
                <a:solidFill>
                  <a:schemeClr val="bg1"/>
                </a:solidFill>
                <a:latin typeface="Montserrat" panose="020B0604020202020204" charset="0"/>
              </a:rPr>
              <a:t>When </a:t>
            </a:r>
            <a:r>
              <a:rPr lang="en-GB" sz="3200" dirty="0" smtClean="0">
                <a:solidFill>
                  <a:schemeClr val="bg1"/>
                </a:solidFill>
                <a:latin typeface="Montserrat" panose="020B0604020202020204" charset="0"/>
              </a:rPr>
              <a:t>the wine </a:t>
            </a:r>
            <a:r>
              <a:rPr lang="en-GB" sz="3200" dirty="0">
                <a:solidFill>
                  <a:schemeClr val="bg1"/>
                </a:solidFill>
                <a:latin typeface="Montserrat" panose="020B0604020202020204" charset="0"/>
              </a:rPr>
              <a:t>ran out, the mother of Jesus said to him, “</a:t>
            </a:r>
            <a:r>
              <a:rPr lang="en-GB" sz="3200" dirty="0" smtClean="0">
                <a:solidFill>
                  <a:schemeClr val="bg1"/>
                </a:solidFill>
                <a:latin typeface="Montserrat" panose="020B0604020202020204" charset="0"/>
              </a:rPr>
              <a:t>They have </a:t>
            </a:r>
            <a:r>
              <a:rPr lang="en-GB" sz="3200" dirty="0">
                <a:solidFill>
                  <a:schemeClr val="bg1"/>
                </a:solidFill>
                <a:latin typeface="Montserrat" panose="020B0604020202020204" charset="0"/>
              </a:rPr>
              <a:t>no wine.” </a:t>
            </a:r>
            <a:r>
              <a:rPr lang="en-GB" sz="3200" b="1" baseline="30000" dirty="0">
                <a:solidFill>
                  <a:schemeClr val="bg1"/>
                </a:solidFill>
                <a:latin typeface="Montserrat" panose="020B0604020202020204" charset="0"/>
              </a:rPr>
              <a:t>4 </a:t>
            </a:r>
            <a:r>
              <a:rPr lang="en-GB" sz="3200" dirty="0">
                <a:solidFill>
                  <a:schemeClr val="bg1"/>
                </a:solidFill>
                <a:latin typeface="Montserrat" panose="020B0604020202020204" charset="0"/>
              </a:rPr>
              <a:t>And Jesus said to her</a:t>
            </a:r>
            <a:r>
              <a:rPr lang="en-GB" sz="3200" dirty="0" smtClean="0">
                <a:solidFill>
                  <a:schemeClr val="bg1"/>
                </a:solidFill>
                <a:latin typeface="Montserrat" panose="020B0604020202020204" charset="0"/>
              </a:rPr>
              <a:t>, “</a:t>
            </a:r>
            <a:r>
              <a:rPr lang="en-GB" sz="3200" dirty="0">
                <a:solidFill>
                  <a:schemeClr val="bg1"/>
                </a:solidFill>
                <a:latin typeface="Montserrat" panose="020B0604020202020204" charset="0"/>
              </a:rPr>
              <a:t>Woman</a:t>
            </a:r>
            <a:r>
              <a:rPr lang="en-GB" sz="3200" dirty="0" smtClean="0">
                <a:solidFill>
                  <a:schemeClr val="bg1"/>
                </a:solidFill>
                <a:latin typeface="Montserrat" panose="020B0604020202020204" charset="0"/>
              </a:rPr>
              <a:t>, what </a:t>
            </a:r>
            <a:r>
              <a:rPr lang="en-GB" sz="3200" dirty="0">
                <a:solidFill>
                  <a:schemeClr val="bg1"/>
                </a:solidFill>
                <a:latin typeface="Montserrat" panose="020B0604020202020204" charset="0"/>
              </a:rPr>
              <a:t>does this have to do with me? My hour has not yet come.” </a:t>
            </a:r>
            <a:r>
              <a:rPr lang="en-GB" sz="3200" b="1" baseline="30000" dirty="0">
                <a:solidFill>
                  <a:schemeClr val="bg1"/>
                </a:solidFill>
                <a:latin typeface="Montserrat" panose="020B0604020202020204" charset="0"/>
              </a:rPr>
              <a:t>5 </a:t>
            </a:r>
            <a:r>
              <a:rPr lang="en-GB" sz="3200" dirty="0">
                <a:solidFill>
                  <a:schemeClr val="bg1"/>
                </a:solidFill>
                <a:latin typeface="Montserrat" panose="020B0604020202020204" charset="0"/>
              </a:rPr>
              <a:t>His mother said to the servants, “Do </a:t>
            </a:r>
            <a:r>
              <a:rPr lang="en-GB" sz="3200" dirty="0" smtClean="0">
                <a:solidFill>
                  <a:schemeClr val="bg1"/>
                </a:solidFill>
                <a:latin typeface="Montserrat" panose="020B0604020202020204" charset="0"/>
              </a:rPr>
              <a:t>whatever he </a:t>
            </a:r>
            <a:r>
              <a:rPr lang="en-GB" sz="3200" dirty="0">
                <a:solidFill>
                  <a:schemeClr val="bg1"/>
                </a:solidFill>
                <a:latin typeface="Montserrat" panose="020B0604020202020204" charset="0"/>
              </a:rPr>
              <a:t>tells you</a:t>
            </a:r>
            <a:r>
              <a:rPr lang="en-GB" sz="3200" dirty="0" smtClean="0">
                <a:solidFill>
                  <a:schemeClr val="bg1"/>
                </a:solidFill>
                <a:latin typeface="Montserrat" panose="020B0604020202020204" charset="0"/>
              </a:rPr>
              <a:t>.</a:t>
            </a:r>
            <a:r>
              <a:rPr lang="en-GB" sz="3200" dirty="0" smtClean="0">
                <a:solidFill>
                  <a:schemeClr val="bg1"/>
                </a:solidFill>
                <a:latin typeface="Montserrat" panose="020B0604020202020204" charset="0"/>
              </a:rPr>
              <a:t>”</a:t>
            </a:r>
          </a:p>
          <a:p>
            <a:pPr marL="0" indent="0" algn="r">
              <a:lnSpc>
                <a:spcPct val="100000"/>
              </a:lnSpc>
              <a:buNone/>
            </a:pPr>
            <a:endParaRPr lang="en-GB" sz="2400" dirty="0">
              <a:solidFill>
                <a:schemeClr val="bg1"/>
              </a:solidFill>
              <a:latin typeface="Montserrat" panose="020B0604020202020204" charset="0"/>
            </a:endParaRPr>
          </a:p>
        </p:txBody>
      </p:sp>
    </p:spTree>
    <p:extLst>
      <p:ext uri="{BB962C8B-B14F-4D97-AF65-F5344CB8AC3E}">
        <p14:creationId xmlns:p14="http://schemas.microsoft.com/office/powerpoint/2010/main" val="28122544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3627" y="111907"/>
            <a:ext cx="10515600" cy="1325563"/>
          </a:xfrm>
        </p:spPr>
        <p:txBody>
          <a:bodyPr/>
          <a:lstStyle/>
          <a:p>
            <a:r>
              <a:rPr lang="en-GB" b="1" dirty="0" smtClean="0">
                <a:solidFill>
                  <a:schemeClr val="bg1"/>
                </a:solidFill>
                <a:latin typeface="Montserrat" panose="02000505000000020004" pitchFamily="2" charset="0"/>
              </a:rPr>
              <a:t>Breakthrough Faith</a:t>
            </a:r>
            <a:endParaRPr lang="en-GB" b="1" dirty="0">
              <a:solidFill>
                <a:schemeClr val="bg1"/>
              </a:solidFill>
              <a:latin typeface="Montserrat" panose="02000505000000020004" pitchFamily="2" charset="0"/>
            </a:endParaRPr>
          </a:p>
        </p:txBody>
      </p:sp>
      <p:sp>
        <p:nvSpPr>
          <p:cNvPr id="3" name="Content Placeholder 2"/>
          <p:cNvSpPr>
            <a:spLocks noGrp="1"/>
          </p:cNvSpPr>
          <p:nvPr>
            <p:ph idx="1"/>
          </p:nvPr>
        </p:nvSpPr>
        <p:spPr>
          <a:xfrm>
            <a:off x="346417" y="1313424"/>
            <a:ext cx="11499167" cy="5157714"/>
          </a:xfrm>
          <a:blipFill>
            <a:blip r:embed="rId3"/>
            <a:stretch>
              <a:fillRect/>
            </a:stretch>
          </a:blipFill>
        </p:spPr>
        <p:txBody>
          <a:bodyPr>
            <a:noAutofit/>
          </a:bodyPr>
          <a:lstStyle/>
          <a:p>
            <a:pPr marL="0" indent="0">
              <a:lnSpc>
                <a:spcPct val="100000"/>
              </a:lnSpc>
              <a:buNone/>
            </a:pPr>
            <a:r>
              <a:rPr lang="en-GB" sz="2700" b="1" baseline="30000" dirty="0" smtClean="0">
                <a:solidFill>
                  <a:schemeClr val="bg1"/>
                </a:solidFill>
                <a:latin typeface="Montserrat" panose="020B0604020202020204" charset="0"/>
              </a:rPr>
              <a:t>6</a:t>
            </a:r>
            <a:r>
              <a:rPr lang="en-GB" sz="2700" b="1" baseline="30000" dirty="0">
                <a:solidFill>
                  <a:schemeClr val="bg1"/>
                </a:solidFill>
                <a:latin typeface="Montserrat" panose="020B0604020202020204" charset="0"/>
              </a:rPr>
              <a:t> </a:t>
            </a:r>
            <a:r>
              <a:rPr lang="en-GB" sz="2700" dirty="0">
                <a:solidFill>
                  <a:schemeClr val="bg1"/>
                </a:solidFill>
                <a:latin typeface="Montserrat" panose="020B0604020202020204" charset="0"/>
              </a:rPr>
              <a:t>Now there were six stone water jars there for the Jewish rites of purification, each holding twenty or thirty </a:t>
            </a:r>
            <a:r>
              <a:rPr lang="en-GB" sz="2700" dirty="0" smtClean="0">
                <a:solidFill>
                  <a:schemeClr val="bg1"/>
                </a:solidFill>
                <a:latin typeface="Montserrat" panose="020B0604020202020204" charset="0"/>
              </a:rPr>
              <a:t>gallons.</a:t>
            </a:r>
            <a:r>
              <a:rPr lang="en-GB" sz="2700" baseline="30000" dirty="0">
                <a:solidFill>
                  <a:schemeClr val="bg1"/>
                </a:solidFill>
                <a:latin typeface="Montserrat" panose="020B0604020202020204" charset="0"/>
              </a:rPr>
              <a:t> </a:t>
            </a:r>
            <a:r>
              <a:rPr lang="en-GB" sz="2700" b="1" baseline="30000" dirty="0" smtClean="0">
                <a:solidFill>
                  <a:schemeClr val="bg1"/>
                </a:solidFill>
                <a:latin typeface="Montserrat" panose="020B0604020202020204" charset="0"/>
              </a:rPr>
              <a:t>7</a:t>
            </a:r>
            <a:r>
              <a:rPr lang="en-GB" sz="2700" b="1" baseline="30000" dirty="0">
                <a:solidFill>
                  <a:schemeClr val="bg1"/>
                </a:solidFill>
                <a:latin typeface="Montserrat" panose="020B0604020202020204" charset="0"/>
              </a:rPr>
              <a:t> </a:t>
            </a:r>
            <a:r>
              <a:rPr lang="en-GB" sz="2700" dirty="0">
                <a:solidFill>
                  <a:schemeClr val="bg1"/>
                </a:solidFill>
                <a:latin typeface="Montserrat" panose="020B0604020202020204" charset="0"/>
              </a:rPr>
              <a:t>Jesus said to the servants, “Fill the jars with water.” And they filled them up to the brim.</a:t>
            </a:r>
            <a:r>
              <a:rPr lang="en-GB" sz="2700" b="1" baseline="30000" dirty="0">
                <a:solidFill>
                  <a:schemeClr val="bg1"/>
                </a:solidFill>
                <a:latin typeface="Montserrat" panose="020B0604020202020204" charset="0"/>
              </a:rPr>
              <a:t>8 </a:t>
            </a:r>
            <a:r>
              <a:rPr lang="en-GB" sz="2700" dirty="0">
                <a:solidFill>
                  <a:schemeClr val="bg1"/>
                </a:solidFill>
                <a:latin typeface="Montserrat" panose="020B0604020202020204" charset="0"/>
              </a:rPr>
              <a:t>And he said to them, “Now draw some out and take it to the master of the feast.” So they took it. </a:t>
            </a:r>
            <a:r>
              <a:rPr lang="en-GB" sz="2700" b="1" baseline="30000" dirty="0">
                <a:solidFill>
                  <a:schemeClr val="bg1"/>
                </a:solidFill>
                <a:latin typeface="Montserrat" panose="020B0604020202020204" charset="0"/>
              </a:rPr>
              <a:t>9 </a:t>
            </a:r>
            <a:r>
              <a:rPr lang="en-GB" sz="2700" dirty="0">
                <a:solidFill>
                  <a:schemeClr val="bg1"/>
                </a:solidFill>
                <a:latin typeface="Montserrat" panose="020B0604020202020204" charset="0"/>
              </a:rPr>
              <a:t>When the master of the feast tasted the water now become wine, and did not </a:t>
            </a:r>
            <a:r>
              <a:rPr lang="en-GB" sz="2700" dirty="0" smtClean="0">
                <a:solidFill>
                  <a:schemeClr val="bg1"/>
                </a:solidFill>
                <a:latin typeface="Montserrat" panose="020B0604020202020204" charset="0"/>
              </a:rPr>
              <a:t>know where </a:t>
            </a:r>
            <a:r>
              <a:rPr lang="en-GB" sz="2700" dirty="0">
                <a:solidFill>
                  <a:schemeClr val="bg1"/>
                </a:solidFill>
                <a:latin typeface="Montserrat" panose="020B0604020202020204" charset="0"/>
              </a:rPr>
              <a:t>it came from (though the servants who had drawn the water knew), the master of the feast called the </a:t>
            </a:r>
            <a:r>
              <a:rPr lang="en-GB" sz="2700" dirty="0" smtClean="0">
                <a:solidFill>
                  <a:schemeClr val="bg1"/>
                </a:solidFill>
                <a:latin typeface="Montserrat" panose="020B0604020202020204" charset="0"/>
              </a:rPr>
              <a:t>bridegroom </a:t>
            </a:r>
            <a:r>
              <a:rPr lang="en-GB" sz="2700" b="1" baseline="30000" dirty="0" smtClean="0">
                <a:solidFill>
                  <a:schemeClr val="bg1"/>
                </a:solidFill>
                <a:latin typeface="Montserrat" panose="020B0604020202020204" charset="0"/>
              </a:rPr>
              <a:t>10</a:t>
            </a:r>
            <a:r>
              <a:rPr lang="en-GB" sz="2700" b="1" baseline="30000" dirty="0">
                <a:solidFill>
                  <a:schemeClr val="bg1"/>
                </a:solidFill>
                <a:latin typeface="Montserrat" panose="020B0604020202020204" charset="0"/>
              </a:rPr>
              <a:t> </a:t>
            </a:r>
            <a:r>
              <a:rPr lang="en-GB" sz="2700" dirty="0">
                <a:solidFill>
                  <a:schemeClr val="bg1"/>
                </a:solidFill>
                <a:latin typeface="Montserrat" panose="020B0604020202020204" charset="0"/>
              </a:rPr>
              <a:t>and said to him, “Everyone serves the good wine first, and when people have drunk freely, then the poor wine. But you have kept the good wine until now.</a:t>
            </a:r>
            <a:r>
              <a:rPr lang="en-GB" sz="2700" dirty="0" smtClean="0">
                <a:solidFill>
                  <a:schemeClr val="bg1"/>
                </a:solidFill>
                <a:latin typeface="Montserrat" panose="020B0604020202020204" charset="0"/>
              </a:rPr>
              <a:t>” </a:t>
            </a:r>
          </a:p>
          <a:p>
            <a:pPr marL="0" indent="0" algn="r">
              <a:lnSpc>
                <a:spcPct val="100000"/>
              </a:lnSpc>
              <a:buNone/>
            </a:pPr>
            <a:r>
              <a:rPr lang="en-GB" sz="2400" b="1" dirty="0">
                <a:solidFill>
                  <a:schemeClr val="bg1"/>
                </a:solidFill>
                <a:latin typeface="Montserrat" panose="02000505000000020004" pitchFamily="2" charset="0"/>
              </a:rPr>
              <a:t>John 2:1-</a:t>
            </a:r>
            <a:r>
              <a:rPr lang="en-GB" sz="2400" b="1" dirty="0" smtClean="0">
                <a:solidFill>
                  <a:schemeClr val="bg1"/>
                </a:solidFill>
                <a:latin typeface="Montserrat" panose="02000505000000020004" pitchFamily="2" charset="0"/>
              </a:rPr>
              <a:t>10</a:t>
            </a:r>
            <a:endParaRPr lang="en-GB" sz="2400" b="1" dirty="0">
              <a:solidFill>
                <a:schemeClr val="bg1"/>
              </a:solidFill>
              <a:latin typeface="Montserrat" panose="02000505000000020004" pitchFamily="2" charset="0"/>
            </a:endParaRPr>
          </a:p>
        </p:txBody>
      </p:sp>
    </p:spTree>
    <p:extLst>
      <p:ext uri="{BB962C8B-B14F-4D97-AF65-F5344CB8AC3E}">
        <p14:creationId xmlns:p14="http://schemas.microsoft.com/office/powerpoint/2010/main" val="1919392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62950" y="111907"/>
            <a:ext cx="11888374" cy="1325563"/>
          </a:xfrm>
        </p:spPr>
        <p:txBody>
          <a:bodyPr>
            <a:normAutofit/>
          </a:bodyPr>
          <a:lstStyle/>
          <a:p>
            <a:pPr marL="0" indent="0" algn="ctr">
              <a:lnSpc>
                <a:spcPct val="100000"/>
              </a:lnSpc>
            </a:pPr>
            <a:r>
              <a:rPr lang="en-GB" sz="4000" u="sng" dirty="0">
                <a:solidFill>
                  <a:schemeClr val="bg1"/>
                </a:solidFill>
                <a:latin typeface="Montserrat" panose="02000505000000020004" pitchFamily="2" charset="0"/>
              </a:rPr>
              <a:t>3 Key lessons we can learn </a:t>
            </a:r>
          </a:p>
        </p:txBody>
      </p:sp>
      <p:sp>
        <p:nvSpPr>
          <p:cNvPr id="3" name="Content Placeholder 2"/>
          <p:cNvSpPr>
            <a:spLocks noGrp="1"/>
          </p:cNvSpPr>
          <p:nvPr>
            <p:ph idx="1"/>
          </p:nvPr>
        </p:nvSpPr>
        <p:spPr>
          <a:xfrm>
            <a:off x="346417" y="1313424"/>
            <a:ext cx="11499167" cy="5157714"/>
          </a:xfrm>
          <a:blipFill>
            <a:blip r:embed="rId3"/>
            <a:stretch>
              <a:fillRect/>
            </a:stretch>
          </a:blipFill>
        </p:spPr>
        <p:txBody>
          <a:bodyPr>
            <a:normAutofit/>
          </a:bodyPr>
          <a:lstStyle/>
          <a:p>
            <a:pPr marL="0" indent="0">
              <a:lnSpc>
                <a:spcPct val="120000"/>
              </a:lnSpc>
              <a:buNone/>
            </a:pPr>
            <a:r>
              <a:rPr lang="en-GB" sz="4400" b="1" dirty="0" smtClean="0">
                <a:solidFill>
                  <a:schemeClr val="bg1"/>
                </a:solidFill>
                <a:latin typeface="Montserrat" panose="02000505000000020004" pitchFamily="2" charset="0"/>
              </a:rPr>
              <a:t>1. Position </a:t>
            </a:r>
            <a:r>
              <a:rPr lang="en-GB" sz="4400" b="1" dirty="0" smtClean="0">
                <a:solidFill>
                  <a:schemeClr val="bg1"/>
                </a:solidFill>
                <a:latin typeface="Montserrat" panose="02000505000000020004" pitchFamily="2" charset="0"/>
              </a:rPr>
              <a:t>ourselves to hear and obey </a:t>
            </a:r>
          </a:p>
          <a:p>
            <a:pPr marL="0" indent="0">
              <a:lnSpc>
                <a:spcPct val="120000"/>
              </a:lnSpc>
              <a:buNone/>
            </a:pPr>
            <a:r>
              <a:rPr lang="en-GB" sz="4400" b="1" dirty="0" smtClean="0">
                <a:solidFill>
                  <a:schemeClr val="bg1"/>
                </a:solidFill>
                <a:latin typeface="Montserrat" panose="02000505000000020004" pitchFamily="2" charset="0"/>
              </a:rPr>
              <a:t>2</a:t>
            </a:r>
            <a:r>
              <a:rPr lang="en-GB" sz="4400" b="1" dirty="0" smtClean="0">
                <a:solidFill>
                  <a:schemeClr val="bg1"/>
                </a:solidFill>
                <a:latin typeface="Montserrat" panose="02000505000000020004" pitchFamily="2" charset="0"/>
              </a:rPr>
              <a:t>. Fill </a:t>
            </a:r>
            <a:r>
              <a:rPr lang="en-GB" sz="4400" b="1" dirty="0" smtClean="0">
                <a:solidFill>
                  <a:schemeClr val="bg1"/>
                </a:solidFill>
                <a:latin typeface="Montserrat" panose="02000505000000020004" pitchFamily="2" charset="0"/>
              </a:rPr>
              <a:t>our Jars to Full </a:t>
            </a:r>
          </a:p>
          <a:p>
            <a:pPr marL="0" indent="0">
              <a:lnSpc>
                <a:spcPct val="120000"/>
              </a:lnSpc>
              <a:buNone/>
            </a:pPr>
            <a:r>
              <a:rPr lang="en-GB" sz="4400" b="1" dirty="0" smtClean="0">
                <a:solidFill>
                  <a:schemeClr val="bg1"/>
                </a:solidFill>
                <a:latin typeface="Montserrat" panose="02000505000000020004" pitchFamily="2" charset="0"/>
              </a:rPr>
              <a:t>3. </a:t>
            </a:r>
            <a:r>
              <a:rPr lang="en-GB" sz="4400" b="1" dirty="0" smtClean="0">
                <a:solidFill>
                  <a:schemeClr val="bg1"/>
                </a:solidFill>
                <a:latin typeface="Montserrat" panose="02000505000000020004" pitchFamily="2" charset="0"/>
              </a:rPr>
              <a:t>Step out</a:t>
            </a:r>
            <a:endParaRPr lang="en-GB" sz="4400" b="1" dirty="0" smtClean="0">
              <a:solidFill>
                <a:schemeClr val="bg1"/>
              </a:solidFill>
              <a:latin typeface="Montserrat" panose="02000505000000020004" pitchFamily="2" charset="0"/>
            </a:endParaRPr>
          </a:p>
        </p:txBody>
      </p:sp>
    </p:spTree>
    <p:extLst>
      <p:ext uri="{BB962C8B-B14F-4D97-AF65-F5344CB8AC3E}">
        <p14:creationId xmlns:p14="http://schemas.microsoft.com/office/powerpoint/2010/main" val="245900554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417" y="754099"/>
            <a:ext cx="11499167" cy="5717039"/>
          </a:xfrm>
          <a:blipFill>
            <a:blip r:embed="rId3"/>
            <a:stretch>
              <a:fillRect/>
            </a:stretch>
          </a:blipFill>
        </p:spPr>
        <p:txBody>
          <a:bodyPr>
            <a:normAutofit/>
          </a:bodyPr>
          <a:lstStyle/>
          <a:p>
            <a:pPr marL="0" indent="0">
              <a:lnSpc>
                <a:spcPct val="100000"/>
              </a:lnSpc>
              <a:buNone/>
            </a:pPr>
            <a:r>
              <a:rPr lang="en-GB" sz="4800" u="sng" dirty="0" smtClean="0">
                <a:solidFill>
                  <a:schemeClr val="bg1"/>
                </a:solidFill>
                <a:latin typeface="Montserrat" panose="02000505000000020004" pitchFamily="2" charset="0"/>
              </a:rPr>
              <a:t>Position ourselves to hear and obey </a:t>
            </a:r>
          </a:p>
          <a:p>
            <a:pPr marL="0" indent="0">
              <a:buNone/>
            </a:pPr>
            <a:r>
              <a:rPr lang="en-GB" sz="3200" i="1" dirty="0" smtClean="0">
                <a:solidFill>
                  <a:schemeClr val="bg1"/>
                </a:solidFill>
                <a:latin typeface="Montserrat" panose="02000505000000020004" pitchFamily="2" charset="0"/>
              </a:rPr>
              <a:t>Verse </a:t>
            </a:r>
            <a:r>
              <a:rPr lang="en-GB" sz="3200" i="1" dirty="0" smtClean="0">
                <a:solidFill>
                  <a:schemeClr val="bg1"/>
                </a:solidFill>
                <a:latin typeface="Montserrat" panose="02000505000000020004" pitchFamily="2" charset="0"/>
              </a:rPr>
              <a:t>5</a:t>
            </a:r>
          </a:p>
          <a:p>
            <a:pPr marL="0" indent="0">
              <a:buNone/>
            </a:pPr>
            <a:r>
              <a:rPr lang="en-GB" sz="3200" dirty="0" smtClean="0">
                <a:solidFill>
                  <a:schemeClr val="bg1"/>
                </a:solidFill>
                <a:latin typeface="Montserrat" panose="020B0604020202020204" charset="0"/>
              </a:rPr>
              <a:t>His </a:t>
            </a:r>
            <a:r>
              <a:rPr lang="en-GB" sz="3200" dirty="0">
                <a:solidFill>
                  <a:schemeClr val="bg1"/>
                </a:solidFill>
                <a:latin typeface="Montserrat" panose="020B0604020202020204" charset="0"/>
              </a:rPr>
              <a:t>mother said to the servants, </a:t>
            </a:r>
            <a:r>
              <a:rPr lang="en-GB" sz="3200" b="1" dirty="0">
                <a:solidFill>
                  <a:schemeClr val="bg1"/>
                </a:solidFill>
                <a:latin typeface="Montserrat" panose="020B0604020202020204" charset="0"/>
              </a:rPr>
              <a:t>“Do whatever he tells you</a:t>
            </a:r>
            <a:r>
              <a:rPr lang="en-GB" sz="3200" b="1" dirty="0" smtClean="0">
                <a:solidFill>
                  <a:schemeClr val="bg1"/>
                </a:solidFill>
                <a:latin typeface="Montserrat" panose="020B0604020202020204" charset="0"/>
              </a:rPr>
              <a:t>.</a:t>
            </a:r>
            <a:endParaRPr lang="en-GB" sz="3200" b="1" i="1" dirty="0" smtClean="0">
              <a:solidFill>
                <a:schemeClr val="bg1"/>
              </a:solidFill>
              <a:latin typeface="Montserrat" panose="02000505000000020004" pitchFamily="2" charset="0"/>
            </a:endParaRPr>
          </a:p>
          <a:p>
            <a:pPr marL="0" indent="0">
              <a:buNone/>
            </a:pPr>
            <a:endParaRPr lang="en-GB" sz="3200" dirty="0">
              <a:solidFill>
                <a:schemeClr val="bg1"/>
              </a:solidFill>
              <a:latin typeface="Montserrat" panose="02000505000000020004" pitchFamily="2" charset="0"/>
            </a:endParaRPr>
          </a:p>
        </p:txBody>
      </p:sp>
    </p:spTree>
    <p:extLst>
      <p:ext uri="{BB962C8B-B14F-4D97-AF65-F5344CB8AC3E}">
        <p14:creationId xmlns:p14="http://schemas.microsoft.com/office/powerpoint/2010/main" val="99125167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417" y="767329"/>
            <a:ext cx="11499167" cy="5703809"/>
          </a:xfrm>
          <a:blipFill>
            <a:blip r:embed="rId3"/>
            <a:stretch>
              <a:fillRect/>
            </a:stretch>
          </a:blipFill>
        </p:spPr>
        <p:txBody>
          <a:bodyPr>
            <a:normAutofit/>
          </a:bodyPr>
          <a:lstStyle/>
          <a:p>
            <a:pPr marL="0" indent="0">
              <a:lnSpc>
                <a:spcPct val="100000"/>
              </a:lnSpc>
              <a:buNone/>
            </a:pPr>
            <a:r>
              <a:rPr lang="en-GB" sz="4800" u="sng" dirty="0">
                <a:solidFill>
                  <a:schemeClr val="bg1"/>
                </a:solidFill>
                <a:latin typeface="Montserrat" panose="02000505000000020004" pitchFamily="2" charset="0"/>
              </a:rPr>
              <a:t>Position ourselves to hear and obey </a:t>
            </a:r>
          </a:p>
          <a:p>
            <a:pPr marL="0" indent="0">
              <a:buNone/>
            </a:pPr>
            <a:endParaRPr lang="en-GB" sz="3200" b="1" dirty="0" smtClean="0">
              <a:solidFill>
                <a:schemeClr val="bg1"/>
              </a:solidFill>
              <a:latin typeface="Montserrat" panose="02000505000000020004" pitchFamily="2" charset="0"/>
            </a:endParaRPr>
          </a:p>
          <a:p>
            <a:pPr marL="0" indent="0">
              <a:buNone/>
            </a:pPr>
            <a:r>
              <a:rPr lang="en-GB" sz="3200" b="1" dirty="0" smtClean="0">
                <a:solidFill>
                  <a:schemeClr val="bg1"/>
                </a:solidFill>
                <a:latin typeface="Montserrat" panose="02000505000000020004" pitchFamily="2" charset="0"/>
              </a:rPr>
              <a:t>Our </a:t>
            </a:r>
            <a:r>
              <a:rPr lang="en-GB" sz="3200" b="1" dirty="0" smtClean="0">
                <a:solidFill>
                  <a:schemeClr val="bg1"/>
                </a:solidFill>
                <a:latin typeface="Montserrat" panose="02000505000000020004" pitchFamily="2" charset="0"/>
              </a:rPr>
              <a:t>Identity and Privilege </a:t>
            </a:r>
          </a:p>
          <a:p>
            <a:pPr marL="0" indent="0">
              <a:buNone/>
            </a:pPr>
            <a:endParaRPr lang="en-GB" sz="3200" i="1" dirty="0" smtClean="0">
              <a:solidFill>
                <a:schemeClr val="bg1"/>
              </a:solidFill>
              <a:latin typeface="Montserrat" panose="02000505000000020004" pitchFamily="2" charset="0"/>
            </a:endParaRPr>
          </a:p>
          <a:p>
            <a:pPr marL="0" indent="0">
              <a:buNone/>
            </a:pPr>
            <a:r>
              <a:rPr lang="en-GB" sz="3200" i="1" dirty="0" smtClean="0">
                <a:solidFill>
                  <a:schemeClr val="bg1"/>
                </a:solidFill>
                <a:latin typeface="Montserrat" panose="02000505000000020004" pitchFamily="2" charset="0"/>
              </a:rPr>
              <a:t>“</a:t>
            </a:r>
            <a:r>
              <a:rPr lang="en-GB" sz="3200" i="1" dirty="0" smtClean="0">
                <a:solidFill>
                  <a:schemeClr val="bg1"/>
                </a:solidFill>
                <a:latin typeface="Montserrat" panose="02000505000000020004" pitchFamily="2" charset="0"/>
              </a:rPr>
              <a:t>My sheep hear my voice, and I know them, and they follow me.</a:t>
            </a:r>
            <a:r>
              <a:rPr lang="en-GB" sz="3200" i="1" dirty="0" smtClean="0">
                <a:solidFill>
                  <a:schemeClr val="bg1"/>
                </a:solidFill>
                <a:latin typeface="Montserrat" panose="02000505000000020004" pitchFamily="2" charset="0"/>
              </a:rPr>
              <a:t>”</a:t>
            </a:r>
          </a:p>
          <a:p>
            <a:pPr marL="0" indent="0" algn="r">
              <a:buNone/>
            </a:pPr>
            <a:r>
              <a:rPr lang="en-GB" sz="3200" i="1" dirty="0">
                <a:solidFill>
                  <a:schemeClr val="bg1"/>
                </a:solidFill>
                <a:latin typeface="Montserrat" panose="02000505000000020004" pitchFamily="2" charset="0"/>
              </a:rPr>
              <a:t>John 10:</a:t>
            </a:r>
            <a:r>
              <a:rPr lang="en-GB" sz="3200" i="1" dirty="0" smtClean="0">
                <a:solidFill>
                  <a:schemeClr val="bg1"/>
                </a:solidFill>
                <a:latin typeface="Montserrat" panose="02000505000000020004" pitchFamily="2" charset="0"/>
              </a:rPr>
              <a:t>27</a:t>
            </a:r>
            <a:endParaRPr lang="en-GB" sz="3200" i="1" dirty="0">
              <a:solidFill>
                <a:schemeClr val="bg1"/>
              </a:solidFill>
              <a:latin typeface="Montserrat" panose="02000505000000020004" pitchFamily="2" charset="0"/>
            </a:endParaRPr>
          </a:p>
        </p:txBody>
      </p:sp>
    </p:spTree>
    <p:extLst>
      <p:ext uri="{BB962C8B-B14F-4D97-AF65-F5344CB8AC3E}">
        <p14:creationId xmlns:p14="http://schemas.microsoft.com/office/powerpoint/2010/main" val="1227196500"/>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417" y="515962"/>
            <a:ext cx="11499167" cy="5955176"/>
          </a:xfrm>
          <a:blipFill>
            <a:blip r:embed="rId3"/>
            <a:stretch>
              <a:fillRect/>
            </a:stretch>
          </a:blipFill>
        </p:spPr>
        <p:txBody>
          <a:bodyPr>
            <a:normAutofit/>
          </a:bodyPr>
          <a:lstStyle/>
          <a:p>
            <a:pPr marL="0" indent="0">
              <a:lnSpc>
                <a:spcPct val="100000"/>
              </a:lnSpc>
              <a:buNone/>
            </a:pPr>
            <a:r>
              <a:rPr lang="en-GB" sz="4800" u="sng" dirty="0" smtClean="0">
                <a:solidFill>
                  <a:schemeClr val="bg1"/>
                </a:solidFill>
                <a:latin typeface="Montserrat" panose="02000505000000020004" pitchFamily="2" charset="0"/>
              </a:rPr>
              <a:t>Fill our Jars to Full</a:t>
            </a:r>
            <a:endParaRPr lang="en-GB" sz="4800" u="sng" dirty="0">
              <a:solidFill>
                <a:schemeClr val="bg1"/>
              </a:solidFill>
              <a:latin typeface="Montserrat" panose="02000505000000020004" pitchFamily="2" charset="0"/>
            </a:endParaRPr>
          </a:p>
          <a:p>
            <a:pPr marL="0" indent="0">
              <a:lnSpc>
                <a:spcPct val="100000"/>
              </a:lnSpc>
              <a:buNone/>
            </a:pPr>
            <a:r>
              <a:rPr lang="en-GB" sz="3200" dirty="0" smtClean="0">
                <a:solidFill>
                  <a:schemeClr val="bg1"/>
                </a:solidFill>
                <a:latin typeface="Montserrat" panose="020B0604020202020204" charset="0"/>
              </a:rPr>
              <a:t>Now </a:t>
            </a:r>
            <a:r>
              <a:rPr lang="en-GB" sz="3200" dirty="0">
                <a:solidFill>
                  <a:schemeClr val="bg1"/>
                </a:solidFill>
                <a:latin typeface="Montserrat" panose="020B0604020202020204" charset="0"/>
              </a:rPr>
              <a:t>there were six stone water jars there for the Jewish rites of purification, each holding twenty or thirty gallons</a:t>
            </a:r>
            <a:r>
              <a:rPr lang="en-GB" sz="3200" dirty="0" smtClean="0">
                <a:solidFill>
                  <a:schemeClr val="bg1"/>
                </a:solidFill>
                <a:latin typeface="Montserrat" panose="020B0604020202020204" charset="0"/>
              </a:rPr>
              <a:t>. </a:t>
            </a:r>
            <a:r>
              <a:rPr lang="en-GB" sz="3200" b="1" baseline="30000" dirty="0">
                <a:solidFill>
                  <a:schemeClr val="bg1"/>
                </a:solidFill>
                <a:latin typeface="Montserrat" panose="020B0604020202020204" charset="0"/>
              </a:rPr>
              <a:t> </a:t>
            </a:r>
            <a:r>
              <a:rPr lang="en-GB" sz="3200" dirty="0">
                <a:solidFill>
                  <a:schemeClr val="bg1"/>
                </a:solidFill>
                <a:latin typeface="Montserrat" panose="020B0604020202020204" charset="0"/>
              </a:rPr>
              <a:t>Jesus said to the servants, “Fill the jars with water.” And they filled them up to the brim</a:t>
            </a:r>
            <a:r>
              <a:rPr lang="en-GB" sz="3200" dirty="0" smtClean="0">
                <a:solidFill>
                  <a:schemeClr val="bg1"/>
                </a:solidFill>
                <a:latin typeface="Montserrat" panose="020B0604020202020204" charset="0"/>
              </a:rPr>
              <a:t>.</a:t>
            </a:r>
          </a:p>
          <a:p>
            <a:pPr marL="0" indent="0" algn="r">
              <a:lnSpc>
                <a:spcPct val="100000"/>
              </a:lnSpc>
              <a:buNone/>
            </a:pPr>
            <a:r>
              <a:rPr lang="en-GB" sz="3200" b="1" dirty="0">
                <a:solidFill>
                  <a:schemeClr val="bg1"/>
                </a:solidFill>
                <a:latin typeface="Montserrat" panose="02000505000000020004" pitchFamily="2" charset="0"/>
              </a:rPr>
              <a:t>Verses 6-</a:t>
            </a:r>
            <a:r>
              <a:rPr lang="en-GB" sz="3200" b="1" dirty="0" smtClean="0">
                <a:solidFill>
                  <a:schemeClr val="bg1"/>
                </a:solidFill>
                <a:latin typeface="Montserrat" panose="02000505000000020004" pitchFamily="2" charset="0"/>
              </a:rPr>
              <a:t>7</a:t>
            </a:r>
            <a:endParaRPr lang="en-GB" sz="3200" b="1" dirty="0">
              <a:solidFill>
                <a:schemeClr val="bg1"/>
              </a:solidFill>
              <a:latin typeface="Montserrat" panose="02000505000000020004" pitchFamily="2" charset="0"/>
            </a:endParaRPr>
          </a:p>
        </p:txBody>
      </p:sp>
    </p:spTree>
    <p:extLst>
      <p:ext uri="{BB962C8B-B14F-4D97-AF65-F5344CB8AC3E}">
        <p14:creationId xmlns:p14="http://schemas.microsoft.com/office/powerpoint/2010/main" val="651676668"/>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46417" y="396894"/>
            <a:ext cx="11499167" cy="6074244"/>
          </a:xfrm>
          <a:blipFill>
            <a:blip r:embed="rId3"/>
            <a:stretch>
              <a:fillRect/>
            </a:stretch>
          </a:blipFill>
        </p:spPr>
        <p:txBody>
          <a:bodyPr>
            <a:normAutofit lnSpcReduction="10000"/>
          </a:bodyPr>
          <a:lstStyle/>
          <a:p>
            <a:pPr marL="0" indent="0">
              <a:lnSpc>
                <a:spcPct val="110000"/>
              </a:lnSpc>
              <a:buNone/>
            </a:pPr>
            <a:r>
              <a:rPr lang="en-GB" sz="4800" u="sng" dirty="0" smtClean="0">
                <a:solidFill>
                  <a:schemeClr val="bg1"/>
                </a:solidFill>
                <a:latin typeface="Montserrat" panose="02000505000000020004" pitchFamily="2" charset="0"/>
              </a:rPr>
              <a:t>Step Out </a:t>
            </a:r>
            <a:endParaRPr lang="en-GB" sz="4800" u="sng" dirty="0">
              <a:solidFill>
                <a:schemeClr val="bg1"/>
              </a:solidFill>
              <a:latin typeface="Montserrat" panose="02000505000000020004" pitchFamily="2" charset="0"/>
            </a:endParaRPr>
          </a:p>
          <a:p>
            <a:pPr marL="0" indent="0">
              <a:lnSpc>
                <a:spcPct val="110000"/>
              </a:lnSpc>
              <a:buNone/>
            </a:pPr>
            <a:r>
              <a:rPr lang="en-GB" sz="3200" dirty="0" smtClean="0">
                <a:solidFill>
                  <a:schemeClr val="bg1"/>
                </a:solidFill>
                <a:latin typeface="Montserrat" panose="020B0604020202020204" charset="0"/>
              </a:rPr>
              <a:t>And </a:t>
            </a:r>
            <a:r>
              <a:rPr lang="en-GB" sz="3200" dirty="0">
                <a:solidFill>
                  <a:schemeClr val="bg1"/>
                </a:solidFill>
                <a:latin typeface="Montserrat" panose="020B0604020202020204" charset="0"/>
              </a:rPr>
              <a:t>he said to them, “Now draw some out and take it to the master of the feast.” So they took it. </a:t>
            </a:r>
            <a:r>
              <a:rPr lang="en-GB" sz="3200" b="1" baseline="30000" dirty="0">
                <a:solidFill>
                  <a:schemeClr val="bg1"/>
                </a:solidFill>
                <a:latin typeface="Montserrat" panose="020B0604020202020204" charset="0"/>
              </a:rPr>
              <a:t>9 </a:t>
            </a:r>
            <a:r>
              <a:rPr lang="en-GB" sz="3200" dirty="0">
                <a:solidFill>
                  <a:schemeClr val="bg1"/>
                </a:solidFill>
                <a:latin typeface="Montserrat" panose="020B0604020202020204" charset="0"/>
              </a:rPr>
              <a:t>When the master of the feast tasted the water now become wine, and did not know where it came from (though the servants who had drawn the water knew), the master of the feast called the bridegroom </a:t>
            </a:r>
            <a:r>
              <a:rPr lang="en-GB" sz="3200" b="1" baseline="30000" dirty="0">
                <a:solidFill>
                  <a:schemeClr val="bg1"/>
                </a:solidFill>
                <a:latin typeface="Montserrat" panose="020B0604020202020204" charset="0"/>
              </a:rPr>
              <a:t>10 </a:t>
            </a:r>
            <a:r>
              <a:rPr lang="en-GB" sz="3200" dirty="0">
                <a:solidFill>
                  <a:schemeClr val="bg1"/>
                </a:solidFill>
                <a:latin typeface="Montserrat" panose="020B0604020202020204" charset="0"/>
              </a:rPr>
              <a:t>and said to him, “Everyone serves the good wine first, and when people have drunk freely, then the poor wine. But you have kept the good wine until now.</a:t>
            </a:r>
            <a:r>
              <a:rPr lang="en-GB" sz="3200" dirty="0" smtClean="0">
                <a:solidFill>
                  <a:schemeClr val="bg1"/>
                </a:solidFill>
                <a:latin typeface="Montserrat" panose="020B0604020202020204" charset="0"/>
              </a:rPr>
              <a:t>”</a:t>
            </a:r>
          </a:p>
          <a:p>
            <a:pPr marL="0" indent="0" algn="r">
              <a:lnSpc>
                <a:spcPct val="110000"/>
              </a:lnSpc>
              <a:buNone/>
            </a:pPr>
            <a:r>
              <a:rPr lang="en-GB" sz="3200" b="1" dirty="0">
                <a:solidFill>
                  <a:schemeClr val="bg1"/>
                </a:solidFill>
                <a:latin typeface="Montserrat" panose="02000505000000020004" pitchFamily="2" charset="0"/>
              </a:rPr>
              <a:t>Verses 8-</a:t>
            </a:r>
            <a:r>
              <a:rPr lang="en-GB" sz="3200" b="1" dirty="0" smtClean="0">
                <a:solidFill>
                  <a:schemeClr val="bg1"/>
                </a:solidFill>
                <a:latin typeface="Montserrat" panose="02000505000000020004" pitchFamily="2" charset="0"/>
              </a:rPr>
              <a:t>10</a:t>
            </a:r>
            <a:endParaRPr lang="en-GB" sz="3200" b="1" dirty="0">
              <a:solidFill>
                <a:schemeClr val="bg1"/>
              </a:solidFill>
              <a:latin typeface="Montserrat" panose="02000505000000020004" pitchFamily="2" charset="0"/>
            </a:endParaRPr>
          </a:p>
        </p:txBody>
      </p:sp>
    </p:spTree>
    <p:extLst>
      <p:ext uri="{BB962C8B-B14F-4D97-AF65-F5344CB8AC3E}">
        <p14:creationId xmlns:p14="http://schemas.microsoft.com/office/powerpoint/2010/main" val="4035798765"/>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GB"/>
          </a:p>
        </p:txBody>
      </p:sp>
      <p:sp>
        <p:nvSpPr>
          <p:cNvPr id="3" name="Subtitle 2"/>
          <p:cNvSpPr>
            <a:spLocks noGrp="1"/>
          </p:cNvSpPr>
          <p:nvPr>
            <p:ph type="subTitle" idx="1"/>
          </p:nvPr>
        </p:nvSpPr>
        <p:spPr/>
        <p:txBody>
          <a:bodyPr/>
          <a:lstStyle/>
          <a:p>
            <a:endParaRPr lang="en-GB"/>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67" y="0"/>
            <a:ext cx="12381602" cy="6967470"/>
          </a:xfrm>
          <a:prstGeom prst="rect">
            <a:avLst/>
          </a:prstGeom>
        </p:spPr>
      </p:pic>
    </p:spTree>
    <p:extLst>
      <p:ext uri="{BB962C8B-B14F-4D97-AF65-F5344CB8AC3E}">
        <p14:creationId xmlns:p14="http://schemas.microsoft.com/office/powerpoint/2010/main" val="30108157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74</TotalTime>
  <Words>106</Words>
  <Application>Microsoft Macintosh PowerPoint</Application>
  <PresentationFormat>Custom</PresentationFormat>
  <Paragraphs>24</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Calibri Light</vt:lpstr>
      <vt:lpstr>Montserrat</vt:lpstr>
      <vt:lpstr>Calibri</vt:lpstr>
      <vt:lpstr>Office Theme</vt:lpstr>
      <vt:lpstr>PowerPoint Presentation</vt:lpstr>
      <vt:lpstr>Breakthrough Faith</vt:lpstr>
      <vt:lpstr>Breakthrough Faith</vt:lpstr>
      <vt:lpstr>3 Key lessons we can learn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Martin Segal</dc:creator>
  <cp:lastModifiedBy>Hugh Pearce</cp:lastModifiedBy>
  <cp:revision>13</cp:revision>
  <dcterms:created xsi:type="dcterms:W3CDTF">2018-01-05T11:11:54Z</dcterms:created>
  <dcterms:modified xsi:type="dcterms:W3CDTF">2018-03-28T14:15:44Z</dcterms:modified>
</cp:coreProperties>
</file>