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5" r:id="rId2"/>
    <p:sldId id="257" r:id="rId3"/>
    <p:sldId id="262" r:id="rId4"/>
    <p:sldId id="266" r:id="rId5"/>
    <p:sldId id="267" r:id="rId6"/>
    <p:sldId id="268" r:id="rId7"/>
    <p:sldId id="269" r:id="rId8"/>
    <p:sldId id="270" r:id="rId9"/>
    <p:sldId id="2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AF1C"/>
    <a:srgbClr val="FCB0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 snapToGrid="0" snapToObjects="1">
      <p:cViewPr varScale="1">
        <p:scale>
          <a:sx n="72" d="100"/>
          <a:sy n="72" d="100"/>
        </p:scale>
        <p:origin x="81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63124-5298-C24D-9F71-5B878FB761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B89419-02EE-D440-B4A5-9D9A2C13D5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D57E8D-C450-D348-84DB-138C5B9F7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58BD-5724-784B-90E8-27414959C34C}" type="datetimeFigureOut">
              <a:rPr lang="en-GB" smtClean="0"/>
              <a:t>24/11/2022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B6576B-8F39-5F48-ABC6-003DC5924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22BD62-6890-064D-972A-AAE028F2A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E207-E846-C54B-8194-898C70FBEA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9067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C2276-1178-1B41-A80D-6AC78E7EC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680C9A-9528-1743-BA04-8031FE4147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8AAB20-55C3-9643-B770-E52CF58D4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58BD-5724-784B-90E8-27414959C34C}" type="datetimeFigureOut">
              <a:rPr lang="en-GB" smtClean="0"/>
              <a:t>24/11/2022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51BDD2-C81A-A748-836E-124EEF0EB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0420B2-6099-5A45-944F-802A88A1B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E207-E846-C54B-8194-898C70FBEA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624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7B9643-7CC7-7C4A-824C-5BE0E5CE9F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B093FC-1892-0949-8447-FF2662A575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8FA8EC-456A-0B42-8D7A-9063359E2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58BD-5724-784B-90E8-27414959C34C}" type="datetimeFigureOut">
              <a:rPr lang="en-GB" smtClean="0"/>
              <a:t>24/11/2022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48A148-F727-8648-A0A3-60BC586F3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2BEF3A-5C51-A243-9223-536A574A3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E207-E846-C54B-8194-898C70FBEA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172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45F82-8AA0-D745-BD84-DEBA9C6D1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3988A-13A7-8A44-A5EC-4EE85D3C78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049463-1A50-C74E-83D7-B13797403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58BD-5724-784B-90E8-27414959C34C}" type="datetimeFigureOut">
              <a:rPr lang="en-GB" smtClean="0"/>
              <a:t>24/11/2022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B70748-C287-A24E-9C16-08F48CD7C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2074CC-495D-B04F-983C-478251911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E207-E846-C54B-8194-898C70FBEA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794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50C9F-402D-EC44-B085-D376B1673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76AC55-9933-BD44-965D-8B79ED242C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2A02D2-4010-A74F-8649-4DE95E7E6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58BD-5724-784B-90E8-27414959C34C}" type="datetimeFigureOut">
              <a:rPr lang="en-GB" smtClean="0"/>
              <a:t>24/11/2022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A9A46D-A3A7-704F-9AB3-E6EABC28B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11F17D-F6EB-6E40-87FC-5287C2FDC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E207-E846-C54B-8194-898C70FBEA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930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16752-E43D-D341-85DF-A81ACA4D5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7DCF32-68CB-204F-BB85-50095C2305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593226-4009-6242-85B4-1C91ECFE2F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2B60A6-A824-8543-8D5A-1C16C629A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58BD-5724-784B-90E8-27414959C34C}" type="datetimeFigureOut">
              <a:rPr lang="en-GB" smtClean="0"/>
              <a:t>24/11/2022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6887CD-F238-4942-8935-B2723689B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09BD5B-C76C-D94F-A396-EC840C8DE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E207-E846-C54B-8194-898C70FBEA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005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5DEA5-E651-0D42-9971-C7AF3E037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167F6C-2B68-784E-9DB4-990D0F2BAD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96C1B4-7EE7-4B4B-BDAD-7C938F6CF3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D0408A-4893-D942-A365-03E77B8B25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5B2D07-3426-DD44-9EBD-5987827841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5BD363-4AF1-3247-8810-95B0319DC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58BD-5724-784B-90E8-27414959C34C}" type="datetimeFigureOut">
              <a:rPr lang="en-GB" smtClean="0"/>
              <a:t>24/11/2022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BF92CE-A810-1E4F-9460-0006264EE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9C168D-CCEC-ED4B-97FF-5458007F8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E207-E846-C54B-8194-898C70FBEA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7106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CD754-F5AB-174A-8640-78F31E484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AF237D-34B9-654A-B188-F81BF56E7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58BD-5724-784B-90E8-27414959C34C}" type="datetimeFigureOut">
              <a:rPr lang="en-GB" smtClean="0"/>
              <a:t>24/11/2022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891C5C-8B7C-0849-BAC1-8F4674292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095026-7A0F-A340-9F54-E114D888E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E207-E846-C54B-8194-898C70FBEA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4266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CCC758-9FFF-364C-A85E-722203A8B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58BD-5724-784B-90E8-27414959C34C}" type="datetimeFigureOut">
              <a:rPr lang="en-GB" smtClean="0"/>
              <a:t>24/11/2022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6B3DB2-08B7-2F4E-A73B-F1208FC1F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8A4DDE-5D98-E94D-AF82-905DCBCEB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E207-E846-C54B-8194-898C70FBEA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886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43A8B-50EF-2E4C-8D2E-549DA3DCC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0A1AA-BE6C-2846-AB91-C9E6D62AC1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14C12A-2263-E542-B051-017A7E60EA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360A33-2A0A-3B43-90B2-DDEB9CAD0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58BD-5724-784B-90E8-27414959C34C}" type="datetimeFigureOut">
              <a:rPr lang="en-GB" smtClean="0"/>
              <a:t>24/11/2022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C08008-6DC3-ED4D-8458-1E46534C7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2CA839-9A8C-074B-A1DB-F2A560E7D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E207-E846-C54B-8194-898C70FBEA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4867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825FF-EBAA-4343-B625-B03F07E2E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347BB9-5751-1446-B86B-AB7B99C626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61663B-ABB5-4244-BF84-2A340BA2C1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29AE37-B4C2-0442-B2FC-82CB0FD40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58BD-5724-784B-90E8-27414959C34C}" type="datetimeFigureOut">
              <a:rPr lang="en-GB" smtClean="0"/>
              <a:t>24/11/2022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525BF1-6AEF-8E48-89EA-49580925C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1AC73C-A19F-8147-B314-6731F5DF5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E207-E846-C54B-8194-898C70FBEA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449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6A117A-4212-B04D-BE50-CBE84BC6F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BD8C2A-01F8-C644-BFE6-982F1AEA8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65B2D8-D27F-AF47-B9F4-CC60F8ACDD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158BD-5724-784B-90E8-27414959C34C}" type="datetimeFigureOut">
              <a:rPr lang="en-GB" smtClean="0"/>
              <a:t>24/11/2022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DEA6F8-8F42-B04B-A967-39BD19DD10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34B36B-75E6-934E-814C-7AEDE2023C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CE207-E846-C54B-8194-898C70FBEA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155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0D91E49-EFB9-E44F-BE95-C4DCF8E94F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782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0DDC57-AA18-0046-BBFF-2F35BA9E5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8369" y="828675"/>
            <a:ext cx="10957370" cy="488632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3600" b="1" baseline="30000" dirty="0">
                <a:solidFill>
                  <a:schemeClr val="bg1"/>
                </a:solidFill>
                <a:latin typeface="CMG Sans SemiBold" pitchFamily="2" charset="77"/>
              </a:rPr>
              <a:t> </a:t>
            </a:r>
            <a:r>
              <a:rPr lang="en-GB" sz="3600" b="1" dirty="0">
                <a:solidFill>
                  <a:schemeClr val="bg1"/>
                </a:solidFill>
                <a:latin typeface="CMG Sans SemiBold" pitchFamily="2" charset="77"/>
              </a:rPr>
              <a:t>… not one of them will ever see the land I promised on oath to their forefathers. No-one who has treated me with contempt will ever see it. But because </a:t>
            </a:r>
            <a:r>
              <a:rPr lang="en-GB" sz="3600" b="1" dirty="0">
                <a:solidFill>
                  <a:srgbClr val="FBAF1C"/>
                </a:solidFill>
                <a:latin typeface="CMG Sans SemiBold" pitchFamily="2" charset="77"/>
              </a:rPr>
              <a:t>my servant Caleb has a different spirit and follows me wholeheartedly</a:t>
            </a:r>
            <a:r>
              <a:rPr lang="en-GB" sz="3600" b="1" dirty="0">
                <a:solidFill>
                  <a:schemeClr val="bg1"/>
                </a:solidFill>
                <a:latin typeface="CMG Sans SemiBold" pitchFamily="2" charset="77"/>
              </a:rPr>
              <a:t>, I will bring him into the land he went to, and his descendants will inherit it.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000" b="1" dirty="0" smtClean="0">
                <a:solidFill>
                  <a:schemeClr val="bg1"/>
                </a:solidFill>
                <a:latin typeface="CMG Sans SemiBold" pitchFamily="2" charset="77"/>
              </a:rPr>
              <a:t>Numbers 14 v23-24 </a:t>
            </a:r>
            <a:r>
              <a:rPr lang="en-GB" sz="2000" b="1" dirty="0">
                <a:solidFill>
                  <a:schemeClr val="bg1"/>
                </a:solidFill>
                <a:latin typeface="CMG Sans SemiBold" pitchFamily="2" charset="77"/>
              </a:rPr>
              <a:t>NIV</a:t>
            </a:r>
          </a:p>
        </p:txBody>
      </p:sp>
    </p:spTree>
    <p:extLst>
      <p:ext uri="{BB962C8B-B14F-4D97-AF65-F5344CB8AC3E}">
        <p14:creationId xmlns:p14="http://schemas.microsoft.com/office/powerpoint/2010/main" val="2614186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0DDC57-AA18-0046-BBFF-2F35BA9E5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355" y="609601"/>
            <a:ext cx="11079290" cy="5105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600" b="1" dirty="0" smtClean="0">
                <a:solidFill>
                  <a:schemeClr val="bg1"/>
                </a:solidFill>
                <a:latin typeface="CMG Sans SemiBold" pitchFamily="2" charset="77"/>
              </a:rPr>
              <a:t>People of a Different Spirit </a:t>
            </a:r>
            <a:r>
              <a:rPr lang="en-GB" sz="3600" dirty="0" smtClean="0">
                <a:solidFill>
                  <a:schemeClr val="bg1"/>
                </a:solidFill>
                <a:latin typeface="CMG Sans SemiBold" pitchFamily="2" charset="77"/>
              </a:rPr>
              <a:t>have:</a:t>
            </a:r>
          </a:p>
          <a:p>
            <a:pPr marL="0" indent="0">
              <a:buNone/>
            </a:pPr>
            <a:endParaRPr lang="en-GB" sz="3600" dirty="0" smtClean="0">
              <a:solidFill>
                <a:schemeClr val="bg1"/>
              </a:solidFill>
              <a:latin typeface="CMG Sans SemiBold" pitchFamily="2" charset="77"/>
            </a:endParaRPr>
          </a:p>
          <a:p>
            <a:r>
              <a:rPr lang="en-GB" sz="3600" dirty="0" smtClean="0">
                <a:solidFill>
                  <a:schemeClr val="bg1"/>
                </a:solidFill>
                <a:latin typeface="CMG Sans SemiBold" pitchFamily="2" charset="77"/>
              </a:rPr>
              <a:t>A </a:t>
            </a:r>
            <a:r>
              <a:rPr lang="en-GB" sz="3600" b="1" dirty="0" smtClean="0">
                <a:solidFill>
                  <a:schemeClr val="bg1"/>
                </a:solidFill>
                <a:latin typeface="CMG Sans SemiBold" pitchFamily="2" charset="77"/>
              </a:rPr>
              <a:t>PERSPECTIVE</a:t>
            </a:r>
            <a:r>
              <a:rPr lang="en-GB" sz="3600" dirty="0" smtClean="0">
                <a:solidFill>
                  <a:schemeClr val="bg1"/>
                </a:solidFill>
                <a:latin typeface="CMG Sans SemiBold" pitchFamily="2" charset="77"/>
              </a:rPr>
              <a:t> shaped by God’s promises</a:t>
            </a:r>
          </a:p>
          <a:p>
            <a:endParaRPr lang="en-GB" sz="3600" dirty="0" smtClean="0">
              <a:solidFill>
                <a:schemeClr val="bg1"/>
              </a:solidFill>
              <a:latin typeface="CMG Sans SemiBold" pitchFamily="2" charset="77"/>
            </a:endParaRPr>
          </a:p>
          <a:p>
            <a:r>
              <a:rPr lang="en-GB" sz="3600" dirty="0" smtClean="0">
                <a:solidFill>
                  <a:schemeClr val="bg1"/>
                </a:solidFill>
                <a:latin typeface="CMG Sans SemiBold" pitchFamily="2" charset="77"/>
              </a:rPr>
              <a:t>A </a:t>
            </a:r>
            <a:r>
              <a:rPr lang="en-GB" sz="3600" b="1" dirty="0" smtClean="0">
                <a:solidFill>
                  <a:schemeClr val="bg1"/>
                </a:solidFill>
                <a:latin typeface="CMG Sans SemiBold" pitchFamily="2" charset="77"/>
              </a:rPr>
              <a:t>PASSION </a:t>
            </a:r>
            <a:r>
              <a:rPr lang="en-GB" sz="3600" dirty="0" smtClean="0">
                <a:solidFill>
                  <a:schemeClr val="bg1"/>
                </a:solidFill>
                <a:latin typeface="CMG Sans SemiBold" pitchFamily="2" charset="77"/>
              </a:rPr>
              <a:t>for God and His purposes; &amp;</a:t>
            </a:r>
          </a:p>
          <a:p>
            <a:endParaRPr lang="en-GB" sz="3600" dirty="0" smtClean="0">
              <a:solidFill>
                <a:schemeClr val="bg1"/>
              </a:solidFill>
              <a:latin typeface="CMG Sans SemiBold" pitchFamily="2" charset="77"/>
            </a:endParaRPr>
          </a:p>
          <a:p>
            <a:r>
              <a:rPr lang="en-GB" sz="3600" dirty="0" smtClean="0">
                <a:solidFill>
                  <a:schemeClr val="bg1"/>
                </a:solidFill>
                <a:latin typeface="CMG Sans SemiBold" pitchFamily="2" charset="77"/>
              </a:rPr>
              <a:t>They </a:t>
            </a:r>
            <a:r>
              <a:rPr lang="en-GB" sz="3600" b="1" dirty="0" smtClean="0">
                <a:solidFill>
                  <a:schemeClr val="bg1"/>
                </a:solidFill>
                <a:latin typeface="CMG Sans SemiBold" pitchFamily="2" charset="77"/>
              </a:rPr>
              <a:t>PERSEVERE</a:t>
            </a:r>
            <a:r>
              <a:rPr lang="en-GB" sz="3600" dirty="0" smtClean="0">
                <a:solidFill>
                  <a:schemeClr val="bg1"/>
                </a:solidFill>
                <a:latin typeface="CMG Sans SemiBold" pitchFamily="2" charset="77"/>
              </a:rPr>
              <a:t> in their zeal for God</a:t>
            </a:r>
            <a:endParaRPr lang="en-GB" sz="3600" dirty="0">
              <a:solidFill>
                <a:schemeClr val="bg1"/>
              </a:solidFill>
              <a:latin typeface="CMG Sans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548361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0DDC57-AA18-0046-BBFF-2F35BA9E5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355" y="609601"/>
            <a:ext cx="11079290" cy="5105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600" b="1" dirty="0" smtClean="0">
                <a:solidFill>
                  <a:schemeClr val="bg1"/>
                </a:solidFill>
                <a:latin typeface="CMG Sans SemiBold" pitchFamily="2" charset="77"/>
              </a:rPr>
              <a:t>People of a Different Spirit</a:t>
            </a:r>
            <a:r>
              <a:rPr lang="en-GB" sz="3600" dirty="0" smtClean="0">
                <a:solidFill>
                  <a:schemeClr val="bg1"/>
                </a:solidFill>
                <a:latin typeface="CMG Sans SemiBold" pitchFamily="2" charset="77"/>
              </a:rPr>
              <a:t>:</a:t>
            </a:r>
          </a:p>
          <a:p>
            <a:pPr marL="0" indent="0">
              <a:buNone/>
            </a:pPr>
            <a:endParaRPr lang="en-GB" sz="3600" dirty="0" smtClean="0">
              <a:solidFill>
                <a:schemeClr val="bg1"/>
              </a:solidFill>
              <a:latin typeface="CMG Sans SemiBold" pitchFamily="2" charset="77"/>
            </a:endParaRPr>
          </a:p>
          <a:p>
            <a:r>
              <a:rPr lang="en-GB" sz="3600" dirty="0" smtClean="0">
                <a:solidFill>
                  <a:schemeClr val="bg1"/>
                </a:solidFill>
                <a:latin typeface="CMG Sans SemiBold" pitchFamily="2" charset="77"/>
              </a:rPr>
              <a:t>Run </a:t>
            </a:r>
            <a:r>
              <a:rPr lang="en-GB" sz="3600" dirty="0">
                <a:solidFill>
                  <a:schemeClr val="bg1"/>
                </a:solidFill>
                <a:latin typeface="CMG Sans SemiBold" pitchFamily="2" charset="77"/>
              </a:rPr>
              <a:t>their race to the finish – Hebs.11 </a:t>
            </a:r>
            <a:endParaRPr lang="en-GB" sz="3600" dirty="0" smtClean="0">
              <a:solidFill>
                <a:schemeClr val="bg1"/>
              </a:solidFill>
              <a:latin typeface="CMG Sans SemiBold" pitchFamily="2" charset="77"/>
            </a:endParaRPr>
          </a:p>
          <a:p>
            <a:pPr marL="0" indent="0">
              <a:buNone/>
            </a:pPr>
            <a:endParaRPr lang="en-GB" sz="3600" dirty="0">
              <a:solidFill>
                <a:schemeClr val="bg1"/>
              </a:solidFill>
              <a:latin typeface="CMG Sans SemiBold" pitchFamily="2" charset="77"/>
            </a:endParaRPr>
          </a:p>
          <a:p>
            <a:r>
              <a:rPr lang="en-GB" sz="3600" dirty="0">
                <a:solidFill>
                  <a:schemeClr val="bg1"/>
                </a:solidFill>
                <a:latin typeface="CMG Sans SemiBold" pitchFamily="2" charset="77"/>
              </a:rPr>
              <a:t>P</a:t>
            </a:r>
            <a:r>
              <a:rPr lang="en-GB" sz="3600" dirty="0" smtClean="0">
                <a:solidFill>
                  <a:schemeClr val="bg1"/>
                </a:solidFill>
                <a:latin typeface="CMG Sans SemiBold" pitchFamily="2" charset="77"/>
              </a:rPr>
              <a:t>ress </a:t>
            </a:r>
            <a:r>
              <a:rPr lang="en-GB" sz="3600" dirty="0">
                <a:solidFill>
                  <a:schemeClr val="bg1"/>
                </a:solidFill>
                <a:latin typeface="CMG Sans SemiBold" pitchFamily="2" charset="77"/>
              </a:rPr>
              <a:t>on heavenwards – Phils.3 </a:t>
            </a:r>
            <a:r>
              <a:rPr lang="en-GB" sz="3600" dirty="0" smtClean="0">
                <a:solidFill>
                  <a:schemeClr val="bg1"/>
                </a:solidFill>
                <a:latin typeface="CMG Sans SemiBold" pitchFamily="2" charset="77"/>
              </a:rPr>
              <a:t>v.14</a:t>
            </a:r>
          </a:p>
          <a:p>
            <a:endParaRPr lang="en-GB" sz="3600" dirty="0">
              <a:solidFill>
                <a:schemeClr val="bg1"/>
              </a:solidFill>
              <a:latin typeface="CMG Sans SemiBold" pitchFamily="2" charset="77"/>
            </a:endParaRPr>
          </a:p>
          <a:p>
            <a:r>
              <a:rPr lang="en-GB" sz="3600" dirty="0">
                <a:solidFill>
                  <a:schemeClr val="bg1"/>
                </a:solidFill>
                <a:latin typeface="CMG Sans SemiBold" pitchFamily="2" charset="77"/>
              </a:rPr>
              <a:t>‘keep on keeping on’ – Swahili </a:t>
            </a:r>
            <a:r>
              <a:rPr lang="en-GB" sz="3600" dirty="0" smtClean="0">
                <a:solidFill>
                  <a:schemeClr val="bg1"/>
                </a:solidFill>
                <a:latin typeface="CMG Sans SemiBold" pitchFamily="2" charset="77"/>
              </a:rPr>
              <a:t>Bible</a:t>
            </a:r>
          </a:p>
          <a:p>
            <a:endParaRPr lang="en-GB" sz="3600" dirty="0">
              <a:solidFill>
                <a:schemeClr val="bg1"/>
              </a:solidFill>
              <a:latin typeface="CMG Sans SemiBold" pitchFamily="2" charset="77"/>
            </a:endParaRPr>
          </a:p>
          <a:p>
            <a:r>
              <a:rPr lang="en-GB" sz="3600" dirty="0" smtClean="0">
                <a:solidFill>
                  <a:schemeClr val="bg1"/>
                </a:solidFill>
                <a:latin typeface="CMG Sans SemiBold" pitchFamily="2" charset="77"/>
              </a:rPr>
              <a:t>Refuse </a:t>
            </a:r>
            <a:r>
              <a:rPr lang="en-GB" sz="3600" dirty="0">
                <a:solidFill>
                  <a:schemeClr val="bg1"/>
                </a:solidFill>
                <a:latin typeface="CMG Sans SemiBold" pitchFamily="2" charset="77"/>
              </a:rPr>
              <a:t>to give up  - Hebs.10 v.35-36</a:t>
            </a:r>
          </a:p>
        </p:txBody>
      </p:sp>
    </p:spTree>
    <p:extLst>
      <p:ext uri="{BB962C8B-B14F-4D97-AF65-F5344CB8AC3E}">
        <p14:creationId xmlns:p14="http://schemas.microsoft.com/office/powerpoint/2010/main" val="59044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0DDC57-AA18-0046-BBFF-2F35BA9E5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355" y="609601"/>
            <a:ext cx="11079290" cy="5105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600" b="1" dirty="0">
                <a:solidFill>
                  <a:schemeClr val="bg1"/>
                </a:solidFill>
                <a:latin typeface="CMG Sans SemiBold" pitchFamily="2" charset="77"/>
              </a:rPr>
              <a:t>Caleb’s Example of Perseverance</a:t>
            </a:r>
          </a:p>
          <a:p>
            <a:pPr marL="0" indent="0">
              <a:buNone/>
            </a:pPr>
            <a:endParaRPr lang="en-GB" sz="3600" b="1" dirty="0">
              <a:solidFill>
                <a:schemeClr val="bg1"/>
              </a:solidFill>
              <a:latin typeface="CMG Sans SemiBold" pitchFamily="2" charset="77"/>
            </a:endParaRPr>
          </a:p>
          <a:p>
            <a:pPr marL="0" indent="0">
              <a:buNone/>
            </a:pPr>
            <a:r>
              <a:rPr lang="en-GB" sz="3600" dirty="0" smtClean="0">
                <a:solidFill>
                  <a:schemeClr val="bg1"/>
                </a:solidFill>
                <a:latin typeface="CMG Sans SemiBold" pitchFamily="2" charset="77"/>
              </a:rPr>
              <a:t>Still </a:t>
            </a:r>
            <a:r>
              <a:rPr lang="en-GB" sz="3600" dirty="0" smtClean="0">
                <a:solidFill>
                  <a:schemeClr val="bg1"/>
                </a:solidFill>
                <a:latin typeface="CMG Sans SemiBold" pitchFamily="2" charset="77"/>
              </a:rPr>
              <a:t>trusting </a:t>
            </a:r>
            <a:r>
              <a:rPr lang="en-GB" sz="3600" dirty="0">
                <a:solidFill>
                  <a:schemeClr val="bg1"/>
                </a:solidFill>
                <a:latin typeface="CMG Sans SemiBold" pitchFamily="2" charset="77"/>
              </a:rPr>
              <a:t>God to fulfil His promise after 45 years of challenges</a:t>
            </a:r>
          </a:p>
          <a:p>
            <a:pPr marL="0" indent="0">
              <a:buNone/>
            </a:pPr>
            <a:endParaRPr lang="en-GB" sz="3600" dirty="0">
              <a:solidFill>
                <a:schemeClr val="bg1"/>
              </a:solidFill>
              <a:latin typeface="CMG Sans SemiBold" pitchFamily="2" charset="77"/>
            </a:endParaRPr>
          </a:p>
          <a:p>
            <a:pPr marL="0" indent="0">
              <a:buNone/>
            </a:pPr>
            <a:r>
              <a:rPr lang="en-GB" sz="3600" dirty="0">
                <a:solidFill>
                  <a:schemeClr val="bg1"/>
                </a:solidFill>
                <a:latin typeface="CMG Sans SemiBold" pitchFamily="2" charset="77"/>
              </a:rPr>
              <a:t>Josh.14 v.10-12</a:t>
            </a:r>
          </a:p>
        </p:txBody>
      </p:sp>
    </p:spTree>
    <p:extLst>
      <p:ext uri="{BB962C8B-B14F-4D97-AF65-F5344CB8AC3E}">
        <p14:creationId xmlns:p14="http://schemas.microsoft.com/office/powerpoint/2010/main" val="3821204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0DDC57-AA18-0046-BBFF-2F35BA9E5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355" y="609601"/>
            <a:ext cx="11079290" cy="5105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600" b="1" dirty="0">
                <a:solidFill>
                  <a:schemeClr val="bg1"/>
                </a:solidFill>
                <a:latin typeface="CMG Sans SemiBold" pitchFamily="2" charset="77"/>
              </a:rPr>
              <a:t>Caleb’s Challenges &amp; Ours:</a:t>
            </a:r>
          </a:p>
          <a:p>
            <a:pPr marL="0" indent="0">
              <a:buNone/>
            </a:pPr>
            <a:endParaRPr lang="en-GB" sz="3600" b="1" dirty="0">
              <a:solidFill>
                <a:schemeClr val="bg1"/>
              </a:solidFill>
              <a:latin typeface="CMG Sans SemiBold" pitchFamily="2" charset="77"/>
            </a:endParaRPr>
          </a:p>
          <a:p>
            <a:pPr marL="742950" indent="-742950">
              <a:buFont typeface="+mj-lt"/>
              <a:buAutoNum type="arabicPeriod"/>
            </a:pPr>
            <a:r>
              <a:rPr lang="en-GB" sz="3600" dirty="0">
                <a:solidFill>
                  <a:schemeClr val="bg1"/>
                </a:solidFill>
                <a:latin typeface="CMG Sans SemiBold" pitchFamily="2" charset="77"/>
              </a:rPr>
              <a:t>Disappointments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3600" dirty="0">
                <a:solidFill>
                  <a:schemeClr val="bg1"/>
                </a:solidFill>
                <a:latin typeface="CMG Sans SemiBold" pitchFamily="2" charset="77"/>
              </a:rPr>
              <a:t>Delays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3600" dirty="0">
                <a:solidFill>
                  <a:schemeClr val="bg1"/>
                </a:solidFill>
                <a:latin typeface="CMG Sans SemiBold" pitchFamily="2" charset="77"/>
              </a:rPr>
              <a:t>Doubts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3600" dirty="0">
                <a:solidFill>
                  <a:schemeClr val="bg1"/>
                </a:solidFill>
                <a:latin typeface="CMG Sans SemiBold" pitchFamily="2" charset="77"/>
              </a:rPr>
              <a:t>Difficulties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3600" dirty="0">
                <a:solidFill>
                  <a:schemeClr val="bg1"/>
                </a:solidFill>
                <a:latin typeface="CMG Sans SemiBold" pitchFamily="2" charset="77"/>
              </a:rPr>
              <a:t>Distractions</a:t>
            </a:r>
          </a:p>
        </p:txBody>
      </p:sp>
    </p:spTree>
    <p:extLst>
      <p:ext uri="{BB962C8B-B14F-4D97-AF65-F5344CB8AC3E}">
        <p14:creationId xmlns:p14="http://schemas.microsoft.com/office/powerpoint/2010/main" val="1715404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0DDC57-AA18-0046-BBFF-2F35BA9E5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355" y="609601"/>
            <a:ext cx="11079290" cy="5105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600" b="1" dirty="0">
                <a:solidFill>
                  <a:schemeClr val="bg1"/>
                </a:solidFill>
                <a:latin typeface="CMG Sans SemiBold" pitchFamily="2" charset="77"/>
              </a:rPr>
              <a:t>People of a Different Spirit, like Caleb,</a:t>
            </a:r>
          </a:p>
          <a:p>
            <a:pPr marL="0" indent="0">
              <a:buNone/>
            </a:pPr>
            <a:endParaRPr lang="en-GB" sz="3600" b="1" dirty="0">
              <a:solidFill>
                <a:schemeClr val="bg1"/>
              </a:solidFill>
              <a:latin typeface="CMG Sans SemiBold" pitchFamily="2" charset="77"/>
            </a:endParaRPr>
          </a:p>
          <a:p>
            <a:pPr marL="0" indent="0">
              <a:buNone/>
            </a:pPr>
            <a:r>
              <a:rPr lang="en-GB" sz="3600" dirty="0" smtClean="0">
                <a:solidFill>
                  <a:schemeClr val="bg1"/>
                </a:solidFill>
                <a:latin typeface="CMG Sans SemiBold" pitchFamily="2" charset="77"/>
              </a:rPr>
              <a:t>Are </a:t>
            </a:r>
            <a:r>
              <a:rPr lang="en-GB" sz="3600" dirty="0">
                <a:solidFill>
                  <a:schemeClr val="bg1"/>
                </a:solidFill>
                <a:latin typeface="CMG Sans SemiBold" pitchFamily="2" charset="77"/>
              </a:rPr>
              <a:t>wholeheartedly devoted to God – Num.14 v.24</a:t>
            </a:r>
          </a:p>
          <a:p>
            <a:pPr marL="0" indent="0">
              <a:buNone/>
            </a:pPr>
            <a:endParaRPr lang="en-GB" sz="3600" dirty="0" smtClean="0">
              <a:solidFill>
                <a:schemeClr val="bg1"/>
              </a:solidFill>
              <a:latin typeface="CMG Sans SemiBold" pitchFamily="2" charset="77"/>
            </a:endParaRPr>
          </a:p>
          <a:p>
            <a:pPr marL="0" indent="0">
              <a:buNone/>
            </a:pPr>
            <a:r>
              <a:rPr lang="en-GB" sz="3600" dirty="0" smtClean="0">
                <a:solidFill>
                  <a:schemeClr val="bg1"/>
                </a:solidFill>
                <a:latin typeface="CMG Sans SemiBold" pitchFamily="2" charset="77"/>
              </a:rPr>
              <a:t>They</a:t>
            </a:r>
            <a:r>
              <a:rPr lang="en-GB" sz="3600" dirty="0">
                <a:solidFill>
                  <a:schemeClr val="bg1"/>
                </a:solidFill>
                <a:latin typeface="CMG Sans SemiBold" pitchFamily="2" charset="77"/>
              </a:rPr>
              <a:t>: </a:t>
            </a:r>
            <a:endParaRPr lang="en-GB" sz="3600" dirty="0" smtClean="0">
              <a:solidFill>
                <a:schemeClr val="bg1"/>
              </a:solidFill>
              <a:latin typeface="CMG Sans SemiBold" pitchFamily="2" charset="77"/>
            </a:endParaRPr>
          </a:p>
          <a:p>
            <a:r>
              <a:rPr lang="en-GB" sz="3600" b="1" dirty="0" smtClean="0">
                <a:solidFill>
                  <a:schemeClr val="bg1"/>
                </a:solidFill>
                <a:latin typeface="CMG Sans SemiBold" pitchFamily="2" charset="77"/>
              </a:rPr>
              <a:t>SEE</a:t>
            </a:r>
            <a:r>
              <a:rPr lang="en-GB" sz="3600" dirty="0" smtClean="0">
                <a:solidFill>
                  <a:schemeClr val="bg1"/>
                </a:solidFill>
                <a:latin typeface="CMG Sans SemiBold" pitchFamily="2" charset="77"/>
              </a:rPr>
              <a:t> </a:t>
            </a:r>
            <a:r>
              <a:rPr lang="en-GB" sz="3600" dirty="0">
                <a:solidFill>
                  <a:schemeClr val="bg1"/>
                </a:solidFill>
                <a:latin typeface="CMG Sans SemiBold" pitchFamily="2" charset="77"/>
              </a:rPr>
              <a:t>differently</a:t>
            </a:r>
          </a:p>
          <a:p>
            <a:r>
              <a:rPr lang="en-GB" sz="3600" b="1" dirty="0" smtClean="0">
                <a:solidFill>
                  <a:schemeClr val="bg1"/>
                </a:solidFill>
                <a:latin typeface="CMG Sans SemiBold" pitchFamily="2" charset="77"/>
              </a:rPr>
              <a:t>SPEAK</a:t>
            </a:r>
            <a:r>
              <a:rPr lang="en-GB" sz="3600" dirty="0" smtClean="0">
                <a:solidFill>
                  <a:schemeClr val="bg1"/>
                </a:solidFill>
                <a:latin typeface="CMG Sans SemiBold" pitchFamily="2" charset="77"/>
              </a:rPr>
              <a:t> </a:t>
            </a:r>
            <a:r>
              <a:rPr lang="en-GB" sz="3600" dirty="0">
                <a:solidFill>
                  <a:schemeClr val="bg1"/>
                </a:solidFill>
                <a:latin typeface="CMG Sans SemiBold" pitchFamily="2" charset="77"/>
              </a:rPr>
              <a:t>differently</a:t>
            </a:r>
          </a:p>
          <a:p>
            <a:r>
              <a:rPr lang="en-GB" sz="3600" b="1" dirty="0" smtClean="0">
                <a:solidFill>
                  <a:schemeClr val="bg1"/>
                </a:solidFill>
                <a:latin typeface="CMG Sans SemiBold" pitchFamily="2" charset="77"/>
              </a:rPr>
              <a:t>SUPPORT</a:t>
            </a:r>
            <a:r>
              <a:rPr lang="en-GB" sz="3600" dirty="0" smtClean="0">
                <a:solidFill>
                  <a:schemeClr val="bg1"/>
                </a:solidFill>
                <a:latin typeface="CMG Sans SemiBold" pitchFamily="2" charset="77"/>
              </a:rPr>
              <a:t> </a:t>
            </a:r>
            <a:r>
              <a:rPr lang="en-GB" sz="3600" dirty="0">
                <a:solidFill>
                  <a:schemeClr val="bg1"/>
                </a:solidFill>
                <a:latin typeface="CMG Sans SemiBold" pitchFamily="2" charset="77"/>
              </a:rPr>
              <a:t>differently</a:t>
            </a:r>
          </a:p>
          <a:p>
            <a:r>
              <a:rPr lang="en-GB" sz="3600" b="1" dirty="0" smtClean="0">
                <a:solidFill>
                  <a:schemeClr val="bg1"/>
                </a:solidFill>
                <a:latin typeface="CMG Sans SemiBold" pitchFamily="2" charset="77"/>
              </a:rPr>
              <a:t>SUBMIT</a:t>
            </a:r>
            <a:r>
              <a:rPr lang="en-GB" sz="3600" dirty="0" smtClean="0">
                <a:solidFill>
                  <a:schemeClr val="bg1"/>
                </a:solidFill>
                <a:latin typeface="CMG Sans SemiBold" pitchFamily="2" charset="77"/>
              </a:rPr>
              <a:t> </a:t>
            </a:r>
            <a:r>
              <a:rPr lang="en-GB" sz="3600" dirty="0">
                <a:solidFill>
                  <a:schemeClr val="bg1"/>
                </a:solidFill>
                <a:latin typeface="CMG Sans SemiBold" pitchFamily="2" charset="77"/>
              </a:rPr>
              <a:t>differently </a:t>
            </a:r>
          </a:p>
        </p:txBody>
      </p:sp>
    </p:spTree>
    <p:extLst>
      <p:ext uri="{BB962C8B-B14F-4D97-AF65-F5344CB8AC3E}">
        <p14:creationId xmlns:p14="http://schemas.microsoft.com/office/powerpoint/2010/main" val="2932481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0DDC57-AA18-0046-BBFF-2F35BA9E5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355" y="609601"/>
            <a:ext cx="11079290" cy="5105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600" b="1" dirty="0">
                <a:solidFill>
                  <a:schemeClr val="bg1"/>
                </a:solidFill>
                <a:latin typeface="CMG Sans SemiBold" pitchFamily="2" charset="77"/>
              </a:rPr>
              <a:t>People of a Different Spirit:</a:t>
            </a:r>
          </a:p>
          <a:p>
            <a:pPr marL="0" indent="0">
              <a:buNone/>
            </a:pPr>
            <a:endParaRPr lang="en-GB" sz="3600" dirty="0">
              <a:solidFill>
                <a:schemeClr val="bg1"/>
              </a:solidFill>
              <a:latin typeface="CMG Sans SemiBold" pitchFamily="2" charset="77"/>
            </a:endParaRPr>
          </a:p>
          <a:p>
            <a:pPr marL="0" indent="0">
              <a:buNone/>
            </a:pPr>
            <a:r>
              <a:rPr lang="en-GB" sz="3600" dirty="0">
                <a:solidFill>
                  <a:schemeClr val="bg1"/>
                </a:solidFill>
                <a:latin typeface="CMG Sans SemiBold" pitchFamily="2" charset="77"/>
              </a:rPr>
              <a:t>Still believe &amp; contend for God's promises in old age </a:t>
            </a:r>
            <a:endParaRPr lang="en-GB" sz="3600" dirty="0" smtClean="0">
              <a:solidFill>
                <a:schemeClr val="bg1"/>
              </a:solidFill>
              <a:latin typeface="CMG Sans SemiBold" pitchFamily="2" charset="77"/>
            </a:endParaRPr>
          </a:p>
          <a:p>
            <a:pPr marL="0" indent="0">
              <a:buNone/>
            </a:pPr>
            <a:endParaRPr lang="en-GB" sz="3600" dirty="0">
              <a:solidFill>
                <a:schemeClr val="bg1"/>
              </a:solidFill>
              <a:latin typeface="CMG Sans SemiBold" pitchFamily="2" charset="77"/>
            </a:endParaRPr>
          </a:p>
          <a:p>
            <a:pPr marL="0" indent="0">
              <a:buNone/>
            </a:pPr>
            <a:r>
              <a:rPr lang="en-GB" sz="3600" b="1" dirty="0" smtClean="0">
                <a:solidFill>
                  <a:schemeClr val="bg1"/>
                </a:solidFill>
                <a:latin typeface="CMG Sans SemiBold" pitchFamily="2" charset="77"/>
              </a:rPr>
              <a:t>Caleb</a:t>
            </a:r>
            <a:r>
              <a:rPr lang="en-GB" sz="3600" dirty="0" smtClean="0">
                <a:solidFill>
                  <a:schemeClr val="bg1"/>
                </a:solidFill>
                <a:latin typeface="CMG Sans SemiBold" pitchFamily="2" charset="77"/>
              </a:rPr>
              <a:t> </a:t>
            </a:r>
            <a:r>
              <a:rPr lang="en-GB" sz="3600" dirty="0">
                <a:solidFill>
                  <a:schemeClr val="bg1"/>
                </a:solidFill>
                <a:latin typeface="CMG Sans SemiBold" pitchFamily="2" charset="77"/>
              </a:rPr>
              <a:t>at 85 yrs. – Josh.14 v.6-13 &amp; 15 v.13-17</a:t>
            </a:r>
          </a:p>
          <a:p>
            <a:pPr marL="0" indent="0">
              <a:buNone/>
            </a:pPr>
            <a:r>
              <a:rPr lang="en-GB" sz="3600" b="1" dirty="0">
                <a:solidFill>
                  <a:schemeClr val="bg1"/>
                </a:solidFill>
                <a:latin typeface="CMG Sans SemiBold" pitchFamily="2" charset="77"/>
              </a:rPr>
              <a:t>Anna</a:t>
            </a:r>
            <a:r>
              <a:rPr lang="en-GB" sz="3600" dirty="0">
                <a:solidFill>
                  <a:schemeClr val="bg1"/>
                </a:solidFill>
                <a:latin typeface="CMG Sans SemiBold" pitchFamily="2" charset="77"/>
              </a:rPr>
              <a:t> at 84 yrs. – Luke 2 v.36-38</a:t>
            </a:r>
          </a:p>
          <a:p>
            <a:pPr marL="0" indent="0">
              <a:buNone/>
            </a:pPr>
            <a:r>
              <a:rPr lang="en-GB" sz="3600" b="1" dirty="0">
                <a:solidFill>
                  <a:schemeClr val="bg1"/>
                </a:solidFill>
                <a:latin typeface="CMG Sans SemiBold" pitchFamily="2" charset="77"/>
              </a:rPr>
              <a:t>Simeon</a:t>
            </a:r>
            <a:r>
              <a:rPr lang="en-GB" sz="3600" dirty="0">
                <a:solidFill>
                  <a:schemeClr val="bg1"/>
                </a:solidFill>
                <a:latin typeface="CMG Sans SemiBold" pitchFamily="2" charset="77"/>
              </a:rPr>
              <a:t> – Luke 2 v.25-35</a:t>
            </a:r>
          </a:p>
        </p:txBody>
      </p:sp>
    </p:spTree>
    <p:extLst>
      <p:ext uri="{BB962C8B-B14F-4D97-AF65-F5344CB8AC3E}">
        <p14:creationId xmlns:p14="http://schemas.microsoft.com/office/powerpoint/2010/main" val="1713336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0DDC57-AA18-0046-BBFF-2F35BA9E5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355" y="609601"/>
            <a:ext cx="11079290" cy="5105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600" b="1" dirty="0">
                <a:solidFill>
                  <a:schemeClr val="bg1"/>
                </a:solidFill>
                <a:latin typeface="CMG Sans SemiBold" pitchFamily="2" charset="77"/>
              </a:rPr>
              <a:t>Some Personal Questions:</a:t>
            </a:r>
          </a:p>
          <a:p>
            <a:pPr marL="0" indent="0">
              <a:buNone/>
            </a:pPr>
            <a:endParaRPr lang="en-GB" sz="3600" b="1" dirty="0">
              <a:solidFill>
                <a:schemeClr val="bg1"/>
              </a:solidFill>
              <a:latin typeface="CMG Sans SemiBold" pitchFamily="2" charset="77"/>
            </a:endParaRPr>
          </a:p>
          <a:p>
            <a:pPr marL="0" indent="0">
              <a:buNone/>
            </a:pPr>
            <a:r>
              <a:rPr lang="en-GB" sz="3600" dirty="0">
                <a:solidFill>
                  <a:schemeClr val="bg1"/>
                </a:solidFill>
                <a:latin typeface="CMG Sans SemiBold" pitchFamily="2" charset="77"/>
              </a:rPr>
              <a:t>1.Have you ‘seen’ &amp; accepted Jesus as Saviour?</a:t>
            </a:r>
          </a:p>
          <a:p>
            <a:pPr marL="0" indent="0">
              <a:buNone/>
            </a:pPr>
            <a:endParaRPr lang="en-GB" sz="3600" dirty="0">
              <a:solidFill>
                <a:schemeClr val="bg1"/>
              </a:solidFill>
              <a:latin typeface="CMG Sans SemiBold" pitchFamily="2" charset="77"/>
            </a:endParaRPr>
          </a:p>
          <a:p>
            <a:pPr marL="0" indent="0">
              <a:buNone/>
            </a:pPr>
            <a:r>
              <a:rPr lang="en-GB" sz="3600" dirty="0">
                <a:solidFill>
                  <a:schemeClr val="bg1"/>
                </a:solidFill>
                <a:latin typeface="CMG Sans SemiBold" pitchFamily="2" charset="77"/>
              </a:rPr>
              <a:t>2.Are you totally devoted to Him or half-hearted?</a:t>
            </a:r>
          </a:p>
          <a:p>
            <a:pPr marL="0" indent="0">
              <a:buNone/>
            </a:pPr>
            <a:endParaRPr lang="en-GB" sz="3600" dirty="0">
              <a:solidFill>
                <a:schemeClr val="bg1"/>
              </a:solidFill>
              <a:latin typeface="CMG Sans SemiBold" pitchFamily="2" charset="77"/>
            </a:endParaRPr>
          </a:p>
          <a:p>
            <a:pPr marL="0" indent="0">
              <a:buNone/>
            </a:pPr>
            <a:r>
              <a:rPr lang="en-GB" sz="3600" dirty="0">
                <a:solidFill>
                  <a:schemeClr val="bg1"/>
                </a:solidFill>
                <a:latin typeface="CMG Sans SemiBold" pitchFamily="2" charset="77"/>
              </a:rPr>
              <a:t>3.Do you need to make a fresh consecration today? </a:t>
            </a:r>
          </a:p>
        </p:txBody>
      </p:sp>
    </p:spTree>
    <p:extLst>
      <p:ext uri="{BB962C8B-B14F-4D97-AF65-F5344CB8AC3E}">
        <p14:creationId xmlns:p14="http://schemas.microsoft.com/office/powerpoint/2010/main" val="119450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195</Words>
  <Application>Microsoft Office PowerPoint</Application>
  <PresentationFormat>Widescreen</PresentationFormat>
  <Paragraphs>53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CMG Sans SemiBold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Becca</cp:lastModifiedBy>
  <cp:revision>9</cp:revision>
  <dcterms:created xsi:type="dcterms:W3CDTF">2022-11-03T13:48:24Z</dcterms:created>
  <dcterms:modified xsi:type="dcterms:W3CDTF">2022-11-24T15:38:27Z</dcterms:modified>
</cp:coreProperties>
</file>