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287" r:id="rId5"/>
    <p:sldId id="285" r:id="rId6"/>
    <p:sldId id="286" r:id="rId7"/>
    <p:sldId id="271" r:id="rId8"/>
    <p:sldId id="289" r:id="rId9"/>
    <p:sldId id="264" r:id="rId10"/>
    <p:sldId id="273" r:id="rId11"/>
    <p:sldId id="290" r:id="rId12"/>
    <p:sldId id="268" r:id="rId13"/>
    <p:sldId id="263" r:id="rId14"/>
    <p:sldId id="265" r:id="rId15"/>
    <p:sldId id="269" r:id="rId16"/>
    <p:sldId id="266" r:id="rId17"/>
    <p:sldId id="275" r:id="rId18"/>
    <p:sldId id="274" r:id="rId19"/>
    <p:sldId id="279" r:id="rId20"/>
    <p:sldId id="280" r:id="rId21"/>
    <p:sldId id="282" r:id="rId22"/>
    <p:sldId id="284" r:id="rId23"/>
    <p:sldId id="288" r:id="rId24"/>
    <p:sldId id="276" r:id="rId25"/>
    <p:sldId id="278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01"/>
  </p:normalViewPr>
  <p:slideViewPr>
    <p:cSldViewPr snapToGrid="0" snapToObjects="1">
      <p:cViewPr varScale="1">
        <p:scale>
          <a:sx n="104" d="100"/>
          <a:sy n="104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ABBD-B29B-F64E-A784-5EC7EE502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2019-172E-0741-B8C7-809037BFF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E4128-98E0-E045-BA0F-5ABF3342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D1355-E1BA-CB44-BA61-F7651428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8C218-A1FC-C94F-B764-5A643E59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1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712A-5A9B-CB43-8819-97F5C915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4EBB7-94DA-5D46-9916-CCE2E720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52E1E-D57F-054C-90A5-31659933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EE40A-E583-B14A-B7D2-0DEED887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C73E-E597-3A47-A9A0-A08318F6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1A812-ADFF-2340-AB00-AA40E3514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347E3-E4B9-5042-9B2D-F81CD1E74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166ED-1A41-A54B-9226-B55C7020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ECB06-8F67-DF46-97C9-B4DC875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0A428-AD5D-F449-B95A-F73F3C69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0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A950-BE8F-E14B-A66A-DAC3C21A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DAFB-B814-CA43-8CE3-96CA05E4D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F96B9-8055-EC43-920F-22DDBBFB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4764C-E689-3646-BBED-72972C2A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B26CB-980D-C54B-BF07-4D85BED7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8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3829-17AD-5F4D-9C70-D3F6E125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E8F5E-DA50-A842-BA6C-D72EBAFA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FD228-3348-CA48-9F5C-944EE005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92D0-5003-9048-8001-E05B888F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A7B5E-16DB-174A-A4A2-980BA269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2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0B17-079F-C148-8039-A8AE15B2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CF940-6D06-4E4A-A865-2AB8E0B77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63CA6-D42F-E145-96A7-2E7640076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79E51-BB64-094C-BE3F-C8242844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F1DBB-4EC6-3840-9D2F-BD355E92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0E431-BE8F-5749-8597-B0D3307D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0592-E8D2-244D-A44F-3574F64F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EE5E5-30A9-7E4D-BEAC-C45E50CC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46963-098E-4243-B5B0-48245654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1E34D-9793-F04E-86E7-B4D0E1B21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001A-D027-8342-A463-BDC897753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EECF4-A056-5C48-80DC-80D4608D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79E35-D5EC-BC45-AFAB-94F247E2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4C047-8A41-824A-AFA7-4BA30C4E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D52C-748A-2A41-9005-C4474D0A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F587C-5C18-1941-AC4E-6494B766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4B0F8-310C-FF43-894A-1BB2CA85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E4F5E-E994-CE47-8A91-4E86F6E2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0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EFFFF-856F-2E44-9DAB-753DE0D8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40241-CE1F-7F4D-B3E2-B849D942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E512A-24BB-B14F-92E5-E0C06181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2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9070-DBCD-7C40-84C5-387C269F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A8B5-411A-724D-927C-48B41BE7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DC42-B55A-B948-9860-CA365EC21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48847-3C26-9943-B7D7-E49EBD5B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580F6-50E3-7A48-8A2A-95B6CAD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D3C2F-3597-774A-B66F-B8AA65EC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6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E2B8-FD64-2046-A017-D637A18C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C5B4B-5969-7147-9827-1AA9BCF86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BDEDC-3539-044B-84AF-02D51769F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3E448-CBF8-654A-BCC5-509DDE56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B4EC2-64D2-F744-8849-6D0DCA67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B103F-49C6-024A-9E48-9BFD59DD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58835-CDDB-9F40-A9E3-943CDAE2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D1554-8ECB-6F4C-B8C1-F8042BD22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1B640-0222-914F-AB16-7AA91A9C1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9120-23ED-A649-9432-54B41FB29B95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849D-58B4-CB42-9C78-4B1697E7F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8286-2524-474D-98CC-66A42DF7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AD1B96-D3EB-2A46-BA98-430DAB68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0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335"/>
            <a:ext cx="10515600" cy="490033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TIME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23 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Whatever you do, work at it with all your heart, as working for the Lord, not for human masters, </a:t>
            </a:r>
            <a:r>
              <a:rPr lang="en-GB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24 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since you know that you will receive an inheritance from the Lord as a reward. 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It is the Lord Christ you are serving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Colossians 3:23-24 NIV</a:t>
            </a:r>
          </a:p>
        </p:txBody>
      </p:sp>
    </p:spTree>
    <p:extLst>
      <p:ext uri="{BB962C8B-B14F-4D97-AF65-F5344CB8AC3E}">
        <p14:creationId xmlns:p14="http://schemas.microsoft.com/office/powerpoint/2010/main" val="285489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335"/>
            <a:ext cx="10515600" cy="490033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TIME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5 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Have this mind among yourselves, which is yours in Christ Jesus, </a:t>
            </a: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6 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who, though he was in the form of God, did not count equality with God a thing to be grasped,</a:t>
            </a: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  </a:t>
            </a: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7 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but emptied himself, by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taking the form of a servant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,</a:t>
            </a: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being born in the likeness of men. </a:t>
            </a: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8 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And being found in human form, he humbled himself by becoming obedient to the point of death, even death on a cross.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Philippians 2:5-8 ESV</a:t>
            </a:r>
          </a:p>
        </p:txBody>
      </p:sp>
    </p:spTree>
    <p:extLst>
      <p:ext uri="{BB962C8B-B14F-4D97-AF65-F5344CB8AC3E}">
        <p14:creationId xmlns:p14="http://schemas.microsoft.com/office/powerpoint/2010/main" val="283486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335"/>
            <a:ext cx="10515600" cy="49003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TIME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26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…whoever wants to become great among you must be your servant, </a:t>
            </a:r>
            <a:r>
              <a:rPr lang="en-GB" sz="3200" baseline="30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27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 and whoever wants to be first must be your slave— </a:t>
            </a:r>
            <a:r>
              <a:rPr lang="en-GB" sz="3200" baseline="30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28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 just as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the Son of Man did not come to be served, but to serve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, and to give his life as a ransom for many.”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Matthew 20:28 ESV</a:t>
            </a:r>
          </a:p>
        </p:txBody>
      </p:sp>
    </p:spTree>
    <p:extLst>
      <p:ext uri="{BB962C8B-B14F-4D97-AF65-F5344CB8AC3E}">
        <p14:creationId xmlns:p14="http://schemas.microsoft.com/office/powerpoint/2010/main" val="146827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TIME </a:t>
            </a:r>
          </a:p>
          <a:p>
            <a:pPr>
              <a:lnSpc>
                <a:spcPct val="100000"/>
              </a:lnSpc>
              <a:buFont typeface="System Font"/>
              <a:buChar char="-"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Prioritise time with the Lord</a:t>
            </a:r>
          </a:p>
          <a:p>
            <a:pPr>
              <a:lnSpc>
                <a:spcPct val="100000"/>
              </a:lnSpc>
              <a:buFont typeface="System Font"/>
              <a:buChar char="-"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Giving your best in your ‘spheres’ of influence</a:t>
            </a:r>
          </a:p>
          <a:p>
            <a:pPr lvl="1">
              <a:lnSpc>
                <a:spcPct val="100000"/>
              </a:lnSpc>
              <a:buFont typeface="System Font"/>
              <a:buChar char="-"/>
            </a:pPr>
            <a:r>
              <a:rPr lang="en-GB" sz="2000" dirty="0">
                <a:solidFill>
                  <a:schemeClr val="bg1"/>
                </a:solidFill>
                <a:latin typeface="Montserrat" panose="02000505000000020004" pitchFamily="2" charset="77"/>
              </a:rPr>
              <a:t>Home, Work, Neighbourhood, </a:t>
            </a:r>
            <a:r>
              <a:rPr lang="en-GB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FRiends</a:t>
            </a:r>
            <a:endParaRPr lang="en-GB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  <a:buFont typeface="System Font"/>
              <a:buChar char="-"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Joining a Redeemer Serving Team </a:t>
            </a:r>
          </a:p>
          <a:p>
            <a:pPr>
              <a:lnSpc>
                <a:spcPct val="100000"/>
              </a:lnSpc>
              <a:buFont typeface="System Font"/>
              <a:buChar char="-"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Volunteer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10800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TIME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TALENTS</a:t>
            </a:r>
          </a:p>
        </p:txBody>
      </p:sp>
    </p:spTree>
    <p:extLst>
      <p:ext uri="{BB962C8B-B14F-4D97-AF65-F5344CB8AC3E}">
        <p14:creationId xmlns:p14="http://schemas.microsoft.com/office/powerpoint/2010/main" val="2206186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TALENTS</a:t>
            </a:r>
          </a:p>
          <a:p>
            <a:pPr>
              <a:lnSpc>
                <a:spcPct val="100000"/>
              </a:lnSpc>
              <a:buFont typeface="System Font"/>
              <a:buChar char="-"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What is your S.H.A.P.E?</a:t>
            </a:r>
          </a:p>
          <a:p>
            <a:pPr lvl="1">
              <a:lnSpc>
                <a:spcPct val="100000"/>
              </a:lnSpc>
              <a:buFont typeface="System Font"/>
              <a:buChar char="-"/>
            </a:pPr>
            <a:r>
              <a:rPr lang="en-GB" sz="2000" dirty="0">
                <a:solidFill>
                  <a:schemeClr val="bg1"/>
                </a:solidFill>
                <a:latin typeface="Montserrat" panose="02000505000000020004" pitchFamily="2" charset="77"/>
              </a:rPr>
              <a:t>Spiritual Gifts? Heart Passions? Abilities? Personality? Experiences?</a:t>
            </a:r>
          </a:p>
          <a:p>
            <a:pPr>
              <a:lnSpc>
                <a:spcPct val="100000"/>
              </a:lnSpc>
              <a:buFont typeface="System Font"/>
              <a:buChar char="-"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How can you best use them to serve others and extend God’s kingdom?</a:t>
            </a:r>
          </a:p>
          <a:p>
            <a:pPr>
              <a:lnSpc>
                <a:spcPct val="100000"/>
              </a:lnSpc>
              <a:buFont typeface="System Font"/>
              <a:buChar char="-"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What does this look like at home, in the workplace or your community?</a:t>
            </a:r>
          </a:p>
          <a:p>
            <a:pPr>
              <a:lnSpc>
                <a:spcPct val="100000"/>
              </a:lnSpc>
              <a:buFont typeface="System Font"/>
              <a:buChar char="-"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Where can you use your gifts to serve effectively in church? </a:t>
            </a:r>
            <a:r>
              <a:rPr lang="en-GB" sz="2400" dirty="0">
                <a:solidFill>
                  <a:srgbClr val="FFFF00"/>
                </a:solidFill>
                <a:latin typeface="League Spartan" pitchFamily="2" charset="77"/>
              </a:rPr>
              <a:t> </a:t>
            </a: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291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TIME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TALENTS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TREASURE</a:t>
            </a:r>
            <a:endParaRPr lang="en-GB" sz="2000" dirty="0">
              <a:solidFill>
                <a:srgbClr val="FFFF00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280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41" y="704335"/>
            <a:ext cx="10748319" cy="516512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TREASURE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7 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But since you excel in everything—in faith, in speech, in knowledge, in complete earnestness and in the love we have kindled in you—see that you also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excel in this grace of giving.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1 Corinthians 15:10 NIV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202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41" y="704335"/>
            <a:ext cx="10748319" cy="51651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TREASURE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10 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“Whoever can be trusted with very little can also be trusted with much, and whoever is dishonest with very little will also be dishonest with much. </a:t>
            </a:r>
            <a:r>
              <a:rPr lang="en-GB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11 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So if you have not been trustworthy in handling worldly wealth, who will trust you with true riches? …</a:t>
            </a:r>
            <a:r>
              <a:rPr lang="en-GB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 13 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“No one can serve two masters. Either you will hate the one and love the other, or you will be devoted to the one and despise the other.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You cannot serve both God and money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.” </a:t>
            </a:r>
            <a:r>
              <a:rPr lang="en-GB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14 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The Pharisees, who loved money, heard all this and were sneering at Jesus.</a:t>
            </a:r>
            <a:r>
              <a:rPr lang="en-GB" dirty="0"/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Luke 16v11-14 ESV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513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88" y="481914"/>
            <a:ext cx="11223025" cy="538754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TREASURE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6 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The point is this: whoever sows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sparingly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 will also reap sparingly, and whoever sows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bountifully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 will also reap bountifully. </a:t>
            </a:r>
            <a:r>
              <a:rPr lang="en-GB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7 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Each one must give as he has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decided in his heart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, not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reluctantly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 or under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compulsion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, for God loves a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cheerful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 giver.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2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Corinthians 9:6-7 ESV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u="sng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WAYS TO GIVE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Sparingly | Bountifully | Reluctantly | Under Compulsion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Decided in his heart (desire)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en-GB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905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1F1AF4-4A24-764C-B1EA-E6F6AD80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41" y="704335"/>
            <a:ext cx="10748319" cy="51651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TREASURE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6 </a:t>
            </a: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The point is this: whoever sows sparingly will also reap sparingly, and whoever sows bountifully will also reap bountifully. </a:t>
            </a:r>
            <a:r>
              <a:rPr lang="en-GB" sz="24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7 </a:t>
            </a: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Each one must give as he has decided in his heart, not reluctantly or under compulsion, for God loves a cheerful giver…</a:t>
            </a:r>
            <a:r>
              <a:rPr lang="en-GB" sz="24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10 </a:t>
            </a:r>
            <a:r>
              <a:rPr lang="en-GB" sz="2400" dirty="0">
                <a:solidFill>
                  <a:srgbClr val="FFFF00"/>
                </a:solidFill>
                <a:latin typeface="Montserrat" panose="02000505000000020004" pitchFamily="2" charset="77"/>
              </a:rPr>
              <a:t>He who supplies seed to the sower and bread for food will supply and multiply your seed for sowing and increase the harvest of your righteousness</a:t>
            </a: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GB" sz="24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11 </a:t>
            </a: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You will be </a:t>
            </a:r>
            <a:r>
              <a:rPr lang="en-GB" sz="2400" dirty="0">
                <a:solidFill>
                  <a:srgbClr val="FFFF00"/>
                </a:solidFill>
                <a:latin typeface="Montserrat" panose="02000505000000020004" pitchFamily="2" charset="77"/>
              </a:rPr>
              <a:t>enriched in every way to be generous in every way</a:t>
            </a: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, which through us will produce thanksgiving to God. </a:t>
            </a:r>
            <a:r>
              <a:rPr lang="en-GB" sz="24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12 </a:t>
            </a: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For the ministry of this service is not only supplying the needs of the saints but is also overflowing in many thanksgivings to God. </a:t>
            </a:r>
            <a:r>
              <a:rPr lang="en-GB" sz="24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13 </a:t>
            </a: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By their approval of this service, they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baseline="30000" dirty="0"/>
              <a:t> </a:t>
            </a:r>
            <a:r>
              <a:rPr lang="en-US" sz="2000" b="1" baseline="30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2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Corinthians 9:6-13 ESV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152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380B6-8E85-704E-8B6E-78972886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37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41" y="704335"/>
            <a:ext cx="10748319" cy="51651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Montserrat" panose="02000505000000020004" pitchFamily="2" charset="77"/>
              </a:rPr>
              <a:t>THE ‘ATMOSPHERE/HEART POSTURE’ OF GIVING</a:t>
            </a:r>
          </a:p>
          <a:p>
            <a:pPr lvl="0"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Freely and willingly (2 Corinthians 9:7)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Cheerfully (2 Corinthians 9:7)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Proportionately (1 Corinthians 16:1-2)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Regularly (1 Corinthians 16:1-2)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Generously (2 Corinthians 8:2)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In faith (Hebrews 11:6b)</a:t>
            </a:r>
          </a:p>
        </p:txBody>
      </p:sp>
    </p:spTree>
    <p:extLst>
      <p:ext uri="{BB962C8B-B14F-4D97-AF65-F5344CB8AC3E}">
        <p14:creationId xmlns:p14="http://schemas.microsoft.com/office/powerpoint/2010/main" val="1496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5400" dirty="0">
                <a:solidFill>
                  <a:srgbClr val="FFFF00"/>
                </a:solidFill>
                <a:latin typeface="League Spartan" pitchFamily="2" charset="77"/>
              </a:rPr>
              <a:t>GIVE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TIME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TALENTS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TREASURE</a:t>
            </a:r>
            <a:endParaRPr lang="en-GB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574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704335"/>
            <a:ext cx="11176000" cy="5165124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7620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11 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For 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the grace of God has appeared, bringing salvation for all people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…our great God and Saviour Jesus Christ, </a:t>
            </a: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14 </a:t>
            </a:r>
            <a:r>
              <a:rPr lang="en-GB" sz="32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77"/>
              </a:rPr>
              <a:t>who gave himself for us to redeem us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 from all lawlessness and to purify for himself a people for his own possession who are 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zealous for good works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Titus 2:11-14 ESV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711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41" y="704335"/>
            <a:ext cx="10748319" cy="516512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TREASURE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10 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But by the grace of God I am what I am, and his grace toward me was not in vain. On the contrary, 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I worked harder than any of them, though it was not I, but the grace of God that is with me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1 Corinthians 15:10 ESV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5933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B4014-65F7-D74B-8ACE-E0A971CF1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B4014-65F7-D74B-8ACE-E0A971CF1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2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5400" dirty="0">
                <a:solidFill>
                  <a:srgbClr val="FFFF00"/>
                </a:solidFill>
                <a:latin typeface="League Spartan" pitchFamily="2" charset="77"/>
              </a:rPr>
              <a:t>GIVE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TIME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TALENTS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TREASURE</a:t>
            </a:r>
            <a:endParaRPr lang="en-GB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536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704335"/>
            <a:ext cx="11176000" cy="5165124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7620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12 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…renounce ungodliness and worldly passions, and to live self-controlled, upright, and godly lives in the present age,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Titus 2:12-4 ESV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610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704335"/>
            <a:ext cx="11176000" cy="5165124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7620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11 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For 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the grace of God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 has appeared, bringing salvation for all people, </a:t>
            </a: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12 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training us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to renounce ungodliness and worldly passions, and to live self-controlled, upright, and godly lives in the present age, </a:t>
            </a: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13 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waiting for our blessed hope, the appearing of the glory of our great God and Saviour Jesus Christ, </a:t>
            </a:r>
            <a:r>
              <a:rPr lang="en-GB" sz="32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14 </a:t>
            </a:r>
            <a:r>
              <a:rPr lang="en-GB" sz="32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77"/>
              </a:rPr>
              <a:t>who gave himself for us to redeem us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 from all lawlessness and to purify for himself a people for his own possession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who are zealous for good works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Titus 2:11-14 ESV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702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84" y="543697"/>
            <a:ext cx="11230232" cy="50609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GIVE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0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5 </a:t>
            </a:r>
            <a:r>
              <a:rPr lang="en-GB" sz="3000" dirty="0">
                <a:solidFill>
                  <a:schemeClr val="bg1"/>
                </a:solidFill>
                <a:latin typeface="Montserrat" panose="02000505000000020004" pitchFamily="2" charset="77"/>
              </a:rPr>
              <a:t>These twelve Jesus sent out with the following instructions: “Do not go among the Gentiles or enter any town of the Samaritans. </a:t>
            </a:r>
            <a:r>
              <a:rPr lang="en-GB" sz="30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6 </a:t>
            </a:r>
            <a:r>
              <a:rPr lang="en-GB" sz="3000" dirty="0">
                <a:solidFill>
                  <a:schemeClr val="bg1"/>
                </a:solidFill>
                <a:latin typeface="Montserrat" panose="02000505000000020004" pitchFamily="2" charset="77"/>
              </a:rPr>
              <a:t>Go rather to the lost sheep of Israel. </a:t>
            </a:r>
            <a:r>
              <a:rPr lang="en-GB" sz="30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7 </a:t>
            </a:r>
            <a:r>
              <a:rPr lang="en-GB" sz="3000" dirty="0">
                <a:solidFill>
                  <a:schemeClr val="bg1"/>
                </a:solidFill>
                <a:latin typeface="Montserrat" panose="02000505000000020004" pitchFamily="2" charset="77"/>
              </a:rPr>
              <a:t>As you go, proclaim this message: ‘The kingdom of heaven has come near.’ </a:t>
            </a:r>
            <a:r>
              <a:rPr lang="en-GB" sz="30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8 </a:t>
            </a:r>
            <a:r>
              <a:rPr lang="en-GB" sz="3000" dirty="0">
                <a:solidFill>
                  <a:schemeClr val="bg1"/>
                </a:solidFill>
                <a:latin typeface="Montserrat" panose="02000505000000020004" pitchFamily="2" charset="77"/>
              </a:rPr>
              <a:t>Heal the sick, raise the dead, cleanse those who have leprosy, drive out demons. </a:t>
            </a:r>
            <a:r>
              <a:rPr lang="en-GB" sz="3000" dirty="0">
                <a:solidFill>
                  <a:srgbClr val="FFFF00"/>
                </a:solidFill>
                <a:latin typeface="Montserrat" panose="02000505000000020004" pitchFamily="2" charset="77"/>
              </a:rPr>
              <a:t>Freely you have received; freely give</a:t>
            </a:r>
            <a:r>
              <a:rPr lang="en-GB" sz="30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Matthew 10:5-8 ESV</a:t>
            </a:r>
          </a:p>
        </p:txBody>
      </p:sp>
    </p:spTree>
    <p:extLst>
      <p:ext uri="{BB962C8B-B14F-4D97-AF65-F5344CB8AC3E}">
        <p14:creationId xmlns:p14="http://schemas.microsoft.com/office/powerpoint/2010/main" val="349823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5400" dirty="0">
                <a:solidFill>
                  <a:srgbClr val="FFFF00"/>
                </a:solidFill>
                <a:latin typeface="League Spartan" pitchFamily="2" charset="77"/>
              </a:rPr>
              <a:t>GIVE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TIME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TALENTS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TREASURE</a:t>
            </a:r>
            <a:endParaRPr lang="en-GB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466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51880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198</Words>
  <Application>Microsoft Macintosh PowerPoint</Application>
  <PresentationFormat>Widescreen</PresentationFormat>
  <Paragraphs>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League Spartan</vt:lpstr>
      <vt:lpstr>Montserrat</vt:lpstr>
      <vt:lpstr>System Font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</cp:revision>
  <dcterms:created xsi:type="dcterms:W3CDTF">2019-04-24T15:02:47Z</dcterms:created>
  <dcterms:modified xsi:type="dcterms:W3CDTF">2019-06-14T11:44:02Z</dcterms:modified>
</cp:coreProperties>
</file>