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57" r:id="rId7"/>
    <p:sldId id="266" r:id="rId8"/>
    <p:sldId id="268" r:id="rId9"/>
    <p:sldId id="267" r:id="rId10"/>
    <p:sldId id="269" r:id="rId11"/>
    <p:sldId id="273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124-5298-C24D-9F71-5B878FB76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89419-02EE-D440-B4A5-9D9A2C13D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57E8D-C450-D348-84DB-138C5B9F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6576B-8F39-5F48-ABC6-003DC592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2BD62-6890-064D-972A-AAE028F2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6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C2276-1178-1B41-A80D-6AC78E7EC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80C9A-9528-1743-BA04-8031FE414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AAB20-55C3-9643-B770-E52CF58D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1BDD2-C81A-A748-836E-124EEF0E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420B2-6099-5A45-944F-802A88A1B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2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7B9643-7CC7-7C4A-824C-5BE0E5CE9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093FC-1892-0949-8447-FF2662A57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FA8EC-456A-0B42-8D7A-9063359E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8A148-F727-8648-A0A3-60BC586F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BEF3A-5C51-A243-9223-536A574A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17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45F82-8AA0-D745-BD84-DEBA9C6D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3988A-13A7-8A44-A5EC-4EE85D3C7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49463-1A50-C74E-83D7-B1379740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70748-C287-A24E-9C16-08F48CD7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074CC-495D-B04F-983C-47825191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0C9F-402D-EC44-B085-D376B167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AC55-9933-BD44-965D-8B79ED242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A02D2-4010-A74F-8649-4DE95E7E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9A46D-A3A7-704F-9AB3-E6EABC28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1F17D-F6EB-6E40-87FC-5287C2FD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3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16752-E43D-D341-85DF-A81ACA4D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DCF32-68CB-204F-BB85-50095C230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93226-4009-6242-85B4-1C91ECFE2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B60A6-A824-8543-8D5A-1C16C629A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887CD-F238-4942-8935-B2723689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9BD5B-C76C-D94F-A396-EC840C8D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00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5DEA5-E651-0D42-9971-C7AF3E037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67F6C-2B68-784E-9DB4-990D0F2BA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6C1B4-7EE7-4B4B-BDAD-7C938F6CF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0408A-4893-D942-A365-03E77B8B2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B2D07-3426-DD44-9EBD-598782784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5BD363-4AF1-3247-8810-95B0319D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F92CE-A810-1E4F-9460-0006264E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C168D-CCEC-ED4B-97FF-5458007F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10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D754-F5AB-174A-8640-78F31E48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F237D-34B9-654A-B188-F81BF56E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91C5C-8B7C-0849-BAC1-8F467429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095026-7A0F-A340-9F54-E114D888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6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CCC758-9FFF-364C-A85E-722203A8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3DB2-08B7-2F4E-A73B-F1208FC1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A4DDE-5D98-E94D-AF82-905DCBCE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8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3A8B-50EF-2E4C-8D2E-549DA3DCC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0A1AA-BE6C-2846-AB91-C9E6D62A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4C12A-2263-E542-B051-017A7E60E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60A33-2A0A-3B43-90B2-DDEB9CAD0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08008-6DC3-ED4D-8458-1E46534C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CA839-9A8C-074B-A1DB-F2A560E7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86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25FF-EBAA-4343-B625-B03F07E2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347BB9-5751-1446-B86B-AB7B99C62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1663B-ABB5-4244-BF84-2A340BA2C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9AE37-B4C2-0442-B2FC-82CB0FD4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25BF1-6AEF-8E48-89EA-49580925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AC73C-A19F-8147-B314-6731F5DF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A117A-4212-B04D-BE50-CBE84BC6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D8C2A-01F8-C644-BFE6-982F1AEA8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5B2D8-D27F-AF47-B9F4-CC60F8ACD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EA6F8-8F42-B04B-A967-39BD19DD1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4B36B-75E6-934E-814C-7AEDE2023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5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6C732A-B588-0F44-9716-1B205CDC8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96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5F36-DB7B-A0BA-5F86-43FC4A4C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Focussed NOT Fluffy!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1C59-2D83-36BD-CAF2-5EFB8F28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3.	</a:t>
            </a:r>
            <a:r>
              <a:rPr lang="en-GB" sz="3600" b="1" dirty="0">
                <a:solidFill>
                  <a:schemeClr val="bg1"/>
                </a:solidFill>
              </a:rPr>
              <a:t>What God Has Given!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sz="3200" dirty="0">
                <a:solidFill>
                  <a:schemeClr val="bg1"/>
                </a:solidFill>
              </a:rPr>
              <a:t>“</a:t>
            </a:r>
            <a:r>
              <a:rPr lang="en-GB" sz="3200" b="1" dirty="0">
                <a:solidFill>
                  <a:srgbClr val="FFFF00"/>
                </a:solidFill>
              </a:rPr>
              <a:t>Now give me </a:t>
            </a:r>
            <a:r>
              <a:rPr lang="en-GB" sz="3200" b="1" dirty="0">
                <a:solidFill>
                  <a:srgbClr val="FFFF00"/>
                </a:solidFill>
                <a:cs typeface="Calibri" panose="020F0502020204030204" pitchFamily="34" charset="0"/>
              </a:rPr>
              <a:t>this hill country</a:t>
            </a:r>
            <a:r>
              <a:rPr lang="en-GB" sz="3200" dirty="0">
                <a:solidFill>
                  <a:schemeClr val="bg1"/>
                </a:solidFill>
                <a:cs typeface="Calibri" panose="020F0502020204030204" pitchFamily="34" charset="0"/>
              </a:rPr>
              <a:t> that </a:t>
            </a:r>
            <a:r>
              <a:rPr lang="en-GB" sz="3200" dirty="0">
                <a:solidFill>
                  <a:schemeClr val="bg1"/>
                </a:solidFill>
              </a:rPr>
              <a:t>the Lord promised 	me that day.”		</a:t>
            </a:r>
            <a:r>
              <a:rPr lang="en-GB" dirty="0">
                <a:solidFill>
                  <a:schemeClr val="bg1"/>
                </a:solidFill>
              </a:rPr>
              <a:t>			Joshua 14:12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4.	</a:t>
            </a:r>
            <a:r>
              <a:rPr lang="en-GB" sz="3600" b="1" dirty="0">
                <a:solidFill>
                  <a:schemeClr val="bg1"/>
                </a:solidFill>
              </a:rPr>
              <a:t>What God Will Do!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sz="3200" dirty="0">
                <a:solidFill>
                  <a:schemeClr val="bg1"/>
                </a:solidFill>
              </a:rPr>
              <a:t>“the Lord helping me, </a:t>
            </a:r>
            <a:r>
              <a:rPr lang="en-GB" sz="3200" b="1" dirty="0">
                <a:solidFill>
                  <a:srgbClr val="FFFF00"/>
                </a:solidFill>
              </a:rPr>
              <a:t>I will drive them out</a:t>
            </a:r>
            <a:r>
              <a:rPr lang="en-GB" sz="3200" dirty="0">
                <a:solidFill>
                  <a:schemeClr val="bg1"/>
                </a:solidFill>
              </a:rPr>
              <a:t> just as he 	said.”							</a:t>
            </a:r>
            <a:r>
              <a:rPr lang="en-GB" dirty="0">
                <a:solidFill>
                  <a:schemeClr val="bg1"/>
                </a:solidFill>
              </a:rPr>
              <a:t>Joshua 14:12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0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5F36-DB7B-A0BA-5F86-43FC4A4C9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243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Helpful Quote!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1C59-2D83-36BD-CAF2-5EFB8F281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805"/>
            <a:ext cx="10515600" cy="4650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</a:rPr>
              <a:t>“The more aware &amp; excited we are about our future inheritance, the weaker will be our grip on the stuff of this passing age. Our preoccupation with insignificant things in this world will fade.” </a:t>
            </a:r>
            <a:r>
              <a:rPr lang="en-GB" dirty="0">
                <a:solidFill>
                  <a:schemeClr val="bg1"/>
                </a:solidFill>
              </a:rPr>
              <a:t>Terry Virgo</a:t>
            </a:r>
          </a:p>
          <a:p>
            <a:pPr marL="0" indent="0">
              <a:buNone/>
            </a:pPr>
            <a:endParaRPr lang="en-GB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</a:rPr>
              <a:t>“They tell how you turned to God from idols to serve the living and true God, and to wait for his Son from heaven, whom he raised from the dead – Jesus, who rescues us from the coming wrath.”</a:t>
            </a:r>
            <a:r>
              <a:rPr lang="en-GB" sz="1800" dirty="0">
                <a:solidFill>
                  <a:schemeClr val="bg1"/>
                </a:solidFill>
              </a:rPr>
              <a:t>	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(Body)"/>
                <a:cs typeface="Calibri" panose="020F0502020204030204" pitchFamily="34" charset="0"/>
              </a:rPr>
              <a:t>1 Thess. 1:9,10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(Body)"/>
                <a:cs typeface="Calibri" panose="020F0502020204030204" pitchFamily="34" charset="0"/>
              </a:rPr>
              <a:t> NIV</a:t>
            </a:r>
            <a:endParaRPr lang="en-GB" dirty="0">
              <a:solidFill>
                <a:schemeClr val="bg1"/>
              </a:solidFill>
              <a:latin typeface="Calibri (Body)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90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5F36-DB7B-A0BA-5F86-43FC4A4C9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204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Tis So Sweet! (Shane &amp; Shane)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1C59-2D83-36BD-CAF2-5EFB8F281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046"/>
            <a:ext cx="10515600" cy="4916773"/>
          </a:xfrm>
        </p:spPr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500" b="1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(Body)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800" b="1" dirty="0">
                <a:solidFill>
                  <a:schemeClr val="bg1"/>
                </a:solidFill>
                <a:latin typeface="Calibri (Body)"/>
                <a:cs typeface="Calibri" panose="020F0502020204030204" pitchFamily="34" charset="0"/>
              </a:rPr>
              <a:t>‘Tis so sweet to trust in Jesus</a:t>
            </a:r>
          </a:p>
          <a:p>
            <a:pPr marL="0" indent="0">
              <a:buNone/>
            </a:pPr>
            <a:r>
              <a:rPr lang="en-GB" sz="3800" b="1" dirty="0">
                <a:solidFill>
                  <a:schemeClr val="bg1"/>
                </a:solidFill>
                <a:latin typeface="Calibri (Body)"/>
                <a:cs typeface="Calibri" panose="020F0502020204030204" pitchFamily="34" charset="0"/>
              </a:rPr>
              <a:t>Just to take Him at His Word</a:t>
            </a:r>
          </a:p>
          <a:p>
            <a:pPr marL="0" indent="0">
              <a:buNone/>
            </a:pPr>
            <a:r>
              <a:rPr lang="en-GB" sz="3800" b="1" dirty="0">
                <a:solidFill>
                  <a:schemeClr val="bg1"/>
                </a:solidFill>
                <a:latin typeface="Calibri (Body)"/>
                <a:cs typeface="Calibri" panose="020F0502020204030204" pitchFamily="34" charset="0"/>
              </a:rPr>
              <a:t>Just to rest upon His promise </a:t>
            </a:r>
          </a:p>
          <a:p>
            <a:pPr marL="0" indent="0">
              <a:buNone/>
            </a:pPr>
            <a:r>
              <a:rPr lang="en-GB" sz="3800" b="1" dirty="0">
                <a:solidFill>
                  <a:schemeClr val="bg1"/>
                </a:solidFill>
                <a:latin typeface="Calibri (Body)"/>
                <a:cs typeface="Calibri" panose="020F0502020204030204" pitchFamily="34" charset="0"/>
              </a:rPr>
              <a:t>Just to know, “Thus saith the Lord!”</a:t>
            </a:r>
          </a:p>
          <a:p>
            <a:pPr marL="0" indent="0">
              <a:buNone/>
            </a:pPr>
            <a:endParaRPr lang="en-GB" sz="3800" b="1" dirty="0">
              <a:solidFill>
                <a:schemeClr val="bg1"/>
              </a:solidFill>
              <a:latin typeface="Calibri (Body)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800" b="1" dirty="0">
                <a:solidFill>
                  <a:schemeClr val="bg1"/>
                </a:solidFill>
                <a:latin typeface="Calibri (Body)"/>
                <a:cs typeface="Calibri" panose="020F0502020204030204" pitchFamily="34" charset="0"/>
              </a:rPr>
              <a:t>Jesus, Jesus, how I trust Him</a:t>
            </a:r>
          </a:p>
          <a:p>
            <a:pPr marL="0" indent="0">
              <a:buNone/>
            </a:pPr>
            <a:r>
              <a:rPr lang="en-GB" sz="3800" b="1" dirty="0">
                <a:solidFill>
                  <a:schemeClr val="bg1"/>
                </a:solidFill>
                <a:latin typeface="Calibri (Body)"/>
                <a:cs typeface="Calibri" panose="020F0502020204030204" pitchFamily="34" charset="0"/>
              </a:rPr>
              <a:t>How I’ve proved Him o’er and o’er</a:t>
            </a:r>
          </a:p>
          <a:p>
            <a:pPr marL="0" indent="0">
              <a:buNone/>
            </a:pPr>
            <a:r>
              <a:rPr lang="en-GB" sz="3800" b="1" dirty="0">
                <a:solidFill>
                  <a:schemeClr val="bg1"/>
                </a:solidFill>
                <a:latin typeface="Calibri (Body)"/>
                <a:cs typeface="Calibri" panose="020F0502020204030204" pitchFamily="34" charset="0"/>
              </a:rPr>
              <a:t>Jesus, Jesus, precious Jesus</a:t>
            </a:r>
          </a:p>
          <a:p>
            <a:pPr marL="0" indent="0">
              <a:buNone/>
            </a:pPr>
            <a:r>
              <a:rPr lang="en-GB" sz="3800" b="1" dirty="0">
                <a:solidFill>
                  <a:schemeClr val="bg1"/>
                </a:solidFill>
                <a:latin typeface="Calibri (Body)"/>
                <a:cs typeface="Calibri" panose="020F0502020204030204" pitchFamily="34" charset="0"/>
              </a:rPr>
              <a:t>Oh, for grace to trust Him more.    </a:t>
            </a:r>
            <a:r>
              <a:rPr lang="en-GB" sz="3300" b="1" dirty="0">
                <a:solidFill>
                  <a:schemeClr val="bg1"/>
                </a:solidFill>
                <a:latin typeface="Calibri (Body)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1922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5F36-DB7B-A0BA-5F86-43FC4A4C9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53"/>
            <a:ext cx="10515600" cy="1070730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Prophetic Words!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1C59-2D83-36BD-CAF2-5EFB8F281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284"/>
            <a:ext cx="10515600" cy="49917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600" b="1" u="sng" dirty="0">
                <a:solidFill>
                  <a:srgbClr val="FFFF00"/>
                </a:solidFill>
              </a:rPr>
              <a:t>Disappointment </a:t>
            </a:r>
          </a:p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</a:rPr>
              <a:t>Believing God, but it failed to came to pass.</a:t>
            </a:r>
          </a:p>
          <a:p>
            <a:pPr marL="0" indent="0">
              <a:buNone/>
            </a:pPr>
            <a:endParaRPr lang="en-GB" sz="45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4600" b="1" u="sng" dirty="0">
                <a:solidFill>
                  <a:srgbClr val="FFFF00"/>
                </a:solidFill>
              </a:rPr>
              <a:t>Discouragement</a:t>
            </a:r>
            <a:r>
              <a:rPr lang="en-GB" sz="4600" b="1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</a:rPr>
              <a:t>Made me unwilling to proceed due to fear of the consequences.</a:t>
            </a:r>
          </a:p>
          <a:p>
            <a:pPr marL="0" indent="0">
              <a:buNone/>
            </a:pPr>
            <a:endParaRPr lang="en-GB" sz="4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4600" b="1" u="sng" dirty="0">
                <a:solidFill>
                  <a:srgbClr val="FFFF00"/>
                </a:solidFill>
              </a:rPr>
              <a:t>Disease</a:t>
            </a:r>
            <a:r>
              <a:rPr lang="en-GB" sz="3200" b="1" dirty="0">
                <a:solidFill>
                  <a:srgbClr val="FFFF00"/>
                </a:solidFill>
              </a:rPr>
              <a:t>		</a:t>
            </a:r>
          </a:p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</a:rPr>
              <a:t>Health issues – curtailed my active engagement in serving God.</a:t>
            </a:r>
          </a:p>
          <a:p>
            <a:pPr marL="0" indent="0">
              <a:buNone/>
            </a:pPr>
            <a:endParaRPr lang="en-GB" sz="32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4600" b="1" u="sng" dirty="0">
                <a:solidFill>
                  <a:srgbClr val="FFFF00"/>
                </a:solidFill>
              </a:rPr>
              <a:t>Disillusionment</a:t>
            </a:r>
            <a:r>
              <a:rPr lang="en-GB" sz="4600" b="1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</a:rPr>
              <a:t>Believed in something that turned out not to be true.</a:t>
            </a:r>
          </a:p>
          <a:p>
            <a:pPr marL="0" indent="0">
              <a:buNone/>
            </a:pPr>
            <a:endParaRPr lang="en-GB" sz="3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4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863" y="828675"/>
            <a:ext cx="10810875" cy="48863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6 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They came back to Moses and Aaron and the whole Israelite community at Kadesh in the Desert of </a:t>
            </a:r>
            <a:r>
              <a:rPr lang="en-GB" sz="3200" b="1" dirty="0" err="1">
                <a:solidFill>
                  <a:schemeClr val="bg1"/>
                </a:solidFill>
                <a:latin typeface="Calibri (Body)"/>
              </a:rPr>
              <a:t>Paran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. There they reported to them and to the whole assembly and showed them the fruit of the land.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 </a:t>
            </a: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27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 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They gave Moses this account…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rgbClr val="FFFF00"/>
                </a:solidFill>
                <a:latin typeface="Calibri (Body)"/>
              </a:rPr>
              <a:t>Numbers 13:26-27</a:t>
            </a:r>
            <a:r>
              <a:rPr lang="en-GB" b="1" dirty="0">
                <a:solidFill>
                  <a:schemeClr val="bg1"/>
                </a:solidFill>
                <a:latin typeface="Calibri (Body)"/>
              </a:rPr>
              <a:t> NIV</a:t>
            </a:r>
          </a:p>
        </p:txBody>
      </p:sp>
    </p:spTree>
    <p:extLst>
      <p:ext uri="{BB962C8B-B14F-4D97-AF65-F5344CB8AC3E}">
        <p14:creationId xmlns:p14="http://schemas.microsoft.com/office/powerpoint/2010/main" val="77790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828675"/>
            <a:ext cx="11079290" cy="48863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“We went into the land to which you sent us, and it does flow with milk and honey! Here is its fruit.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28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 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But the people who live there are powerful, and the cities are fortified and very large. We even saw descendants of </a:t>
            </a:r>
            <a:r>
              <a:rPr lang="en-GB" sz="3200" b="1" dirty="0" err="1">
                <a:solidFill>
                  <a:schemeClr val="bg1"/>
                </a:solidFill>
                <a:latin typeface="Calibri (Body)"/>
              </a:rPr>
              <a:t>Anak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 there.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29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 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The Amalekites live in the Negev; the Hittites, Jebusites and Amorites live in the hill country; and the Canaanites live near the sea and along the Jordan.”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rgbClr val="FFFF00"/>
                </a:solidFill>
                <a:latin typeface="Calibri (Body)"/>
              </a:rPr>
              <a:t>Numbers 13:27-29</a:t>
            </a:r>
            <a:r>
              <a:rPr lang="en-GB" b="1" dirty="0">
                <a:solidFill>
                  <a:schemeClr val="bg1"/>
                </a:solidFill>
                <a:latin typeface="Calibri (Body)"/>
              </a:rPr>
              <a:t> NIV</a:t>
            </a:r>
          </a:p>
        </p:txBody>
      </p:sp>
    </p:spTree>
    <p:extLst>
      <p:ext uri="{BB962C8B-B14F-4D97-AF65-F5344CB8AC3E}">
        <p14:creationId xmlns:p14="http://schemas.microsoft.com/office/powerpoint/2010/main" val="318461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828675"/>
            <a:ext cx="11079290" cy="4886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30 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Then Caleb silenced the people before Moses and said, “We should go up and take possession of the land, for we can certainly do it.” 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31 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But the men who had gone up with him said, “We can’t attack those people; they are stronger than we are.”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FF00"/>
                </a:solidFill>
                <a:latin typeface="Calibri (Body)"/>
              </a:rPr>
              <a:t>Numbers 13:30-31</a:t>
            </a:r>
            <a:r>
              <a:rPr lang="en-GB" b="1" dirty="0">
                <a:solidFill>
                  <a:schemeClr val="bg1"/>
                </a:solidFill>
                <a:latin typeface="Calibri (Body)"/>
              </a:rPr>
              <a:t> NIV</a:t>
            </a:r>
          </a:p>
        </p:txBody>
      </p:sp>
    </p:spTree>
    <p:extLst>
      <p:ext uri="{BB962C8B-B14F-4D97-AF65-F5344CB8AC3E}">
        <p14:creationId xmlns:p14="http://schemas.microsoft.com/office/powerpoint/2010/main" val="57743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609601"/>
            <a:ext cx="1107929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400" b="1" dirty="0">
                <a:solidFill>
                  <a:schemeClr val="bg1"/>
                </a:solidFill>
                <a:latin typeface="CMG Sans SemiBold" pitchFamily="2" charset="77"/>
              </a:rPr>
              <a:t> </a:t>
            </a:r>
            <a:r>
              <a:rPr lang="en-GB" sz="3400" b="1" baseline="30000" dirty="0">
                <a:solidFill>
                  <a:schemeClr val="bg1"/>
                </a:solidFill>
                <a:latin typeface="CMG Sans SemiBold" pitchFamily="2" charset="77"/>
              </a:rPr>
              <a:t>32 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And they spread among the Israelites a bad report about the land they had explored. They said, “The land we explored devours those living in it. All the people we saw there are of great size. </a:t>
            </a:r>
            <a:r>
              <a:rPr lang="en-GB" sz="3400" b="1" baseline="30000" dirty="0">
                <a:solidFill>
                  <a:schemeClr val="bg1"/>
                </a:solidFill>
                <a:latin typeface="CMG Sans SemiBold" pitchFamily="2" charset="77"/>
              </a:rPr>
              <a:t>33 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We saw the Nephilim there (the descendants of </a:t>
            </a:r>
            <a:r>
              <a:rPr lang="en-GB" sz="3200" b="1" dirty="0" err="1">
                <a:solidFill>
                  <a:schemeClr val="bg1"/>
                </a:solidFill>
                <a:latin typeface="Calibri (Body)"/>
              </a:rPr>
              <a:t>Anak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 come from the Nephilim). We seemed like grasshoppers in our own eyes, and we looked the same to them.”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rgbClr val="FFFF00"/>
                </a:solidFill>
                <a:latin typeface="Calibri (Body)"/>
              </a:rPr>
              <a:t>Numbers 13:32-33</a:t>
            </a:r>
            <a:r>
              <a:rPr lang="en-GB" b="1" dirty="0">
                <a:solidFill>
                  <a:schemeClr val="bg1"/>
                </a:solidFill>
                <a:latin typeface="Calibri (Body)"/>
              </a:rPr>
              <a:t> NIV</a:t>
            </a:r>
          </a:p>
        </p:txBody>
      </p:sp>
    </p:spTree>
    <p:extLst>
      <p:ext uri="{BB962C8B-B14F-4D97-AF65-F5344CB8AC3E}">
        <p14:creationId xmlns:p14="http://schemas.microsoft.com/office/powerpoint/2010/main" val="254836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9" y="828675"/>
            <a:ext cx="10957370" cy="48863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35 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“No one from this evil generation shall see the good land I swore to give your ancestors,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baseline="30000" dirty="0">
                <a:solidFill>
                  <a:schemeClr val="bg1"/>
                </a:solidFill>
                <a:latin typeface="Calibri (Body)"/>
              </a:rPr>
              <a:t>36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except Caleb son of </a:t>
            </a:r>
            <a:r>
              <a:rPr lang="en-GB" sz="3200" b="1" dirty="0" err="1">
                <a:solidFill>
                  <a:schemeClr val="bg1"/>
                </a:solidFill>
                <a:latin typeface="Calibri (Body)"/>
              </a:rPr>
              <a:t>Jephunneh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. He will see it, and I will give him and his descendants the land he set his feet on, because he followed the </a:t>
            </a:r>
            <a:r>
              <a:rPr lang="en-GB" sz="3200" b="1" cap="small" dirty="0">
                <a:solidFill>
                  <a:schemeClr val="bg1"/>
                </a:solidFill>
                <a:latin typeface="Calibri (Body)"/>
              </a:rPr>
              <a:t>Lord </a:t>
            </a:r>
            <a:r>
              <a:rPr lang="en-GB" sz="3200" b="1" dirty="0">
                <a:solidFill>
                  <a:schemeClr val="bg1"/>
                </a:solidFill>
                <a:latin typeface="Calibri (Body)"/>
              </a:rPr>
              <a:t>wholeheartedly.”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rgbClr val="FFFF00"/>
                </a:solidFill>
                <a:latin typeface="Calibri (Body)"/>
              </a:rPr>
              <a:t>Deuteronomy 1:35-36</a:t>
            </a:r>
            <a:r>
              <a:rPr lang="en-GB" b="1" dirty="0">
                <a:solidFill>
                  <a:schemeClr val="bg1"/>
                </a:solidFill>
                <a:latin typeface="Calibri (Body)"/>
              </a:rPr>
              <a:t> NIV</a:t>
            </a:r>
          </a:p>
        </p:txBody>
      </p:sp>
    </p:spTree>
    <p:extLst>
      <p:ext uri="{BB962C8B-B14F-4D97-AF65-F5344CB8AC3E}">
        <p14:creationId xmlns:p14="http://schemas.microsoft.com/office/powerpoint/2010/main" val="2614186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5F36-DB7B-A0BA-5F86-43FC4A4C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Passionate NOT Passive!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1C59-2D83-36BD-CAF2-5EFB8F28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1.	</a:t>
            </a:r>
            <a:r>
              <a:rPr lang="en-GB" sz="3600" b="1" dirty="0">
                <a:solidFill>
                  <a:schemeClr val="bg1"/>
                </a:solidFill>
              </a:rPr>
              <a:t>He was a Man of Conviction!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sz="3200" dirty="0">
                <a:solidFill>
                  <a:schemeClr val="bg1"/>
                </a:solidFill>
              </a:rPr>
              <a:t>“I brought him (Moses) back a report </a:t>
            </a:r>
            <a:r>
              <a:rPr lang="en-GB" sz="3200" b="1" dirty="0">
                <a:solidFill>
                  <a:srgbClr val="FFFF00"/>
                </a:solidFill>
              </a:rPr>
              <a:t>according to my 	convictions</a:t>
            </a:r>
            <a:r>
              <a:rPr lang="en-GB" sz="3200" dirty="0">
                <a:solidFill>
                  <a:schemeClr val="bg1"/>
                </a:solidFill>
              </a:rPr>
              <a:t>.”	</a:t>
            </a:r>
            <a:r>
              <a:rPr lang="en-GB" dirty="0">
                <a:solidFill>
                  <a:schemeClr val="bg1"/>
                </a:solidFill>
              </a:rPr>
              <a:t>				Joshua 14:7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2.	</a:t>
            </a:r>
            <a:r>
              <a:rPr lang="en-GB" sz="3600" b="1" dirty="0">
                <a:solidFill>
                  <a:schemeClr val="bg1"/>
                </a:solidFill>
              </a:rPr>
              <a:t>He was All-In!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sz="3200" dirty="0">
                <a:solidFill>
                  <a:schemeClr val="bg1"/>
                </a:solidFill>
              </a:rPr>
              <a:t>“I however </a:t>
            </a:r>
            <a:r>
              <a:rPr lang="en-GB" sz="3200" b="1" dirty="0">
                <a:solidFill>
                  <a:srgbClr val="FFFF00"/>
                </a:solidFill>
              </a:rPr>
              <a:t>followed</a:t>
            </a:r>
            <a:r>
              <a:rPr lang="en-GB" sz="3200" dirty="0">
                <a:solidFill>
                  <a:schemeClr val="bg1"/>
                </a:solidFill>
              </a:rPr>
              <a:t> the Lord my God </a:t>
            </a:r>
            <a:r>
              <a:rPr lang="en-GB" sz="3200" b="1" dirty="0">
                <a:solidFill>
                  <a:srgbClr val="FFFF00"/>
                </a:solidFill>
              </a:rPr>
              <a:t>wholeheartedly</a:t>
            </a:r>
            <a:r>
              <a:rPr lang="en-GB" sz="3200" dirty="0">
                <a:solidFill>
                  <a:schemeClr val="bg1"/>
                </a:solidFill>
              </a:rPr>
              <a:t>.”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							Joshua 14:8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1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5F36-DB7B-A0BA-5F86-43FC4A4C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Passionate NOT Passive!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1C59-2D83-36BD-CAF2-5EFB8F28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3.	</a:t>
            </a:r>
            <a:r>
              <a:rPr lang="en-GB" sz="3600" b="1" dirty="0">
                <a:solidFill>
                  <a:schemeClr val="bg1"/>
                </a:solidFill>
              </a:rPr>
              <a:t>He Maintained His Zeal! </a:t>
            </a:r>
            <a:r>
              <a:rPr lang="en-GB" b="1" dirty="0">
                <a:solidFill>
                  <a:schemeClr val="bg1"/>
                </a:solidFill>
              </a:rPr>
              <a:t>(45 Years Later)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sz="3200" dirty="0">
                <a:solidFill>
                  <a:schemeClr val="bg1"/>
                </a:solidFill>
              </a:rPr>
              <a:t>“I am still as </a:t>
            </a:r>
            <a:r>
              <a:rPr lang="en-GB" sz="3200" b="1" dirty="0">
                <a:solidFill>
                  <a:srgbClr val="FFFF00"/>
                </a:solidFill>
              </a:rPr>
              <a:t>strong</a:t>
            </a:r>
            <a:r>
              <a:rPr lang="en-GB" sz="3200" dirty="0">
                <a:solidFill>
                  <a:schemeClr val="bg1"/>
                </a:solidFill>
              </a:rPr>
              <a:t> today as the day Moses sent me out; 	I’m just as </a:t>
            </a:r>
            <a:r>
              <a:rPr lang="en-GB" sz="3200" b="1" dirty="0">
                <a:solidFill>
                  <a:srgbClr val="FFFF00"/>
                </a:solidFill>
              </a:rPr>
              <a:t>vigorous</a:t>
            </a:r>
            <a:r>
              <a:rPr lang="en-GB" sz="3200" dirty="0">
                <a:solidFill>
                  <a:schemeClr val="bg1"/>
                </a:solidFill>
              </a:rPr>
              <a:t> to go out to battle now as I was 	then.” 				</a:t>
            </a:r>
            <a:r>
              <a:rPr lang="en-GB" dirty="0">
                <a:solidFill>
                  <a:schemeClr val="bg1"/>
                </a:solidFill>
              </a:rPr>
              <a:t>Joshua 14:11, Isa. 40:31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4.	</a:t>
            </a:r>
            <a:r>
              <a:rPr lang="en-GB" sz="3600" b="1" dirty="0">
                <a:solidFill>
                  <a:schemeClr val="bg1"/>
                </a:solidFill>
              </a:rPr>
              <a:t>He Knew God was For Him!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sz="3200" dirty="0">
                <a:solidFill>
                  <a:schemeClr val="bg1"/>
                </a:solidFill>
              </a:rPr>
              <a:t>“the Lord helping me, </a:t>
            </a:r>
            <a:r>
              <a:rPr lang="en-GB" sz="3200" b="1" dirty="0">
                <a:solidFill>
                  <a:srgbClr val="FFFF00"/>
                </a:solidFill>
              </a:rPr>
              <a:t>I will drive them out</a:t>
            </a:r>
            <a:r>
              <a:rPr lang="en-GB" sz="3200" dirty="0">
                <a:solidFill>
                  <a:schemeClr val="bg1"/>
                </a:solidFill>
              </a:rPr>
              <a:t> just as he 	said.” 						</a:t>
            </a:r>
            <a:r>
              <a:rPr lang="en-GB" dirty="0">
                <a:solidFill>
                  <a:schemeClr val="bg1"/>
                </a:solidFill>
              </a:rPr>
              <a:t>Joshua 14:12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6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5F36-DB7B-A0BA-5F86-43FC4A4C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Focussed NOT Fluffy!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1C59-2D83-36BD-CAF2-5EFB8F28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</a:rPr>
              <a:t>1.	</a:t>
            </a:r>
            <a:r>
              <a:rPr lang="en-GB" sz="3600" b="1" dirty="0">
                <a:solidFill>
                  <a:schemeClr val="bg1"/>
                </a:solidFill>
              </a:rPr>
              <a:t>What God Has Said!</a:t>
            </a:r>
            <a:endParaRPr lang="en-GB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sz="3200" dirty="0">
                <a:solidFill>
                  <a:schemeClr val="bg1"/>
                </a:solidFill>
              </a:rPr>
              <a:t>“</a:t>
            </a:r>
            <a:r>
              <a:rPr lang="en-GB" sz="3200" b="1" u="sng" dirty="0">
                <a:solidFill>
                  <a:srgbClr val="FFFF00"/>
                </a:solidFill>
              </a:rPr>
              <a:t>You know what the Lord said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chemeClr val="bg1"/>
                </a:solidFill>
              </a:rPr>
              <a:t>to Moses the man of God 	at Kadesh Barnea </a:t>
            </a:r>
            <a:r>
              <a:rPr lang="en-GB" sz="3200" b="1" u="sng" dirty="0">
                <a:solidFill>
                  <a:srgbClr val="FFFF00"/>
                </a:solidFill>
              </a:rPr>
              <a:t>about you and me</a:t>
            </a:r>
            <a:r>
              <a:rPr lang="en-GB" sz="3200" dirty="0">
                <a:solidFill>
                  <a:schemeClr val="bg1"/>
                </a:solidFill>
              </a:rPr>
              <a:t>.” </a:t>
            </a:r>
            <a:r>
              <a:rPr lang="en-GB" dirty="0">
                <a:solidFill>
                  <a:schemeClr val="bg1"/>
                </a:solidFill>
              </a:rPr>
              <a:t>	Joshua 14:6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514350" indent="-514350">
              <a:buAutoNum type="arabicPeriod" startAt="2"/>
            </a:pPr>
            <a:r>
              <a:rPr lang="en-GB" sz="3200" dirty="0">
                <a:solidFill>
                  <a:schemeClr val="bg1"/>
                </a:solidFill>
              </a:rPr>
              <a:t>    </a:t>
            </a:r>
            <a:r>
              <a:rPr lang="en-GB" sz="3600" b="1" dirty="0">
                <a:solidFill>
                  <a:schemeClr val="bg1"/>
                </a:solidFill>
              </a:rPr>
              <a:t>What God Desires!</a:t>
            </a:r>
            <a:r>
              <a:rPr lang="en-GB" sz="36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sz="3200" dirty="0">
                <a:solidFill>
                  <a:schemeClr val="bg1"/>
                </a:solidFill>
              </a:rPr>
              <a:t>“my brothers who went up with me made the hearts of 	the people melt with fear. </a:t>
            </a:r>
            <a:r>
              <a:rPr lang="en-GB" sz="3200" b="1" u="sng" dirty="0">
                <a:solidFill>
                  <a:srgbClr val="FFFF00"/>
                </a:solidFill>
              </a:rPr>
              <a:t>I, however, followed the Lord</a:t>
            </a:r>
            <a:r>
              <a:rPr lang="en-GB" sz="3200" b="1" dirty="0">
                <a:solidFill>
                  <a:srgbClr val="FFFF00"/>
                </a:solidFill>
              </a:rPr>
              <a:t> 	</a:t>
            </a:r>
            <a:r>
              <a:rPr lang="en-GB" sz="3200" dirty="0">
                <a:solidFill>
                  <a:schemeClr val="bg1"/>
                </a:solidFill>
              </a:rPr>
              <a:t>my God wholeheartedly.” 	</a:t>
            </a:r>
            <a:r>
              <a:rPr lang="en-GB" dirty="0">
                <a:solidFill>
                  <a:schemeClr val="bg1"/>
                </a:solidFill>
              </a:rPr>
              <a:t>		Joshua 14:8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6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865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(Body)</vt:lpstr>
      <vt:lpstr>Calibri Light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Passionate NOT Passive!</vt:lpstr>
      <vt:lpstr>Passionate NOT Passive!</vt:lpstr>
      <vt:lpstr>Focussed NOT Fluffy!</vt:lpstr>
      <vt:lpstr>Focussed NOT Fluffy!</vt:lpstr>
      <vt:lpstr>Helpful Quote!</vt:lpstr>
      <vt:lpstr>Tis So Sweet! (Shane &amp; Shane)</vt:lpstr>
      <vt:lpstr>Prophetic Words!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Alastair McDonald</cp:lastModifiedBy>
  <cp:revision>42</cp:revision>
  <dcterms:created xsi:type="dcterms:W3CDTF">2022-11-03T13:48:24Z</dcterms:created>
  <dcterms:modified xsi:type="dcterms:W3CDTF">2022-11-24T19:14:40Z</dcterms:modified>
</cp:coreProperties>
</file>