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360" r:id="rId4"/>
    <p:sldId id="306" r:id="rId5"/>
    <p:sldId id="361" r:id="rId6"/>
    <p:sldId id="364" r:id="rId7"/>
    <p:sldId id="363" r:id="rId8"/>
    <p:sldId id="366" r:id="rId9"/>
    <p:sldId id="365" r:id="rId10"/>
    <p:sldId id="367" r:id="rId11"/>
    <p:sldId id="368" r:id="rId12"/>
    <p:sldId id="369" r:id="rId13"/>
    <p:sldId id="370" r:id="rId14"/>
    <p:sldId id="371" r:id="rId15"/>
    <p:sldId id="372" r:id="rId16"/>
    <p:sldId id="373" r:id="rId17"/>
    <p:sldId id="374" r:id="rId18"/>
    <p:sldId id="28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0" d="100"/>
          <a:sy n="110" d="100"/>
        </p:scale>
        <p:origin x="5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FDB1E-12F2-4865-BE21-FBF98FA396A4}" type="datetimeFigureOut">
              <a:rPr lang="en-GB" smtClean="0"/>
              <a:t>03/11/2019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4E0FA-5E8D-4125-A391-E55A963F5BE8}" type="slidenum">
              <a:rPr lang="en-GB" smtClean="0"/>
              <a:t>‹#›</a:t>
            </a:fld>
            <a:endParaRPr lang="en-GB"/>
          </a:p>
        </p:txBody>
      </p:sp>
    </p:spTree>
    <p:extLst>
      <p:ext uri="{BB962C8B-B14F-4D97-AF65-F5344CB8AC3E}">
        <p14:creationId xmlns:p14="http://schemas.microsoft.com/office/powerpoint/2010/main" val="1730983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3841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19652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88306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29FC-8511-4DF7-9463-3C5C79AA13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0996B3-B518-49FF-9875-0053724463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4144E0-ACF3-4650-B59A-324639BC0393}"/>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5" name="Footer Placeholder 4">
            <a:extLst>
              <a:ext uri="{FF2B5EF4-FFF2-40B4-BE49-F238E27FC236}">
                <a16:creationId xmlns:a16="http://schemas.microsoft.com/office/drawing/2014/main" id="{C007135D-9A88-4FA3-9E45-D6854FF0CB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3526EA-5E3F-4A97-8CC7-FDFB9031D134}"/>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251952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0D7BB-ECD3-4185-B763-DA81B6C6A1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561F20-576A-40DA-83D1-EEE40BB68A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055176-66B0-449F-BA41-74726A103F3C}"/>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5" name="Footer Placeholder 4">
            <a:extLst>
              <a:ext uri="{FF2B5EF4-FFF2-40B4-BE49-F238E27FC236}">
                <a16:creationId xmlns:a16="http://schemas.microsoft.com/office/drawing/2014/main" id="{C102AE10-63B2-4890-8009-425CEA8519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8C2E7F-C088-4734-937D-6CE03A4414D8}"/>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36768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8ECE36-A4ED-485E-B98E-F578883A02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FA7734-EF9C-4EEF-9E86-7169299851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DF101D-636A-4C08-8810-2CD65FA4FE42}"/>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5" name="Footer Placeholder 4">
            <a:extLst>
              <a:ext uri="{FF2B5EF4-FFF2-40B4-BE49-F238E27FC236}">
                <a16:creationId xmlns:a16="http://schemas.microsoft.com/office/drawing/2014/main" id="{529ACC0F-637F-44F1-A5A8-D9DF1334FB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C0EC63-8E33-4D7A-AE77-D02D7C47CC69}"/>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532862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99427261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38436487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3125830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30387985"/>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89375260"/>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8129028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40301832"/>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8216253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44B8-3275-48BB-B19E-888B7D3D4A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D47575-FDE2-4BD1-9AEF-1E657CCCEA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AFD384-6C64-4573-ACAA-943405F32C69}"/>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5" name="Footer Placeholder 4">
            <a:extLst>
              <a:ext uri="{FF2B5EF4-FFF2-40B4-BE49-F238E27FC236}">
                <a16:creationId xmlns:a16="http://schemas.microsoft.com/office/drawing/2014/main" id="{3D7C4436-91B7-4A3A-9455-D84402AB2F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256C87-F568-4946-87D4-5D2B0BD07E11}"/>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923122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322305060"/>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65497040"/>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6949073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B7943-2D3F-4D95-BF6F-B73C81B133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C465E7-F79B-4734-BA52-1D8B05AA7B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DA8BB-A081-469E-8771-231F3664AD9E}"/>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5" name="Footer Placeholder 4">
            <a:extLst>
              <a:ext uri="{FF2B5EF4-FFF2-40B4-BE49-F238E27FC236}">
                <a16:creationId xmlns:a16="http://schemas.microsoft.com/office/drawing/2014/main" id="{245D0342-A299-4DDC-A054-A2FE9B385E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469EB9-E5F1-47DE-A634-434FFBA7A040}"/>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327608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05EA-8506-4821-954F-B542963813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3F248D-1458-4CD4-88B3-13F952CF37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33C80E-3738-48B7-8EA8-7420E02AFA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AE56F2-D971-4132-BEE8-1C25144EB35D}"/>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6" name="Footer Placeholder 5">
            <a:extLst>
              <a:ext uri="{FF2B5EF4-FFF2-40B4-BE49-F238E27FC236}">
                <a16:creationId xmlns:a16="http://schemas.microsoft.com/office/drawing/2014/main" id="{083AD8D6-DF06-4F62-8771-91A7AAC8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EB28EC-E417-4BEB-A8CB-43FB68582B4B}"/>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353807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0E16E-F981-46D3-A60A-9013E8378A2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1C252E-0896-4885-8066-BE23FBACEC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279349-4E6A-40D5-BF73-429BDDE74A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FC83511-A2A9-4EE2-95E4-E7C5B11318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1FE544-0F18-4D71-ABAE-CDE06DCFF1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63CC0D-0B0D-49B3-BC04-1E27323A47A7}"/>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8" name="Footer Placeholder 7">
            <a:extLst>
              <a:ext uri="{FF2B5EF4-FFF2-40B4-BE49-F238E27FC236}">
                <a16:creationId xmlns:a16="http://schemas.microsoft.com/office/drawing/2014/main" id="{2AF1978F-88CE-4D85-98E7-E2BE9BEBC0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F713864-13DD-4BA7-82DD-74ADFB823BAD}"/>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721639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4538-9531-4B74-89A3-2701021D3B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5CD4AA5-6147-4ABE-BA8E-3A0307533A7F}"/>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4" name="Footer Placeholder 3">
            <a:extLst>
              <a:ext uri="{FF2B5EF4-FFF2-40B4-BE49-F238E27FC236}">
                <a16:creationId xmlns:a16="http://schemas.microsoft.com/office/drawing/2014/main" id="{3611D842-E740-4F2D-97B2-ACCC24EE2B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56461F-A9EE-4A8D-A44E-747F13E452BC}"/>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422085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CD6966-75CF-4344-BC79-469F9880C4B5}"/>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3" name="Footer Placeholder 2">
            <a:extLst>
              <a:ext uri="{FF2B5EF4-FFF2-40B4-BE49-F238E27FC236}">
                <a16:creationId xmlns:a16="http://schemas.microsoft.com/office/drawing/2014/main" id="{902F8F81-5258-4A78-938F-EC4EB69AF4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DF4E2B-CA4E-4932-87FA-696787066DCB}"/>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828895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3C12F-4936-42F9-BBDE-DE890F293E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4AC463-3B9E-4366-823A-359ECF04DD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DB6DF11-81F4-4AC5-A855-1FCDC6275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540A4E-3A13-4D0B-A551-DF72795BB92B}"/>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6" name="Footer Placeholder 5">
            <a:extLst>
              <a:ext uri="{FF2B5EF4-FFF2-40B4-BE49-F238E27FC236}">
                <a16:creationId xmlns:a16="http://schemas.microsoft.com/office/drawing/2014/main" id="{C120640D-4A6B-4EDC-B15C-B6F6C17127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FF040-071D-4B06-8DC9-B8935E18FD55}"/>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53026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5C958-28D7-4184-B030-39F55D1660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9C25D6-DC3D-46CA-8C7C-B1B2147118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3E768D-ADA2-4F5F-AEB8-83A62ACD4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4952EC-7F3F-4DA7-9BDE-0D26ECD3AE2C}"/>
              </a:ext>
            </a:extLst>
          </p:cNvPr>
          <p:cNvSpPr>
            <a:spLocks noGrp="1"/>
          </p:cNvSpPr>
          <p:nvPr>
            <p:ph type="dt" sz="half" idx="10"/>
          </p:nvPr>
        </p:nvSpPr>
        <p:spPr/>
        <p:txBody>
          <a:bodyPr/>
          <a:lstStyle/>
          <a:p>
            <a:fld id="{F39899BF-4AE5-44A2-81AF-330F9CA35E88}" type="datetimeFigureOut">
              <a:rPr lang="en-GB" smtClean="0"/>
              <a:t>03/11/2019</a:t>
            </a:fld>
            <a:endParaRPr lang="en-GB"/>
          </a:p>
        </p:txBody>
      </p:sp>
      <p:sp>
        <p:nvSpPr>
          <p:cNvPr id="6" name="Footer Placeholder 5">
            <a:extLst>
              <a:ext uri="{FF2B5EF4-FFF2-40B4-BE49-F238E27FC236}">
                <a16:creationId xmlns:a16="http://schemas.microsoft.com/office/drawing/2014/main" id="{82541EB6-18B2-456D-9567-0C3E9F5985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B3FBC2-E4C0-4CDF-809A-38B7ED1A7338}"/>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14733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76FBF1-9FA0-4904-9410-7AE1FE29AA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1F54C9-A4E7-46DA-81CC-587F7B01E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EE75AC-46F8-4E88-A914-5BF33A3ECB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899BF-4AE5-44A2-81AF-330F9CA35E88}" type="datetimeFigureOut">
              <a:rPr lang="en-GB" smtClean="0"/>
              <a:t>03/11/2019</a:t>
            </a:fld>
            <a:endParaRPr lang="en-GB"/>
          </a:p>
        </p:txBody>
      </p:sp>
      <p:sp>
        <p:nvSpPr>
          <p:cNvPr id="5" name="Footer Placeholder 4">
            <a:extLst>
              <a:ext uri="{FF2B5EF4-FFF2-40B4-BE49-F238E27FC236}">
                <a16:creationId xmlns:a16="http://schemas.microsoft.com/office/drawing/2014/main" id="{60C6BE55-C650-464A-A833-7006354045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39376C6-3BE1-436A-A89B-760FB16697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7192A-5087-4F12-9F8F-7131FBF62A04}" type="slidenum">
              <a:rPr lang="en-GB" smtClean="0"/>
              <a:t>‹#›</a:t>
            </a:fld>
            <a:endParaRPr lang="en-GB"/>
          </a:p>
        </p:txBody>
      </p:sp>
    </p:spTree>
    <p:extLst>
      <p:ext uri="{BB962C8B-B14F-4D97-AF65-F5344CB8AC3E}">
        <p14:creationId xmlns:p14="http://schemas.microsoft.com/office/powerpoint/2010/main" val="1359600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3125742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Gotham Bold"/>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Gotham Bold"/>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Gotham Bold"/>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Gotham Bold"/>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1" i="0" u="none" strike="noStrike" cap="none" spc="0" baseline="0">
          <a:ln>
            <a:noFill/>
          </a:ln>
          <a:solidFill>
            <a:srgbClr val="000000"/>
          </a:solidFill>
          <a:uFillTx/>
          <a:latin typeface="Gotham Bold"/>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Matthew+25%3A40&amp;version=ESV#fen-ESV-24045a"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59002-FDD2-4782-A8F5-4F692ED97C42}"/>
              </a:ext>
            </a:extLst>
          </p:cNvPr>
          <p:cNvSpPr>
            <a:spLocks noGrp="1"/>
          </p:cNvSpPr>
          <p:nvPr>
            <p:ph type="ctrTitle"/>
          </p:nvPr>
        </p:nvSpPr>
        <p:spPr>
          <a:xfrm>
            <a:off x="-1706880" y="672088"/>
            <a:ext cx="15605760" cy="3578268"/>
          </a:xfrm>
        </p:spPr>
        <p:txBody>
          <a:bodyPr/>
          <a:lstStyle/>
          <a:p>
            <a:endParaRPr lang="en-GB" dirty="0"/>
          </a:p>
        </p:txBody>
      </p:sp>
      <p:sp>
        <p:nvSpPr>
          <p:cNvPr id="3" name="Subtitle 2">
            <a:extLst>
              <a:ext uri="{FF2B5EF4-FFF2-40B4-BE49-F238E27FC236}">
                <a16:creationId xmlns:a16="http://schemas.microsoft.com/office/drawing/2014/main" id="{0FE7EDB9-6865-4955-AF23-78A7C05B5182}"/>
              </a:ext>
            </a:extLst>
          </p:cNvPr>
          <p:cNvSpPr>
            <a:spLocks noGrp="1"/>
          </p:cNvSpPr>
          <p:nvPr>
            <p:ph type="subTitle" idx="1"/>
          </p:nvPr>
        </p:nvSpPr>
        <p:spPr/>
        <p:txBody>
          <a:bodyPr/>
          <a:lstStyle/>
          <a:p>
            <a:endParaRPr lang="en-GB"/>
          </a:p>
        </p:txBody>
      </p:sp>
      <p:pic>
        <p:nvPicPr>
          <p:cNvPr id="1026" name="Picture 2">
            <a:extLst>
              <a:ext uri="{FF2B5EF4-FFF2-40B4-BE49-F238E27FC236}">
                <a16:creationId xmlns:a16="http://schemas.microsoft.com/office/drawing/2014/main" id="{A821B31D-E263-4269-90EC-5DA6D09EF8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16"/>
            <a:ext cx="12192000" cy="6860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098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CAD33-C260-446E-9A16-5FC75A2CF483}"/>
              </a:ext>
            </a:extLst>
          </p:cNvPr>
          <p:cNvSpPr>
            <a:spLocks noGrp="1"/>
          </p:cNvSpPr>
          <p:nvPr>
            <p:ph type="title"/>
          </p:nvPr>
        </p:nvSpPr>
        <p:spPr/>
        <p:txBody>
          <a:bodyPr/>
          <a:lstStyle/>
          <a:p>
            <a:r>
              <a:rPr lang="en-GB" dirty="0">
                <a:solidFill>
                  <a:schemeClr val="bg1"/>
                </a:solidFill>
              </a:rPr>
              <a:t>THE SPIRITUAL GIFT OF MERCY</a:t>
            </a:r>
          </a:p>
        </p:txBody>
      </p:sp>
      <p:sp>
        <p:nvSpPr>
          <p:cNvPr id="3" name="Text Placeholder 2">
            <a:extLst>
              <a:ext uri="{FF2B5EF4-FFF2-40B4-BE49-F238E27FC236}">
                <a16:creationId xmlns:a16="http://schemas.microsoft.com/office/drawing/2014/main" id="{B367B9CC-46AB-4CAB-87B7-634DD466A2CC}"/>
              </a:ext>
            </a:extLst>
          </p:cNvPr>
          <p:cNvSpPr>
            <a:spLocks noGrp="1"/>
          </p:cNvSpPr>
          <p:nvPr>
            <p:ph type="body" idx="1"/>
          </p:nvPr>
        </p:nvSpPr>
        <p:spPr/>
        <p:txBody>
          <a:bodyPr/>
          <a:lstStyle/>
          <a:p>
            <a:endParaRPr lang="en-GB" dirty="0"/>
          </a:p>
          <a:p>
            <a:r>
              <a:rPr lang="en-GB" dirty="0">
                <a:solidFill>
                  <a:schemeClr val="bg1"/>
                </a:solidFill>
              </a:rPr>
              <a:t>the spiritual gift and supernatural ability to feel empathy and offer comfort to those who are going through particular distress, and to be able to help in word and/or action.</a:t>
            </a:r>
          </a:p>
          <a:p>
            <a:endParaRPr lang="en-GB" dirty="0"/>
          </a:p>
        </p:txBody>
      </p:sp>
    </p:spTree>
    <p:extLst>
      <p:ext uri="{BB962C8B-B14F-4D97-AF65-F5344CB8AC3E}">
        <p14:creationId xmlns:p14="http://schemas.microsoft.com/office/powerpoint/2010/main" val="255509945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D9104-CCBA-433D-BEAC-476B75D652BC}"/>
              </a:ext>
            </a:extLst>
          </p:cNvPr>
          <p:cNvSpPr>
            <a:spLocks noGrp="1"/>
          </p:cNvSpPr>
          <p:nvPr>
            <p:ph type="title"/>
          </p:nvPr>
        </p:nvSpPr>
        <p:spPr>
          <a:xfrm>
            <a:off x="838200" y="365126"/>
            <a:ext cx="10515600" cy="734470"/>
          </a:xfrm>
        </p:spPr>
        <p:txBody>
          <a:bodyPr/>
          <a:lstStyle/>
          <a:p>
            <a:r>
              <a:rPr lang="en-GB" dirty="0">
                <a:solidFill>
                  <a:schemeClr val="bg1"/>
                </a:solidFill>
              </a:rPr>
              <a:t>BIBLICAL EXAMPLES</a:t>
            </a:r>
          </a:p>
        </p:txBody>
      </p:sp>
      <p:sp>
        <p:nvSpPr>
          <p:cNvPr id="3" name="Text Placeholder 2">
            <a:extLst>
              <a:ext uri="{FF2B5EF4-FFF2-40B4-BE49-F238E27FC236}">
                <a16:creationId xmlns:a16="http://schemas.microsoft.com/office/drawing/2014/main" id="{E5C0A7A7-0E9D-456D-8A40-2CFB36676CF9}"/>
              </a:ext>
            </a:extLst>
          </p:cNvPr>
          <p:cNvSpPr>
            <a:spLocks noGrp="1"/>
          </p:cNvSpPr>
          <p:nvPr>
            <p:ph type="body" idx="1"/>
          </p:nvPr>
        </p:nvSpPr>
        <p:spPr>
          <a:xfrm>
            <a:off x="546422" y="983848"/>
            <a:ext cx="11099157" cy="5193115"/>
          </a:xfrm>
        </p:spPr>
        <p:txBody>
          <a:bodyPr>
            <a:normAutofit fontScale="92500" lnSpcReduction="20000"/>
          </a:bodyPr>
          <a:lstStyle/>
          <a:p>
            <a:pPr marL="0" indent="0">
              <a:lnSpc>
                <a:spcPct val="120000"/>
              </a:lnSpc>
              <a:buNone/>
            </a:pPr>
            <a:r>
              <a:rPr lang="en-GB" sz="1800" baseline="30000" dirty="0">
                <a:solidFill>
                  <a:schemeClr val="bg1"/>
                </a:solidFill>
              </a:rPr>
              <a:t>“7 </a:t>
            </a:r>
            <a:r>
              <a:rPr lang="en-GB" sz="1800" b="0" dirty="0">
                <a:solidFill>
                  <a:schemeClr val="bg1"/>
                </a:solidFill>
              </a:rPr>
              <a:t>when they saw that I had been entrusted with the gospel to the uncircumcised, just as Peter had been entrusted with the gospel to the circumcised </a:t>
            </a:r>
            <a:r>
              <a:rPr lang="en-GB" sz="1800" baseline="30000" dirty="0">
                <a:solidFill>
                  <a:schemeClr val="bg1"/>
                </a:solidFill>
              </a:rPr>
              <a:t>8 </a:t>
            </a:r>
            <a:r>
              <a:rPr lang="en-GB" sz="1800" b="0" dirty="0">
                <a:solidFill>
                  <a:schemeClr val="bg1"/>
                </a:solidFill>
              </a:rPr>
              <a:t>(for he who worked through Peter for his apostolic ministry to the circumcised worked also through me for mine to the Gentiles), </a:t>
            </a:r>
            <a:r>
              <a:rPr lang="en-GB" sz="1800" baseline="30000" dirty="0">
                <a:solidFill>
                  <a:schemeClr val="bg1"/>
                </a:solidFill>
              </a:rPr>
              <a:t>9 </a:t>
            </a:r>
            <a:r>
              <a:rPr lang="en-GB" sz="1800" b="0" dirty="0">
                <a:solidFill>
                  <a:schemeClr val="bg1"/>
                </a:solidFill>
              </a:rPr>
              <a:t>and when James and Cephas and John, who seemed to be pillars, perceived the grace that was given to me, they gave the right hand of fellowship to Barnabas and me, that we should go to the Gentiles and they to the circumcised. </a:t>
            </a:r>
            <a:r>
              <a:rPr lang="en-GB" sz="1800" baseline="30000" dirty="0">
                <a:solidFill>
                  <a:schemeClr val="bg1"/>
                </a:solidFill>
              </a:rPr>
              <a:t>10 </a:t>
            </a:r>
            <a:r>
              <a:rPr lang="en-GB" sz="1800" b="0" dirty="0">
                <a:solidFill>
                  <a:schemeClr val="bg1"/>
                </a:solidFill>
              </a:rPr>
              <a:t>Only, they asked us to </a:t>
            </a:r>
            <a:r>
              <a:rPr lang="en-GB" sz="1800" b="0" dirty="0">
                <a:solidFill>
                  <a:srgbClr val="FFFF00"/>
                </a:solidFill>
              </a:rPr>
              <a:t>remember the poor</a:t>
            </a:r>
            <a:r>
              <a:rPr lang="en-GB" sz="1800" b="0" dirty="0">
                <a:solidFill>
                  <a:schemeClr val="bg1"/>
                </a:solidFill>
              </a:rPr>
              <a:t>, the very thing I was eager to do”. </a:t>
            </a:r>
            <a:r>
              <a:rPr lang="en-GB" sz="1800" dirty="0">
                <a:solidFill>
                  <a:schemeClr val="bg1"/>
                </a:solidFill>
              </a:rPr>
              <a:t>Galatians 2:7-10</a:t>
            </a:r>
          </a:p>
          <a:p>
            <a:pPr marL="0" indent="0">
              <a:lnSpc>
                <a:spcPct val="120000"/>
              </a:lnSpc>
              <a:buNone/>
            </a:pPr>
            <a:endParaRPr lang="en-GB" sz="1800" dirty="0">
              <a:solidFill>
                <a:schemeClr val="bg1"/>
              </a:solidFill>
            </a:endParaRPr>
          </a:p>
          <a:p>
            <a:pPr marL="0" indent="0">
              <a:lnSpc>
                <a:spcPct val="120000"/>
              </a:lnSpc>
              <a:buNone/>
            </a:pPr>
            <a:r>
              <a:rPr lang="en-GB" sz="1800" b="0" dirty="0">
                <a:solidFill>
                  <a:schemeClr val="bg1"/>
                </a:solidFill>
              </a:rPr>
              <a:t>“The Spirit of the Lord is upon me, because he has anointed me to </a:t>
            </a:r>
            <a:r>
              <a:rPr lang="en-GB" sz="1800" b="0" dirty="0">
                <a:solidFill>
                  <a:srgbClr val="FFFF00"/>
                </a:solidFill>
              </a:rPr>
              <a:t>proclaim</a:t>
            </a:r>
            <a:r>
              <a:rPr lang="en-GB" sz="1800" b="0" dirty="0">
                <a:solidFill>
                  <a:schemeClr val="bg1"/>
                </a:solidFill>
              </a:rPr>
              <a:t> </a:t>
            </a:r>
            <a:r>
              <a:rPr lang="en-GB" sz="1800" b="0" dirty="0">
                <a:solidFill>
                  <a:srgbClr val="FFFF00"/>
                </a:solidFill>
              </a:rPr>
              <a:t>good news to the poor</a:t>
            </a:r>
            <a:r>
              <a:rPr lang="en-GB" sz="1800" b="0" dirty="0">
                <a:solidFill>
                  <a:schemeClr val="bg1"/>
                </a:solidFill>
              </a:rPr>
              <a:t>. He has sent me to </a:t>
            </a:r>
            <a:r>
              <a:rPr lang="en-GB" sz="1800" b="0" dirty="0">
                <a:solidFill>
                  <a:srgbClr val="FFFF00"/>
                </a:solidFill>
              </a:rPr>
              <a:t>proclaim liberty to the captives</a:t>
            </a:r>
            <a:r>
              <a:rPr lang="en-GB" sz="1800" b="0" dirty="0">
                <a:solidFill>
                  <a:schemeClr val="bg1"/>
                </a:solidFill>
              </a:rPr>
              <a:t> and </a:t>
            </a:r>
            <a:r>
              <a:rPr lang="en-GB" sz="1800" b="0" dirty="0">
                <a:solidFill>
                  <a:srgbClr val="FFFF00"/>
                </a:solidFill>
              </a:rPr>
              <a:t>recovering of sight to the blind</a:t>
            </a:r>
            <a:r>
              <a:rPr lang="en-GB" sz="1800" b="0" dirty="0">
                <a:solidFill>
                  <a:schemeClr val="bg1"/>
                </a:solidFill>
              </a:rPr>
              <a:t>, to set at </a:t>
            </a:r>
            <a:r>
              <a:rPr lang="en-GB" sz="1800" b="0" dirty="0">
                <a:solidFill>
                  <a:srgbClr val="FFFF00"/>
                </a:solidFill>
              </a:rPr>
              <a:t>liberty those who are oppressed</a:t>
            </a:r>
            <a:r>
              <a:rPr lang="en-GB" sz="1800" b="0" dirty="0">
                <a:solidFill>
                  <a:schemeClr val="bg1"/>
                </a:solidFill>
              </a:rPr>
              <a:t>,</a:t>
            </a:r>
            <a:r>
              <a:rPr lang="en-GB" sz="1800" baseline="30000" dirty="0">
                <a:solidFill>
                  <a:schemeClr val="bg1"/>
                </a:solidFill>
              </a:rPr>
              <a:t>19 </a:t>
            </a:r>
            <a:r>
              <a:rPr lang="en-GB" sz="1800" b="0" dirty="0">
                <a:solidFill>
                  <a:schemeClr val="bg1"/>
                </a:solidFill>
              </a:rPr>
              <a:t>to proclaim the year of the Lord's favour.” </a:t>
            </a:r>
            <a:r>
              <a:rPr lang="en-GB" sz="1800" dirty="0">
                <a:solidFill>
                  <a:schemeClr val="bg1"/>
                </a:solidFill>
              </a:rPr>
              <a:t>Luke 4:18-19 </a:t>
            </a:r>
          </a:p>
          <a:p>
            <a:pPr marL="0" indent="0">
              <a:lnSpc>
                <a:spcPct val="120000"/>
              </a:lnSpc>
              <a:buNone/>
            </a:pPr>
            <a:endParaRPr lang="en-GB" sz="1800" b="0" dirty="0">
              <a:solidFill>
                <a:schemeClr val="bg1"/>
              </a:solidFill>
            </a:endParaRPr>
          </a:p>
          <a:p>
            <a:pPr marL="0" indent="0">
              <a:lnSpc>
                <a:spcPct val="120000"/>
              </a:lnSpc>
              <a:buNone/>
            </a:pPr>
            <a:r>
              <a:rPr lang="en-GB" sz="1800" b="0" dirty="0">
                <a:solidFill>
                  <a:schemeClr val="bg1"/>
                </a:solidFill>
              </a:rPr>
              <a:t>“Truly, I say to you, as you did it to one of the least of these my brothers,</a:t>
            </a:r>
            <a:r>
              <a:rPr lang="en-GB" sz="1800" b="0" baseline="30000" dirty="0">
                <a:solidFill>
                  <a:schemeClr val="bg1"/>
                </a:solidFill>
              </a:rPr>
              <a:t>[</a:t>
            </a:r>
            <a:r>
              <a:rPr lang="en-GB" sz="1800" b="0" baseline="30000" dirty="0">
                <a:solidFill>
                  <a:schemeClr val="bg1"/>
                </a:solidFill>
                <a:hlinkClick r:id="rId2" tooltip="See footnote a">
                  <a:extLst>
                    <a:ext uri="{A12FA001-AC4F-418D-AE19-62706E023703}">
                      <ahyp:hlinkClr xmlns:ahyp="http://schemas.microsoft.com/office/drawing/2018/hyperlinkcolor" val="tx"/>
                    </a:ext>
                  </a:extLst>
                </a:hlinkClick>
              </a:rPr>
              <a:t>a</a:t>
            </a:r>
            <a:r>
              <a:rPr lang="en-GB" sz="1800" b="0" baseline="30000" dirty="0">
                <a:solidFill>
                  <a:schemeClr val="bg1"/>
                </a:solidFill>
              </a:rPr>
              <a:t>]</a:t>
            </a:r>
            <a:r>
              <a:rPr lang="en-GB" sz="1800" b="0" dirty="0">
                <a:solidFill>
                  <a:schemeClr val="bg1"/>
                </a:solidFill>
              </a:rPr>
              <a:t> </a:t>
            </a:r>
            <a:r>
              <a:rPr lang="en-GB" sz="1800" b="0" dirty="0">
                <a:solidFill>
                  <a:srgbClr val="FFFF00"/>
                </a:solidFill>
              </a:rPr>
              <a:t>you did it to me</a:t>
            </a:r>
            <a:r>
              <a:rPr lang="en-GB" sz="1800" b="0" dirty="0">
                <a:solidFill>
                  <a:schemeClr val="bg1"/>
                </a:solidFill>
              </a:rPr>
              <a:t>”. </a:t>
            </a:r>
            <a:r>
              <a:rPr lang="en-GB" sz="1800" dirty="0">
                <a:solidFill>
                  <a:schemeClr val="bg1"/>
                </a:solidFill>
              </a:rPr>
              <a:t>Matt 25:40</a:t>
            </a:r>
          </a:p>
          <a:p>
            <a:pPr marL="0" indent="0">
              <a:lnSpc>
                <a:spcPct val="120000"/>
              </a:lnSpc>
              <a:buNone/>
            </a:pPr>
            <a:r>
              <a:rPr lang="en-GB" sz="1800" dirty="0">
                <a:solidFill>
                  <a:schemeClr val="bg1"/>
                </a:solidFill>
              </a:rPr>
              <a:t>“</a:t>
            </a:r>
            <a:r>
              <a:rPr lang="en-GB" sz="1800" dirty="0">
                <a:solidFill>
                  <a:srgbClr val="FFFF00"/>
                </a:solidFill>
              </a:rPr>
              <a:t>when he went ashore, he saw a great crowd, and had compassion on them </a:t>
            </a:r>
            <a:r>
              <a:rPr lang="en-GB" sz="1800" dirty="0">
                <a:solidFill>
                  <a:schemeClr val="bg1"/>
                </a:solidFill>
              </a:rPr>
              <a:t>and healed their sick” (Matt 14 13-14)</a:t>
            </a:r>
          </a:p>
        </p:txBody>
      </p:sp>
    </p:spTree>
    <p:extLst>
      <p:ext uri="{BB962C8B-B14F-4D97-AF65-F5344CB8AC3E}">
        <p14:creationId xmlns:p14="http://schemas.microsoft.com/office/powerpoint/2010/main" val="95927796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2B45-B55B-4E98-9029-4153A9B410C4}"/>
              </a:ext>
            </a:extLst>
          </p:cNvPr>
          <p:cNvSpPr>
            <a:spLocks noGrp="1"/>
          </p:cNvSpPr>
          <p:nvPr>
            <p:ph type="title"/>
          </p:nvPr>
        </p:nvSpPr>
        <p:spPr/>
        <p:txBody>
          <a:bodyPr>
            <a:normAutofit/>
          </a:bodyPr>
          <a:lstStyle/>
          <a:p>
            <a:r>
              <a:rPr lang="en-GB" sz="3600" dirty="0">
                <a:solidFill>
                  <a:schemeClr val="bg1"/>
                </a:solidFill>
              </a:rPr>
              <a:t>HOW WILL I KNOW IF I HAVE THE GIFT AND WHAT DO I DO ABOUT IT?</a:t>
            </a:r>
          </a:p>
        </p:txBody>
      </p:sp>
      <p:sp>
        <p:nvSpPr>
          <p:cNvPr id="3" name="Text Placeholder 2">
            <a:extLst>
              <a:ext uri="{FF2B5EF4-FFF2-40B4-BE49-F238E27FC236}">
                <a16:creationId xmlns:a16="http://schemas.microsoft.com/office/drawing/2014/main" id="{8BF7AFF5-0B40-451D-B620-31551DB12EAA}"/>
              </a:ext>
            </a:extLst>
          </p:cNvPr>
          <p:cNvSpPr>
            <a:spLocks noGrp="1"/>
          </p:cNvSpPr>
          <p:nvPr>
            <p:ph type="body" idx="1"/>
          </p:nvPr>
        </p:nvSpPr>
        <p:spPr/>
        <p:txBody>
          <a:bodyPr/>
          <a:lstStyle/>
          <a:p>
            <a:r>
              <a:rPr lang="en-GB" dirty="0">
                <a:solidFill>
                  <a:schemeClr val="bg1"/>
                </a:solidFill>
              </a:rPr>
              <a:t>you welcome in and walk alongside those suffering, and you’ll easily spot those that are in a hard and difficult place.</a:t>
            </a:r>
          </a:p>
          <a:p>
            <a:endParaRPr lang="en-GB" dirty="0">
              <a:solidFill>
                <a:schemeClr val="bg1"/>
              </a:solidFill>
            </a:endParaRPr>
          </a:p>
          <a:p>
            <a:r>
              <a:rPr lang="en-GB" dirty="0">
                <a:solidFill>
                  <a:schemeClr val="bg1"/>
                </a:solidFill>
              </a:rPr>
              <a:t>don’t burn out or get depressed.</a:t>
            </a:r>
          </a:p>
          <a:p>
            <a:endParaRPr lang="en-GB" dirty="0">
              <a:solidFill>
                <a:schemeClr val="bg1"/>
              </a:solidFill>
            </a:endParaRPr>
          </a:p>
          <a:p>
            <a:r>
              <a:rPr lang="en-GB" dirty="0">
                <a:solidFill>
                  <a:schemeClr val="bg1"/>
                </a:solidFill>
              </a:rPr>
              <a:t>show mercy cheerfully.</a:t>
            </a:r>
          </a:p>
          <a:p>
            <a:r>
              <a:rPr lang="en-GB" dirty="0">
                <a:solidFill>
                  <a:schemeClr val="bg1"/>
                </a:solidFill>
              </a:rPr>
              <a:t>Together!</a:t>
            </a:r>
          </a:p>
        </p:txBody>
      </p:sp>
    </p:spTree>
    <p:extLst>
      <p:ext uri="{BB962C8B-B14F-4D97-AF65-F5344CB8AC3E}">
        <p14:creationId xmlns:p14="http://schemas.microsoft.com/office/powerpoint/2010/main" val="185707965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4EF52-44F3-4038-B35A-57468157AB25}"/>
              </a:ext>
            </a:extLst>
          </p:cNvPr>
          <p:cNvSpPr>
            <a:spLocks noGrp="1"/>
          </p:cNvSpPr>
          <p:nvPr>
            <p:ph type="title"/>
          </p:nvPr>
        </p:nvSpPr>
        <p:spPr/>
        <p:txBody>
          <a:bodyPr/>
          <a:lstStyle/>
          <a:p>
            <a:r>
              <a:rPr lang="en-GB" dirty="0">
                <a:solidFill>
                  <a:schemeClr val="bg1"/>
                </a:solidFill>
              </a:rPr>
              <a:t>SERVING AND HELPING</a:t>
            </a:r>
          </a:p>
        </p:txBody>
      </p:sp>
      <p:sp>
        <p:nvSpPr>
          <p:cNvPr id="3" name="Text Placeholder 2">
            <a:extLst>
              <a:ext uri="{FF2B5EF4-FFF2-40B4-BE49-F238E27FC236}">
                <a16:creationId xmlns:a16="http://schemas.microsoft.com/office/drawing/2014/main" id="{05904AFD-FD68-4735-81CC-895DA0270E91}"/>
              </a:ext>
            </a:extLst>
          </p:cNvPr>
          <p:cNvSpPr>
            <a:spLocks noGrp="1"/>
          </p:cNvSpPr>
          <p:nvPr>
            <p:ph type="body" idx="1"/>
          </p:nvPr>
        </p:nvSpPr>
        <p:spPr/>
        <p:txBody>
          <a:bodyPr>
            <a:normAutofit fontScale="92500" lnSpcReduction="10000"/>
          </a:bodyPr>
          <a:lstStyle/>
          <a:p>
            <a:pPr>
              <a:lnSpc>
                <a:spcPct val="100000"/>
              </a:lnSpc>
            </a:pPr>
            <a:r>
              <a:rPr lang="en-GB" dirty="0">
                <a:solidFill>
                  <a:schemeClr val="bg1"/>
                </a:solidFill>
              </a:rPr>
              <a:t>In Romans 12:7 </a:t>
            </a:r>
            <a:r>
              <a:rPr lang="en-GB" dirty="0">
                <a:solidFill>
                  <a:srgbClr val="FFFF00"/>
                </a:solidFill>
              </a:rPr>
              <a:t>“If it is serving, let him serve</a:t>
            </a:r>
            <a:r>
              <a:rPr lang="en-GB" dirty="0">
                <a:solidFill>
                  <a:schemeClr val="bg1"/>
                </a:solidFill>
              </a:rPr>
              <a:t>”. In 1Corinthians 12:28 “</a:t>
            </a:r>
            <a:r>
              <a:rPr lang="en-GB" dirty="0">
                <a:solidFill>
                  <a:srgbClr val="FFFF00"/>
                </a:solidFill>
              </a:rPr>
              <a:t>gifts of healing, helping, administrating</a:t>
            </a:r>
            <a:r>
              <a:rPr lang="en-GB" dirty="0"/>
              <a:t> </a:t>
            </a:r>
            <a:r>
              <a:rPr lang="en-GB" dirty="0">
                <a:solidFill>
                  <a:schemeClr val="bg1"/>
                </a:solidFill>
              </a:rPr>
              <a:t>and various kinds of tongues”. </a:t>
            </a:r>
          </a:p>
          <a:p>
            <a:pPr marL="0" indent="0">
              <a:lnSpc>
                <a:spcPct val="100000"/>
              </a:lnSpc>
              <a:buNone/>
            </a:pPr>
            <a:endParaRPr lang="en-GB" dirty="0">
              <a:solidFill>
                <a:schemeClr val="bg1"/>
              </a:solidFill>
            </a:endParaRPr>
          </a:p>
          <a:p>
            <a:pPr>
              <a:lnSpc>
                <a:spcPct val="100000"/>
              </a:lnSpc>
            </a:pPr>
            <a:r>
              <a:rPr lang="en-GB" dirty="0">
                <a:solidFill>
                  <a:schemeClr val="bg1"/>
                </a:solidFill>
              </a:rPr>
              <a:t>“</a:t>
            </a:r>
            <a:r>
              <a:rPr lang="en-GB" dirty="0">
                <a:solidFill>
                  <a:srgbClr val="FFFF00"/>
                </a:solidFill>
              </a:rPr>
              <a:t>I will ask the Father, and he will give you another Helper</a:t>
            </a:r>
            <a:r>
              <a:rPr lang="en-GB" dirty="0">
                <a:solidFill>
                  <a:schemeClr val="bg1"/>
                </a:solidFill>
              </a:rPr>
              <a:t>” (John14:16).</a:t>
            </a:r>
          </a:p>
          <a:p>
            <a:pPr>
              <a:lnSpc>
                <a:spcPct val="100000"/>
              </a:lnSpc>
            </a:pPr>
            <a:r>
              <a:rPr lang="en-GB" dirty="0">
                <a:solidFill>
                  <a:schemeClr val="bg1"/>
                </a:solidFill>
              </a:rPr>
              <a:t>“</a:t>
            </a:r>
            <a:r>
              <a:rPr lang="en-GB" dirty="0">
                <a:solidFill>
                  <a:srgbClr val="FFFF00"/>
                </a:solidFill>
              </a:rPr>
              <a:t>The Lord is my helper</a:t>
            </a:r>
            <a:r>
              <a:rPr lang="en-GB" dirty="0">
                <a:solidFill>
                  <a:schemeClr val="bg1"/>
                </a:solidFill>
              </a:rPr>
              <a:t>”, declares the psalter repeatedly.</a:t>
            </a:r>
          </a:p>
          <a:p>
            <a:pPr>
              <a:lnSpc>
                <a:spcPct val="100000"/>
              </a:lnSpc>
            </a:pPr>
            <a:endParaRPr lang="en-GB" dirty="0">
              <a:solidFill>
                <a:schemeClr val="bg1"/>
              </a:solidFill>
            </a:endParaRPr>
          </a:p>
          <a:p>
            <a:pPr>
              <a:lnSpc>
                <a:spcPct val="100000"/>
              </a:lnSpc>
            </a:pPr>
            <a:r>
              <a:rPr lang="en-GB" dirty="0">
                <a:solidFill>
                  <a:schemeClr val="bg1"/>
                </a:solidFill>
              </a:rPr>
              <a:t>“each of you should </a:t>
            </a:r>
            <a:r>
              <a:rPr lang="en-GB" dirty="0">
                <a:solidFill>
                  <a:srgbClr val="FFFF00"/>
                </a:solidFill>
              </a:rPr>
              <a:t>use whatever gift you have received to serve others</a:t>
            </a:r>
            <a:r>
              <a:rPr lang="en-GB" dirty="0">
                <a:solidFill>
                  <a:schemeClr val="bg1"/>
                </a:solidFill>
              </a:rPr>
              <a:t>” (1 Pet4:10).</a:t>
            </a:r>
            <a:endParaRPr lang="en-GB" dirty="0"/>
          </a:p>
        </p:txBody>
      </p:sp>
    </p:spTree>
    <p:extLst>
      <p:ext uri="{BB962C8B-B14F-4D97-AF65-F5344CB8AC3E}">
        <p14:creationId xmlns:p14="http://schemas.microsoft.com/office/powerpoint/2010/main" val="241269946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7E619-E264-4C80-A826-1765462CC204}"/>
              </a:ext>
            </a:extLst>
          </p:cNvPr>
          <p:cNvSpPr>
            <a:spLocks noGrp="1"/>
          </p:cNvSpPr>
          <p:nvPr>
            <p:ph type="title"/>
          </p:nvPr>
        </p:nvSpPr>
        <p:spPr/>
        <p:txBody>
          <a:bodyPr/>
          <a:lstStyle/>
          <a:p>
            <a:r>
              <a:rPr lang="en-GB" dirty="0">
                <a:solidFill>
                  <a:schemeClr val="bg1"/>
                </a:solidFill>
              </a:rPr>
              <a:t>THE GIFT OF SERVING AND HELPING</a:t>
            </a:r>
          </a:p>
        </p:txBody>
      </p:sp>
      <p:sp>
        <p:nvSpPr>
          <p:cNvPr id="3" name="Text Placeholder 2">
            <a:extLst>
              <a:ext uri="{FF2B5EF4-FFF2-40B4-BE49-F238E27FC236}">
                <a16:creationId xmlns:a16="http://schemas.microsoft.com/office/drawing/2014/main" id="{102C3373-BF2F-47EE-A41A-4EDF69A3CFF3}"/>
              </a:ext>
            </a:extLst>
          </p:cNvPr>
          <p:cNvSpPr>
            <a:spLocks noGrp="1"/>
          </p:cNvSpPr>
          <p:nvPr>
            <p:ph type="body" idx="1"/>
          </p:nvPr>
        </p:nvSpPr>
        <p:spPr/>
        <p:txBody>
          <a:bodyPr/>
          <a:lstStyle/>
          <a:p>
            <a:endParaRPr lang="en-GB" dirty="0">
              <a:solidFill>
                <a:schemeClr val="bg1"/>
              </a:solidFill>
            </a:endParaRPr>
          </a:p>
          <a:p>
            <a:r>
              <a:rPr lang="en-GB" dirty="0">
                <a:solidFill>
                  <a:schemeClr val="bg1"/>
                </a:solidFill>
              </a:rPr>
              <a:t>The gift and supernatural ability to come alongside and serve/help another Christian’s ministry or vision, to expand the kingdom of God.</a:t>
            </a:r>
          </a:p>
          <a:p>
            <a:endParaRPr lang="en-GB" dirty="0">
              <a:solidFill>
                <a:schemeClr val="bg1"/>
              </a:solidFill>
            </a:endParaRPr>
          </a:p>
          <a:p>
            <a:r>
              <a:rPr lang="en-GB" dirty="0">
                <a:solidFill>
                  <a:schemeClr val="bg1"/>
                </a:solidFill>
              </a:rPr>
              <a:t>Emotional and/or Practical.</a:t>
            </a:r>
          </a:p>
        </p:txBody>
      </p:sp>
    </p:spTree>
    <p:extLst>
      <p:ext uri="{BB962C8B-B14F-4D97-AF65-F5344CB8AC3E}">
        <p14:creationId xmlns:p14="http://schemas.microsoft.com/office/powerpoint/2010/main" val="33467523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EC1F-CB5D-49E8-826A-64F70A277913}"/>
              </a:ext>
            </a:extLst>
          </p:cNvPr>
          <p:cNvSpPr>
            <a:spLocks noGrp="1"/>
          </p:cNvSpPr>
          <p:nvPr>
            <p:ph type="title"/>
          </p:nvPr>
        </p:nvSpPr>
        <p:spPr/>
        <p:txBody>
          <a:bodyPr/>
          <a:lstStyle/>
          <a:p>
            <a:r>
              <a:rPr lang="en-GB" dirty="0">
                <a:solidFill>
                  <a:schemeClr val="bg1"/>
                </a:solidFill>
              </a:rPr>
              <a:t>BIBLICAL EXAMPLES</a:t>
            </a:r>
          </a:p>
        </p:txBody>
      </p:sp>
      <p:sp>
        <p:nvSpPr>
          <p:cNvPr id="3" name="Text Placeholder 2">
            <a:extLst>
              <a:ext uri="{FF2B5EF4-FFF2-40B4-BE49-F238E27FC236}">
                <a16:creationId xmlns:a16="http://schemas.microsoft.com/office/drawing/2014/main" id="{71A2D1BC-17C0-4EAD-8DCF-157BDECDAD05}"/>
              </a:ext>
            </a:extLst>
          </p:cNvPr>
          <p:cNvSpPr>
            <a:spLocks noGrp="1"/>
          </p:cNvSpPr>
          <p:nvPr>
            <p:ph type="body" idx="1"/>
          </p:nvPr>
        </p:nvSpPr>
        <p:spPr/>
        <p:txBody>
          <a:bodyPr>
            <a:normAutofit fontScale="85000" lnSpcReduction="20000"/>
          </a:bodyPr>
          <a:lstStyle/>
          <a:p>
            <a:pPr>
              <a:lnSpc>
                <a:spcPct val="110000"/>
              </a:lnSpc>
            </a:pPr>
            <a:r>
              <a:rPr lang="en-GB" dirty="0">
                <a:solidFill>
                  <a:schemeClr val="bg1"/>
                </a:solidFill>
              </a:rPr>
              <a:t> “The twelve were with him, and also </a:t>
            </a:r>
            <a:r>
              <a:rPr lang="en-GB" dirty="0">
                <a:solidFill>
                  <a:srgbClr val="FFFF00"/>
                </a:solidFill>
              </a:rPr>
              <a:t>some women </a:t>
            </a:r>
            <a:r>
              <a:rPr lang="en-GB" dirty="0">
                <a:solidFill>
                  <a:schemeClr val="bg1"/>
                </a:solidFill>
              </a:rPr>
              <a:t>who had been cured of evil spirits and diseases: Mary (called Magdalene) …Joanna the wife of Chuza…Susanna; and many others. </a:t>
            </a:r>
            <a:r>
              <a:rPr lang="en-GB" dirty="0">
                <a:solidFill>
                  <a:srgbClr val="FFFF00"/>
                </a:solidFill>
              </a:rPr>
              <a:t>These women were helping to support them out of their own means</a:t>
            </a:r>
            <a:r>
              <a:rPr lang="en-GB" dirty="0">
                <a:solidFill>
                  <a:schemeClr val="bg1"/>
                </a:solidFill>
              </a:rPr>
              <a:t>” (Luke 8:2-3).</a:t>
            </a:r>
          </a:p>
          <a:p>
            <a:pPr>
              <a:lnSpc>
                <a:spcPct val="110000"/>
              </a:lnSpc>
            </a:pPr>
            <a:r>
              <a:rPr lang="en-GB" dirty="0">
                <a:solidFill>
                  <a:schemeClr val="bg1"/>
                </a:solidFill>
              </a:rPr>
              <a:t>“Many women were there (at the crucifixion of Jesus) watching at a distance. </a:t>
            </a:r>
            <a:r>
              <a:rPr lang="en-GB" dirty="0">
                <a:solidFill>
                  <a:srgbClr val="FFFF00"/>
                </a:solidFill>
              </a:rPr>
              <a:t>They had followed Jesus from Galilee to care for his needs</a:t>
            </a:r>
            <a:r>
              <a:rPr lang="en-GB" dirty="0">
                <a:solidFill>
                  <a:schemeClr val="bg1"/>
                </a:solidFill>
              </a:rPr>
              <a:t>”</a:t>
            </a:r>
            <a:r>
              <a:rPr lang="en-GB" dirty="0"/>
              <a:t> </a:t>
            </a:r>
            <a:r>
              <a:rPr lang="en-GB" dirty="0">
                <a:solidFill>
                  <a:schemeClr val="bg1"/>
                </a:solidFill>
              </a:rPr>
              <a:t>(Matthew 27.55).</a:t>
            </a:r>
          </a:p>
          <a:p>
            <a:pPr>
              <a:lnSpc>
                <a:spcPct val="110000"/>
              </a:lnSpc>
            </a:pPr>
            <a:endParaRPr lang="en-GB" dirty="0"/>
          </a:p>
          <a:p>
            <a:pPr>
              <a:lnSpc>
                <a:spcPct val="110000"/>
              </a:lnSpc>
            </a:pPr>
            <a:r>
              <a:rPr lang="en-GB" dirty="0">
                <a:solidFill>
                  <a:schemeClr val="bg1"/>
                </a:solidFill>
              </a:rPr>
              <a:t>Paul has </a:t>
            </a:r>
            <a:r>
              <a:rPr lang="en-GB" dirty="0">
                <a:solidFill>
                  <a:srgbClr val="FFFF00"/>
                </a:solidFill>
              </a:rPr>
              <a:t>helpers</a:t>
            </a:r>
            <a:r>
              <a:rPr lang="en-GB" dirty="0">
                <a:solidFill>
                  <a:schemeClr val="bg1"/>
                </a:solidFill>
              </a:rPr>
              <a:t>, Timothy and Erastus (Acts 19:22) and John Mark is referred to as the</a:t>
            </a:r>
            <a:r>
              <a:rPr lang="en-GB" dirty="0"/>
              <a:t> </a:t>
            </a:r>
            <a:r>
              <a:rPr lang="en-GB" dirty="0">
                <a:solidFill>
                  <a:srgbClr val="FFFF00"/>
                </a:solidFill>
              </a:rPr>
              <a:t>helper</a:t>
            </a:r>
            <a:r>
              <a:rPr lang="en-GB" dirty="0"/>
              <a:t> </a:t>
            </a:r>
            <a:r>
              <a:rPr lang="en-GB" dirty="0">
                <a:solidFill>
                  <a:schemeClr val="bg1"/>
                </a:solidFill>
              </a:rPr>
              <a:t>of Paul and Barnabus (Acts 13:5).</a:t>
            </a:r>
          </a:p>
          <a:p>
            <a:pPr>
              <a:lnSpc>
                <a:spcPct val="110000"/>
              </a:lnSpc>
            </a:pPr>
            <a:endParaRPr lang="en-GB" dirty="0"/>
          </a:p>
        </p:txBody>
      </p:sp>
    </p:spTree>
    <p:extLst>
      <p:ext uri="{BB962C8B-B14F-4D97-AF65-F5344CB8AC3E}">
        <p14:creationId xmlns:p14="http://schemas.microsoft.com/office/powerpoint/2010/main" val="123496888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36476-BC50-4DEC-8683-80374DD2D368}"/>
              </a:ext>
            </a:extLst>
          </p:cNvPr>
          <p:cNvSpPr>
            <a:spLocks noGrp="1"/>
          </p:cNvSpPr>
          <p:nvPr>
            <p:ph type="title"/>
          </p:nvPr>
        </p:nvSpPr>
        <p:spPr/>
        <p:txBody>
          <a:bodyPr>
            <a:normAutofit/>
          </a:bodyPr>
          <a:lstStyle/>
          <a:p>
            <a:r>
              <a:rPr lang="en-GB" sz="3600" dirty="0">
                <a:solidFill>
                  <a:schemeClr val="bg1"/>
                </a:solidFill>
              </a:rPr>
              <a:t>HOW WILL I KNOW IF I HAVE IT AND WHAT CAN I DO ABOUT IT?</a:t>
            </a:r>
          </a:p>
        </p:txBody>
      </p:sp>
      <p:sp>
        <p:nvSpPr>
          <p:cNvPr id="3" name="Text Placeholder 2">
            <a:extLst>
              <a:ext uri="{FF2B5EF4-FFF2-40B4-BE49-F238E27FC236}">
                <a16:creationId xmlns:a16="http://schemas.microsoft.com/office/drawing/2014/main" id="{84C1ECBD-9051-4A3F-B35C-793B71B9D623}"/>
              </a:ext>
            </a:extLst>
          </p:cNvPr>
          <p:cNvSpPr>
            <a:spLocks noGrp="1"/>
          </p:cNvSpPr>
          <p:nvPr>
            <p:ph type="body" idx="1"/>
          </p:nvPr>
        </p:nvSpPr>
        <p:spPr/>
        <p:txBody>
          <a:bodyPr/>
          <a:lstStyle/>
          <a:p>
            <a:r>
              <a:rPr lang="en-GB" dirty="0">
                <a:solidFill>
                  <a:schemeClr val="bg1"/>
                </a:solidFill>
              </a:rPr>
              <a:t>They have a special grace to invest their time, talents and treasure into the lives of others.</a:t>
            </a:r>
          </a:p>
          <a:p>
            <a:r>
              <a:rPr lang="en-GB" dirty="0">
                <a:solidFill>
                  <a:schemeClr val="bg1"/>
                </a:solidFill>
              </a:rPr>
              <a:t>They love to be the support team to get the job done, representing the team or person whose ministry they enable.</a:t>
            </a:r>
          </a:p>
          <a:p>
            <a:r>
              <a:rPr lang="en-GB" dirty="0">
                <a:solidFill>
                  <a:schemeClr val="bg1"/>
                </a:solidFill>
              </a:rPr>
              <a:t>They know how to make the vision become a reality.</a:t>
            </a:r>
          </a:p>
          <a:p>
            <a:endParaRPr lang="en-GB" dirty="0">
              <a:solidFill>
                <a:schemeClr val="bg1"/>
              </a:solidFill>
            </a:endParaRPr>
          </a:p>
          <a:p>
            <a:r>
              <a:rPr lang="en-GB" dirty="0">
                <a:solidFill>
                  <a:srgbClr val="FFFF00"/>
                </a:solidFill>
              </a:rPr>
              <a:t>Ask and Help</a:t>
            </a:r>
            <a:r>
              <a:rPr lang="en-GB" dirty="0">
                <a:solidFill>
                  <a:schemeClr val="bg1"/>
                </a:solidFill>
              </a:rPr>
              <a:t>.</a:t>
            </a:r>
          </a:p>
          <a:p>
            <a:endParaRPr lang="en-GB" dirty="0"/>
          </a:p>
        </p:txBody>
      </p:sp>
    </p:spTree>
    <p:extLst>
      <p:ext uri="{BB962C8B-B14F-4D97-AF65-F5344CB8AC3E}">
        <p14:creationId xmlns:p14="http://schemas.microsoft.com/office/powerpoint/2010/main" val="85347888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92360B5-7B37-DE40-8418-595E6A25F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56" y="0"/>
            <a:ext cx="12192000" cy="6858000"/>
          </a:xfrm>
          <a:prstGeom prst="rect">
            <a:avLst/>
          </a:prstGeom>
        </p:spPr>
      </p:pic>
    </p:spTree>
    <p:extLst>
      <p:ext uri="{BB962C8B-B14F-4D97-AF65-F5344CB8AC3E}">
        <p14:creationId xmlns:p14="http://schemas.microsoft.com/office/powerpoint/2010/main" val="287818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
          <p:cNvSpPr txBox="1"/>
          <p:nvPr/>
        </p:nvSpPr>
        <p:spPr>
          <a:xfrm>
            <a:off x="616632" y="1212033"/>
            <a:ext cx="10930597" cy="1569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gn="ctr">
              <a:defRPr sz="8000" b="1">
                <a:solidFill>
                  <a:srgbClr val="FFFFFF"/>
                </a:solidFill>
                <a:latin typeface="Gobold Thin"/>
                <a:ea typeface="Gobold Thin"/>
                <a:cs typeface="Gobold Thin"/>
                <a:sym typeface="Gobold Thi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GB" sz="4800" b="0" i="0" u="none" strike="noStrike" kern="0" cap="none" spc="0" normalizeH="0" baseline="0" noProof="0" dirty="0">
                <a:ln>
                  <a:noFill/>
                </a:ln>
                <a:solidFill>
                  <a:srgbClr val="FFFFFF"/>
                </a:solidFill>
                <a:effectLst/>
                <a:uLnTx/>
                <a:uFillTx/>
                <a:latin typeface="Gotham Black" pitchFamily="50" charset="0"/>
                <a:sym typeface="Gobold Thin"/>
              </a:rPr>
              <a:t>THE GIFTS OF ENCOURAGEMENT, MERCY AND SERVING</a:t>
            </a:r>
          </a:p>
        </p:txBody>
      </p:sp>
      <p:sp>
        <p:nvSpPr>
          <p:cNvPr id="115" name="TextBox 6"/>
          <p:cNvSpPr txBox="1"/>
          <p:nvPr/>
        </p:nvSpPr>
        <p:spPr>
          <a:xfrm>
            <a:off x="2784095" y="4143101"/>
            <a:ext cx="6595673"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4000">
                <a:solidFill>
                  <a:srgbClr val="FFFFFF"/>
                </a:solidFill>
                <a:latin typeface="Gobold Thin"/>
                <a:ea typeface="Gobold Thin"/>
                <a:cs typeface="Gobold Thin"/>
                <a:sym typeface="Gobold Thi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rgbClr val="FFFFFF"/>
                </a:solidFill>
                <a:effectLst/>
                <a:uLnTx/>
                <a:uFillTx/>
                <a:latin typeface="Gotham Black" pitchFamily="50" charset="0"/>
                <a:sym typeface="Gobold Thin"/>
              </a:rPr>
              <a:t>ROMANS 12, 1 CORINTHIANS 12</a:t>
            </a:r>
          </a:p>
        </p:txBody>
      </p:sp>
      <p:cxnSp>
        <p:nvCxnSpPr>
          <p:cNvPr id="3" name="Straight Connector 2">
            <a:extLst>
              <a:ext uri="{FF2B5EF4-FFF2-40B4-BE49-F238E27FC236}">
                <a16:creationId xmlns:a16="http://schemas.microsoft.com/office/drawing/2014/main" id="{D3D2DC34-612A-9047-A5EC-5C048E0351A2}"/>
              </a:ext>
            </a:extLst>
          </p:cNvPr>
          <p:cNvCxnSpPr/>
          <p:nvPr/>
        </p:nvCxnSpPr>
        <p:spPr>
          <a:xfrm>
            <a:off x="1664677" y="3727938"/>
            <a:ext cx="8834511"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3424687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600270" y="536241"/>
            <a:ext cx="10991460" cy="5332713"/>
          </a:xfrm>
          <a:prstGeom prst="rect">
            <a:avLst/>
          </a:prstGeom>
        </p:spPr>
        <p:txBody>
          <a:bodyPr>
            <a:noAutofit/>
          </a:bodyPr>
          <a:lstStyle/>
          <a:p>
            <a:pPr marL="0" indent="0">
              <a:lnSpc>
                <a:spcPct val="100000"/>
              </a:lnSpc>
              <a:buNone/>
            </a:pPr>
            <a:r>
              <a:rPr lang="en-GB" dirty="0">
                <a:solidFill>
                  <a:schemeClr val="bg1"/>
                </a:solidFill>
              </a:rPr>
              <a:t>“Just as each of us has one body with many members, and these members do not all have the same function, so in Christ we who are many form one body, and each member belongs to all the others. We have different gifts, according to the grace given us.  If a man’s gift is prophesying, let him use it in proportion to his faith. </a:t>
            </a:r>
            <a:r>
              <a:rPr lang="en-GB" dirty="0">
                <a:solidFill>
                  <a:srgbClr val="FFFF00"/>
                </a:solidFill>
              </a:rPr>
              <a:t>If it is serving, let him serve</a:t>
            </a:r>
            <a:r>
              <a:rPr lang="en-GB" dirty="0">
                <a:solidFill>
                  <a:schemeClr val="bg1"/>
                </a:solidFill>
              </a:rPr>
              <a:t>; if it is teaching, let him teach; </a:t>
            </a:r>
            <a:r>
              <a:rPr lang="en-GB" dirty="0">
                <a:solidFill>
                  <a:srgbClr val="FFFF00"/>
                </a:solidFill>
              </a:rPr>
              <a:t>if it is encouraging, let him encourage</a:t>
            </a:r>
            <a:r>
              <a:rPr lang="en-GB" dirty="0">
                <a:solidFill>
                  <a:schemeClr val="bg1"/>
                </a:solidFill>
              </a:rPr>
              <a:t>; if it is contributing to the needs of others, let him give generously; if it is leadership, let him govern diligently; </a:t>
            </a:r>
            <a:r>
              <a:rPr lang="en-GB" dirty="0">
                <a:solidFill>
                  <a:srgbClr val="FFFF00"/>
                </a:solidFill>
              </a:rPr>
              <a:t>if it is showing mercy, let him do it cheerfully</a:t>
            </a:r>
            <a:r>
              <a:rPr lang="en-GB" dirty="0">
                <a:solidFill>
                  <a:schemeClr val="bg1"/>
                </a:solidFill>
              </a:rPr>
              <a:t>”. </a:t>
            </a:r>
          </a:p>
          <a:p>
            <a:pPr marL="0" indent="0">
              <a:lnSpc>
                <a:spcPct val="100000"/>
              </a:lnSpc>
              <a:buNone/>
            </a:pPr>
            <a:endParaRPr lang="en-GB" dirty="0">
              <a:solidFill>
                <a:schemeClr val="bg1"/>
              </a:solidFill>
            </a:endParaRPr>
          </a:p>
          <a:p>
            <a:pPr marL="0" indent="0">
              <a:lnSpc>
                <a:spcPct val="100000"/>
              </a:lnSpc>
              <a:buNone/>
            </a:pPr>
            <a:r>
              <a:rPr lang="en-GB" dirty="0">
                <a:solidFill>
                  <a:schemeClr val="bg1"/>
                </a:solidFill>
              </a:rPr>
              <a:t>Romans 12:4-8 (NIV).</a:t>
            </a:r>
            <a:endParaRPr lang="en-US" b="0" dirty="0">
              <a:solidFill>
                <a:schemeClr val="bg1"/>
              </a:solidFill>
              <a:latin typeface="Gotham Black" pitchFamily="50" charset="0"/>
            </a:endParaRPr>
          </a:p>
        </p:txBody>
      </p:sp>
    </p:spTree>
    <p:extLst>
      <p:ext uri="{BB962C8B-B14F-4D97-AF65-F5344CB8AC3E}">
        <p14:creationId xmlns:p14="http://schemas.microsoft.com/office/powerpoint/2010/main" val="365831697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6F82E7E-B4EA-4AD0-A9C8-8E28C13295F4}"/>
              </a:ext>
            </a:extLst>
          </p:cNvPr>
          <p:cNvSpPr>
            <a:spLocks noGrp="1"/>
          </p:cNvSpPr>
          <p:nvPr>
            <p:ph type="body" idx="1"/>
          </p:nvPr>
        </p:nvSpPr>
        <p:spPr>
          <a:xfrm>
            <a:off x="838200" y="781878"/>
            <a:ext cx="10515600" cy="5395085"/>
          </a:xfrm>
        </p:spPr>
        <p:txBody>
          <a:bodyPr/>
          <a:lstStyle/>
          <a:p>
            <a:r>
              <a:rPr lang="en-GB" dirty="0">
                <a:solidFill>
                  <a:schemeClr val="bg1"/>
                </a:solidFill>
              </a:rPr>
              <a:t>THE CALL TO ALL</a:t>
            </a:r>
          </a:p>
          <a:p>
            <a:r>
              <a:rPr lang="en-GB" dirty="0">
                <a:solidFill>
                  <a:schemeClr val="bg1"/>
                </a:solidFill>
              </a:rPr>
              <a:t>THE SPIRITUAL GIFT </a:t>
            </a:r>
          </a:p>
          <a:p>
            <a:endParaRPr lang="en-GB" dirty="0">
              <a:solidFill>
                <a:schemeClr val="bg1"/>
              </a:solidFill>
            </a:endParaRPr>
          </a:p>
          <a:p>
            <a:r>
              <a:rPr lang="en-GB" dirty="0">
                <a:solidFill>
                  <a:schemeClr val="bg1"/>
                </a:solidFill>
              </a:rPr>
              <a:t>BIBLICAL EXAMPLES</a:t>
            </a:r>
          </a:p>
          <a:p>
            <a:endParaRPr lang="en-GB" dirty="0">
              <a:solidFill>
                <a:schemeClr val="bg1"/>
              </a:solidFill>
            </a:endParaRPr>
          </a:p>
          <a:p>
            <a:r>
              <a:rPr lang="en-GB" dirty="0">
                <a:solidFill>
                  <a:schemeClr val="bg1"/>
                </a:solidFill>
              </a:rPr>
              <a:t>HOW DO I KNOW IF I HAVE THE GIFT, AND WHAT DO I DO ABOUT IT?</a:t>
            </a:r>
          </a:p>
        </p:txBody>
      </p:sp>
    </p:spTree>
    <p:extLst>
      <p:ext uri="{BB962C8B-B14F-4D97-AF65-F5344CB8AC3E}">
        <p14:creationId xmlns:p14="http://schemas.microsoft.com/office/powerpoint/2010/main" val="45129426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88DBC-C900-4DEA-93BA-73FA542A0707}"/>
              </a:ext>
            </a:extLst>
          </p:cNvPr>
          <p:cNvSpPr>
            <a:spLocks noGrp="1"/>
          </p:cNvSpPr>
          <p:nvPr>
            <p:ph type="title"/>
          </p:nvPr>
        </p:nvSpPr>
        <p:spPr/>
        <p:txBody>
          <a:bodyPr/>
          <a:lstStyle/>
          <a:p>
            <a:r>
              <a:rPr lang="en-GB" dirty="0">
                <a:solidFill>
                  <a:schemeClr val="bg1"/>
                </a:solidFill>
              </a:rPr>
              <a:t>ENCOURAGEMENT</a:t>
            </a:r>
          </a:p>
        </p:txBody>
      </p:sp>
      <p:sp>
        <p:nvSpPr>
          <p:cNvPr id="3" name="Text Placeholder 2">
            <a:extLst>
              <a:ext uri="{FF2B5EF4-FFF2-40B4-BE49-F238E27FC236}">
                <a16:creationId xmlns:a16="http://schemas.microsoft.com/office/drawing/2014/main" id="{6F43DC42-7A83-453F-8C7E-465975EC820F}"/>
              </a:ext>
            </a:extLst>
          </p:cNvPr>
          <p:cNvSpPr>
            <a:spLocks noGrp="1"/>
          </p:cNvSpPr>
          <p:nvPr>
            <p:ph type="body" idx="1"/>
          </p:nvPr>
        </p:nvSpPr>
        <p:spPr>
          <a:xfrm>
            <a:off x="838200" y="1319514"/>
            <a:ext cx="10515600" cy="4857449"/>
          </a:xfrm>
        </p:spPr>
        <p:txBody>
          <a:bodyPr>
            <a:normAutofit fontScale="92500" lnSpcReduction="20000"/>
          </a:bodyPr>
          <a:lstStyle/>
          <a:p>
            <a:pPr>
              <a:lnSpc>
                <a:spcPct val="120000"/>
              </a:lnSpc>
            </a:pPr>
            <a:r>
              <a:rPr lang="en-GB" sz="2000" dirty="0">
                <a:solidFill>
                  <a:schemeClr val="bg1"/>
                </a:solidFill>
              </a:rPr>
              <a:t>God is the God of endurance and </a:t>
            </a:r>
            <a:r>
              <a:rPr lang="en-GB" sz="2000" dirty="0">
                <a:solidFill>
                  <a:srgbClr val="FFFF00"/>
                </a:solidFill>
              </a:rPr>
              <a:t>encouragement</a:t>
            </a:r>
            <a:r>
              <a:rPr lang="en-GB" sz="2000" dirty="0">
                <a:solidFill>
                  <a:schemeClr val="bg1"/>
                </a:solidFill>
              </a:rPr>
              <a:t> (Rom 15:5).</a:t>
            </a:r>
          </a:p>
          <a:p>
            <a:pPr>
              <a:lnSpc>
                <a:spcPct val="120000"/>
              </a:lnSpc>
            </a:pPr>
            <a:endParaRPr lang="en-GB" sz="2000" dirty="0">
              <a:solidFill>
                <a:schemeClr val="bg1"/>
              </a:solidFill>
            </a:endParaRPr>
          </a:p>
          <a:p>
            <a:pPr>
              <a:lnSpc>
                <a:spcPct val="120000"/>
              </a:lnSpc>
            </a:pPr>
            <a:r>
              <a:rPr lang="en-GB" sz="2000" dirty="0">
                <a:solidFill>
                  <a:schemeClr val="bg1"/>
                </a:solidFill>
              </a:rPr>
              <a:t>“… like a father with his children, </a:t>
            </a:r>
            <a:r>
              <a:rPr lang="en-GB" sz="2000" dirty="0">
                <a:solidFill>
                  <a:srgbClr val="FFFF00"/>
                </a:solidFill>
              </a:rPr>
              <a:t>we exhorted each of you and encouraged you and charged</a:t>
            </a:r>
            <a:r>
              <a:rPr lang="en-GB" sz="2000" dirty="0">
                <a:solidFill>
                  <a:schemeClr val="bg1"/>
                </a:solidFill>
              </a:rPr>
              <a:t> you to walk in a manner worthy of God, who calls you into his own kingdom and glory”. (1 Thes 1:12). </a:t>
            </a:r>
          </a:p>
          <a:p>
            <a:pPr>
              <a:lnSpc>
                <a:spcPct val="120000"/>
              </a:lnSpc>
            </a:pPr>
            <a:r>
              <a:rPr lang="en-GB" sz="2000" dirty="0">
                <a:solidFill>
                  <a:schemeClr val="bg1"/>
                </a:solidFill>
              </a:rPr>
              <a:t>1 Thes 4:18 “therefore </a:t>
            </a:r>
            <a:r>
              <a:rPr lang="en-GB" sz="2000" dirty="0">
                <a:solidFill>
                  <a:srgbClr val="FFFF00"/>
                </a:solidFill>
              </a:rPr>
              <a:t>encourage one another </a:t>
            </a:r>
            <a:r>
              <a:rPr lang="en-GB" sz="2000" dirty="0">
                <a:solidFill>
                  <a:schemeClr val="bg1"/>
                </a:solidFill>
              </a:rPr>
              <a:t>with these words”.</a:t>
            </a:r>
          </a:p>
          <a:p>
            <a:pPr>
              <a:lnSpc>
                <a:spcPct val="120000"/>
              </a:lnSpc>
            </a:pPr>
            <a:r>
              <a:rPr lang="en-GB" sz="2000" dirty="0">
                <a:solidFill>
                  <a:schemeClr val="bg1"/>
                </a:solidFill>
              </a:rPr>
              <a:t>“</a:t>
            </a:r>
            <a:r>
              <a:rPr lang="en-GB" sz="2000" dirty="0">
                <a:solidFill>
                  <a:srgbClr val="FFFF00"/>
                </a:solidFill>
              </a:rPr>
              <a:t>encourage one another </a:t>
            </a:r>
            <a:r>
              <a:rPr lang="en-GB" sz="2000" dirty="0">
                <a:solidFill>
                  <a:schemeClr val="bg1"/>
                </a:solidFill>
              </a:rPr>
              <a:t>and build one another up” (1 Thes 5:11).</a:t>
            </a:r>
          </a:p>
          <a:p>
            <a:pPr>
              <a:lnSpc>
                <a:spcPct val="120000"/>
              </a:lnSpc>
            </a:pPr>
            <a:r>
              <a:rPr lang="en-GB" sz="2000" dirty="0">
                <a:solidFill>
                  <a:schemeClr val="bg1"/>
                </a:solidFill>
              </a:rPr>
              <a:t>“admonish the idle, </a:t>
            </a:r>
            <a:r>
              <a:rPr lang="en-GB" sz="2000" dirty="0">
                <a:solidFill>
                  <a:srgbClr val="FFFF00"/>
                </a:solidFill>
              </a:rPr>
              <a:t>encourage the fainthearted</a:t>
            </a:r>
            <a:r>
              <a:rPr lang="en-GB" sz="2000" dirty="0">
                <a:solidFill>
                  <a:schemeClr val="bg1"/>
                </a:solidFill>
              </a:rPr>
              <a:t>, help the weak, be patient with them all” (1 Thes 5:14).</a:t>
            </a:r>
          </a:p>
          <a:p>
            <a:pPr>
              <a:lnSpc>
                <a:spcPct val="120000"/>
              </a:lnSpc>
            </a:pPr>
            <a:endParaRPr lang="en-GB" sz="2000" dirty="0">
              <a:solidFill>
                <a:schemeClr val="bg1"/>
              </a:solidFill>
            </a:endParaRPr>
          </a:p>
          <a:p>
            <a:pPr>
              <a:lnSpc>
                <a:spcPct val="120000"/>
              </a:lnSpc>
            </a:pPr>
            <a:r>
              <a:rPr lang="en-GB" sz="2000" dirty="0">
                <a:solidFill>
                  <a:schemeClr val="bg1"/>
                </a:solidFill>
              </a:rPr>
              <a:t>“I long to see you, that I may impart to you some spiritual gift of strength-that is, </a:t>
            </a:r>
            <a:r>
              <a:rPr lang="en-GB" sz="2000" dirty="0">
                <a:solidFill>
                  <a:srgbClr val="FFFF00"/>
                </a:solidFill>
              </a:rPr>
              <a:t>that we may be mutually encouraged by each other’s faith</a:t>
            </a:r>
            <a:r>
              <a:rPr lang="en-GB" sz="2000" dirty="0">
                <a:solidFill>
                  <a:schemeClr val="bg1"/>
                </a:solidFill>
              </a:rPr>
              <a:t>, by yours and mine” (Rom1 11-12).</a:t>
            </a:r>
          </a:p>
          <a:p>
            <a:pPr>
              <a:lnSpc>
                <a:spcPct val="120000"/>
              </a:lnSpc>
            </a:pPr>
            <a:endParaRPr lang="en-GB" sz="2000" dirty="0"/>
          </a:p>
        </p:txBody>
      </p:sp>
    </p:spTree>
    <p:extLst>
      <p:ext uri="{BB962C8B-B14F-4D97-AF65-F5344CB8AC3E}">
        <p14:creationId xmlns:p14="http://schemas.microsoft.com/office/powerpoint/2010/main" val="43121993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00E62-6EE4-4410-9FE3-06516DF5C072}"/>
              </a:ext>
            </a:extLst>
          </p:cNvPr>
          <p:cNvSpPr>
            <a:spLocks noGrp="1"/>
          </p:cNvSpPr>
          <p:nvPr>
            <p:ph type="title"/>
          </p:nvPr>
        </p:nvSpPr>
        <p:spPr/>
        <p:txBody>
          <a:bodyPr/>
          <a:lstStyle/>
          <a:p>
            <a:r>
              <a:rPr lang="en-GB" dirty="0">
                <a:solidFill>
                  <a:schemeClr val="bg1"/>
                </a:solidFill>
              </a:rPr>
              <a:t>THE SPIRITUAL GIFT OF ENCOURAGEMENT</a:t>
            </a:r>
          </a:p>
        </p:txBody>
      </p:sp>
      <p:sp>
        <p:nvSpPr>
          <p:cNvPr id="3" name="Text Placeholder 2">
            <a:extLst>
              <a:ext uri="{FF2B5EF4-FFF2-40B4-BE49-F238E27FC236}">
                <a16:creationId xmlns:a16="http://schemas.microsoft.com/office/drawing/2014/main" id="{86D25883-E39B-4AB6-9DA5-F79BC528F0C2}"/>
              </a:ext>
            </a:extLst>
          </p:cNvPr>
          <p:cNvSpPr>
            <a:spLocks noGrp="1"/>
          </p:cNvSpPr>
          <p:nvPr>
            <p:ph type="body" idx="1"/>
          </p:nvPr>
        </p:nvSpPr>
        <p:spPr/>
        <p:txBody>
          <a:bodyPr>
            <a:normAutofit/>
          </a:bodyPr>
          <a:lstStyle/>
          <a:p>
            <a:r>
              <a:rPr lang="en-GB" dirty="0">
                <a:solidFill>
                  <a:srgbClr val="FFFF00"/>
                </a:solidFill>
              </a:rPr>
              <a:t>Encouragement is the spiritual gift and supernatural ability to strengthen and build others up in their walk with God, in an especially effective manner</a:t>
            </a:r>
            <a:r>
              <a:rPr lang="en-GB" dirty="0">
                <a:solidFill>
                  <a:schemeClr val="bg1"/>
                </a:solidFill>
              </a:rPr>
              <a:t>.</a:t>
            </a:r>
          </a:p>
          <a:p>
            <a:endParaRPr lang="en-GB" dirty="0">
              <a:solidFill>
                <a:schemeClr val="bg1"/>
              </a:solidFill>
            </a:endParaRPr>
          </a:p>
          <a:p>
            <a:r>
              <a:rPr lang="en-GB" dirty="0">
                <a:solidFill>
                  <a:schemeClr val="bg1"/>
                </a:solidFill>
              </a:rPr>
              <a:t>“Consider how to stir up one another to love and good works (Hebrews 10:24).</a:t>
            </a:r>
          </a:p>
          <a:p>
            <a:endParaRPr lang="en-GB" dirty="0">
              <a:solidFill>
                <a:schemeClr val="bg1"/>
              </a:solidFill>
            </a:endParaRPr>
          </a:p>
          <a:p>
            <a:r>
              <a:rPr lang="en-GB" dirty="0">
                <a:solidFill>
                  <a:schemeClr val="bg1"/>
                </a:solidFill>
              </a:rPr>
              <a:t>A warfare gift</a:t>
            </a:r>
          </a:p>
          <a:p>
            <a:r>
              <a:rPr lang="en-GB" dirty="0">
                <a:solidFill>
                  <a:schemeClr val="bg1"/>
                </a:solidFill>
              </a:rPr>
              <a:t>Potent and contagious</a:t>
            </a:r>
          </a:p>
          <a:p>
            <a:endParaRPr lang="en-GB" dirty="0">
              <a:solidFill>
                <a:schemeClr val="bg1"/>
              </a:solidFill>
            </a:endParaRPr>
          </a:p>
        </p:txBody>
      </p:sp>
    </p:spTree>
    <p:extLst>
      <p:ext uri="{BB962C8B-B14F-4D97-AF65-F5344CB8AC3E}">
        <p14:creationId xmlns:p14="http://schemas.microsoft.com/office/powerpoint/2010/main" val="358564148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6CC3-F1B1-4A76-B1D0-B96D76A7BAE9}"/>
              </a:ext>
            </a:extLst>
          </p:cNvPr>
          <p:cNvSpPr>
            <a:spLocks noGrp="1"/>
          </p:cNvSpPr>
          <p:nvPr>
            <p:ph type="title"/>
          </p:nvPr>
        </p:nvSpPr>
        <p:spPr/>
        <p:txBody>
          <a:bodyPr/>
          <a:lstStyle/>
          <a:p>
            <a:r>
              <a:rPr lang="en-GB" dirty="0">
                <a:solidFill>
                  <a:schemeClr val="bg1"/>
                </a:solidFill>
              </a:rPr>
              <a:t>BIBLICAL EXAMPLE</a:t>
            </a:r>
          </a:p>
        </p:txBody>
      </p:sp>
      <p:sp>
        <p:nvSpPr>
          <p:cNvPr id="3" name="Text Placeholder 2">
            <a:extLst>
              <a:ext uri="{FF2B5EF4-FFF2-40B4-BE49-F238E27FC236}">
                <a16:creationId xmlns:a16="http://schemas.microsoft.com/office/drawing/2014/main" id="{43D481AE-00E2-4782-AFF7-9394DC519E9B}"/>
              </a:ext>
            </a:extLst>
          </p:cNvPr>
          <p:cNvSpPr>
            <a:spLocks noGrp="1"/>
          </p:cNvSpPr>
          <p:nvPr>
            <p:ph type="body" idx="1"/>
          </p:nvPr>
        </p:nvSpPr>
        <p:spPr/>
        <p:txBody>
          <a:bodyPr/>
          <a:lstStyle/>
          <a:p>
            <a:r>
              <a:rPr lang="en-GB" dirty="0">
                <a:solidFill>
                  <a:schemeClr val="bg1"/>
                </a:solidFill>
              </a:rPr>
              <a:t>Jonathon and his armour bearer (1 Samuel 14).</a:t>
            </a:r>
          </a:p>
          <a:p>
            <a:r>
              <a:rPr lang="en-GB" dirty="0">
                <a:solidFill>
                  <a:schemeClr val="bg1"/>
                </a:solidFill>
              </a:rPr>
              <a:t>“Nothing can hinder God!”</a:t>
            </a:r>
          </a:p>
          <a:p>
            <a:endParaRPr lang="en-GB" dirty="0">
              <a:solidFill>
                <a:schemeClr val="bg1"/>
              </a:solidFill>
            </a:endParaRPr>
          </a:p>
          <a:p>
            <a:r>
              <a:rPr lang="en-GB" dirty="0">
                <a:solidFill>
                  <a:schemeClr val="bg1"/>
                </a:solidFill>
              </a:rPr>
              <a:t>“Go for it, I’m with you all the way”</a:t>
            </a:r>
          </a:p>
          <a:p>
            <a:endParaRPr lang="en-GB" dirty="0"/>
          </a:p>
        </p:txBody>
      </p:sp>
    </p:spTree>
    <p:extLst>
      <p:ext uri="{BB962C8B-B14F-4D97-AF65-F5344CB8AC3E}">
        <p14:creationId xmlns:p14="http://schemas.microsoft.com/office/powerpoint/2010/main" val="364913510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D15FC-432D-4A5D-BB05-40413447514C}"/>
              </a:ext>
            </a:extLst>
          </p:cNvPr>
          <p:cNvSpPr>
            <a:spLocks noGrp="1"/>
          </p:cNvSpPr>
          <p:nvPr>
            <p:ph type="title"/>
          </p:nvPr>
        </p:nvSpPr>
        <p:spPr>
          <a:xfrm>
            <a:off x="838200" y="265043"/>
            <a:ext cx="10515600" cy="1425645"/>
          </a:xfrm>
        </p:spPr>
        <p:txBody>
          <a:bodyPr>
            <a:normAutofit fontScale="90000"/>
          </a:bodyPr>
          <a:lstStyle/>
          <a:p>
            <a:r>
              <a:rPr lang="en-GB" sz="4000" dirty="0">
                <a:solidFill>
                  <a:schemeClr val="bg1"/>
                </a:solidFill>
              </a:rPr>
              <a:t>HOW DO I KNOW IF I HAVE THE GIFT, AND WHAT DO I DO ABOUT IT?</a:t>
            </a:r>
            <a:br>
              <a:rPr lang="en-GB" dirty="0">
                <a:solidFill>
                  <a:schemeClr val="bg1"/>
                </a:solidFill>
              </a:rPr>
            </a:br>
            <a:endParaRPr lang="en-GB" dirty="0"/>
          </a:p>
        </p:txBody>
      </p:sp>
      <p:sp>
        <p:nvSpPr>
          <p:cNvPr id="3" name="Text Placeholder 2">
            <a:extLst>
              <a:ext uri="{FF2B5EF4-FFF2-40B4-BE49-F238E27FC236}">
                <a16:creationId xmlns:a16="http://schemas.microsoft.com/office/drawing/2014/main" id="{7B723674-8368-409F-B4ED-3966C61F7796}"/>
              </a:ext>
            </a:extLst>
          </p:cNvPr>
          <p:cNvSpPr>
            <a:spLocks noGrp="1"/>
          </p:cNvSpPr>
          <p:nvPr>
            <p:ph type="body" idx="1"/>
          </p:nvPr>
        </p:nvSpPr>
        <p:spPr/>
        <p:txBody>
          <a:bodyPr/>
          <a:lstStyle/>
          <a:p>
            <a:r>
              <a:rPr lang="en-GB" dirty="0">
                <a:solidFill>
                  <a:schemeClr val="bg1"/>
                </a:solidFill>
              </a:rPr>
              <a:t>Fulfilment in encouraging others.</a:t>
            </a:r>
          </a:p>
          <a:p>
            <a:r>
              <a:rPr lang="en-GB" dirty="0">
                <a:solidFill>
                  <a:schemeClr val="bg1"/>
                </a:solidFill>
              </a:rPr>
              <a:t>Others’ faith is ignited by you.</a:t>
            </a:r>
          </a:p>
          <a:p>
            <a:endParaRPr lang="en-GB" dirty="0">
              <a:solidFill>
                <a:schemeClr val="bg1"/>
              </a:solidFill>
            </a:endParaRPr>
          </a:p>
          <a:p>
            <a:r>
              <a:rPr lang="en-GB" dirty="0">
                <a:solidFill>
                  <a:schemeClr val="bg1"/>
                </a:solidFill>
              </a:rPr>
              <a:t>“that’s a big army, and we’re so few...but nothing can hinder God”. </a:t>
            </a:r>
          </a:p>
          <a:p>
            <a:endParaRPr lang="en-GB" dirty="0">
              <a:solidFill>
                <a:schemeClr val="bg1"/>
              </a:solidFill>
            </a:endParaRPr>
          </a:p>
          <a:p>
            <a:r>
              <a:rPr lang="en-GB" dirty="0">
                <a:solidFill>
                  <a:srgbClr val="FFFF00"/>
                </a:solidFill>
              </a:rPr>
              <a:t>Ask, consider, practice</a:t>
            </a:r>
            <a:r>
              <a:rPr lang="en-GB" dirty="0">
                <a:solidFill>
                  <a:schemeClr val="bg1"/>
                </a:solidFill>
              </a:rPr>
              <a:t>!</a:t>
            </a:r>
          </a:p>
        </p:txBody>
      </p:sp>
    </p:spTree>
    <p:extLst>
      <p:ext uri="{BB962C8B-B14F-4D97-AF65-F5344CB8AC3E}">
        <p14:creationId xmlns:p14="http://schemas.microsoft.com/office/powerpoint/2010/main" val="137244861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B41AF-AB09-4A55-9962-689E1E249DA6}"/>
              </a:ext>
            </a:extLst>
          </p:cNvPr>
          <p:cNvSpPr>
            <a:spLocks noGrp="1"/>
          </p:cNvSpPr>
          <p:nvPr>
            <p:ph type="title"/>
          </p:nvPr>
        </p:nvSpPr>
        <p:spPr/>
        <p:txBody>
          <a:bodyPr/>
          <a:lstStyle/>
          <a:p>
            <a:r>
              <a:rPr lang="en-GB" dirty="0">
                <a:solidFill>
                  <a:schemeClr val="bg1"/>
                </a:solidFill>
              </a:rPr>
              <a:t>MERCY</a:t>
            </a:r>
          </a:p>
        </p:txBody>
      </p:sp>
      <p:sp>
        <p:nvSpPr>
          <p:cNvPr id="3" name="Text Placeholder 2">
            <a:extLst>
              <a:ext uri="{FF2B5EF4-FFF2-40B4-BE49-F238E27FC236}">
                <a16:creationId xmlns:a16="http://schemas.microsoft.com/office/drawing/2014/main" id="{F4EB8D56-F9E9-4CD5-8F0D-CA7C965AD722}"/>
              </a:ext>
            </a:extLst>
          </p:cNvPr>
          <p:cNvSpPr>
            <a:spLocks noGrp="1"/>
          </p:cNvSpPr>
          <p:nvPr>
            <p:ph type="body" idx="1"/>
          </p:nvPr>
        </p:nvSpPr>
        <p:spPr/>
        <p:txBody>
          <a:bodyPr>
            <a:normAutofit fontScale="70000" lnSpcReduction="20000"/>
          </a:bodyPr>
          <a:lstStyle/>
          <a:p>
            <a:r>
              <a:rPr lang="en-GB" dirty="0">
                <a:solidFill>
                  <a:schemeClr val="bg1"/>
                </a:solidFill>
              </a:rPr>
              <a:t>“</a:t>
            </a:r>
            <a:r>
              <a:rPr lang="en-GB" dirty="0">
                <a:solidFill>
                  <a:srgbClr val="FFFF00"/>
                </a:solidFill>
              </a:rPr>
              <a:t>if it is showing mercy, let him do it cheerfully</a:t>
            </a:r>
            <a:r>
              <a:rPr lang="en-GB" dirty="0">
                <a:solidFill>
                  <a:schemeClr val="bg1"/>
                </a:solidFill>
              </a:rPr>
              <a:t>”. Romans 12:8</a:t>
            </a:r>
          </a:p>
          <a:p>
            <a:endParaRPr lang="en-GB" dirty="0">
              <a:solidFill>
                <a:schemeClr val="bg1"/>
              </a:solidFill>
            </a:endParaRPr>
          </a:p>
          <a:p>
            <a:r>
              <a:rPr lang="en-GB" u="sng" dirty="0">
                <a:solidFill>
                  <a:schemeClr val="bg1"/>
                </a:solidFill>
              </a:rPr>
              <a:t>God is merciful!</a:t>
            </a:r>
          </a:p>
          <a:p>
            <a:r>
              <a:rPr lang="en-GB" dirty="0">
                <a:solidFill>
                  <a:schemeClr val="bg1"/>
                </a:solidFill>
              </a:rPr>
              <a:t>“The Lord is gracious and </a:t>
            </a:r>
            <a:r>
              <a:rPr lang="en-GB" dirty="0">
                <a:solidFill>
                  <a:srgbClr val="FFFF00"/>
                </a:solidFill>
              </a:rPr>
              <a:t>merciful</a:t>
            </a:r>
            <a:r>
              <a:rPr lang="en-GB" dirty="0">
                <a:solidFill>
                  <a:schemeClr val="bg1"/>
                </a:solidFill>
              </a:rPr>
              <a:t>, slow to anger and abounding in steadfast love” (psalm 145:8)</a:t>
            </a:r>
          </a:p>
          <a:p>
            <a:r>
              <a:rPr lang="en-GB" dirty="0">
                <a:solidFill>
                  <a:schemeClr val="bg1"/>
                </a:solidFill>
              </a:rPr>
              <a:t>“Gracious is the Lord, and righteous; our God is </a:t>
            </a:r>
            <a:r>
              <a:rPr lang="en-GB" dirty="0">
                <a:solidFill>
                  <a:srgbClr val="FFFF00"/>
                </a:solidFill>
              </a:rPr>
              <a:t>merciful</a:t>
            </a:r>
            <a:r>
              <a:rPr lang="en-GB" dirty="0">
                <a:solidFill>
                  <a:schemeClr val="bg1"/>
                </a:solidFill>
              </a:rPr>
              <a:t>” (psalm 116:5)</a:t>
            </a:r>
          </a:p>
          <a:p>
            <a:endParaRPr lang="en-GB" dirty="0">
              <a:solidFill>
                <a:schemeClr val="bg1"/>
              </a:solidFill>
            </a:endParaRPr>
          </a:p>
          <a:p>
            <a:r>
              <a:rPr lang="en-GB" dirty="0">
                <a:solidFill>
                  <a:schemeClr val="bg1"/>
                </a:solidFill>
              </a:rPr>
              <a:t>“His mercy stands a boundless, overwhelming immensity of divine pity and compassion” (A W Tozer)</a:t>
            </a:r>
          </a:p>
          <a:p>
            <a:r>
              <a:rPr lang="en-GB" dirty="0">
                <a:solidFill>
                  <a:schemeClr val="bg1"/>
                </a:solidFill>
              </a:rPr>
              <a:t>“</a:t>
            </a:r>
            <a:r>
              <a:rPr lang="en-GB" dirty="0">
                <a:solidFill>
                  <a:srgbClr val="FFFF00"/>
                </a:solidFill>
              </a:rPr>
              <a:t>With confidence we can draw near </a:t>
            </a:r>
            <a:r>
              <a:rPr lang="en-GB" dirty="0">
                <a:solidFill>
                  <a:schemeClr val="bg1"/>
                </a:solidFill>
              </a:rPr>
              <a:t>to the throne of grace, </a:t>
            </a:r>
            <a:r>
              <a:rPr lang="en-GB" dirty="0">
                <a:solidFill>
                  <a:srgbClr val="FFFF00"/>
                </a:solidFill>
              </a:rPr>
              <a:t>that we may receive mercy and find grace to help in time of need</a:t>
            </a:r>
            <a:r>
              <a:rPr lang="en-GB" dirty="0">
                <a:solidFill>
                  <a:schemeClr val="bg1"/>
                </a:solidFill>
              </a:rPr>
              <a:t>!” (Hebrews 4: 16)</a:t>
            </a:r>
          </a:p>
          <a:p>
            <a:endParaRPr lang="en-GB" dirty="0">
              <a:solidFill>
                <a:schemeClr val="bg1"/>
              </a:solidFill>
            </a:endParaRPr>
          </a:p>
          <a:p>
            <a:r>
              <a:rPr lang="en-GB" dirty="0">
                <a:solidFill>
                  <a:schemeClr val="bg1"/>
                </a:solidFill>
              </a:rPr>
              <a:t>“</a:t>
            </a:r>
            <a:r>
              <a:rPr lang="en-GB" dirty="0">
                <a:solidFill>
                  <a:srgbClr val="FFFF00"/>
                </a:solidFill>
              </a:rPr>
              <a:t>Be merciful</a:t>
            </a:r>
            <a:r>
              <a:rPr lang="en-GB" dirty="0">
                <a:solidFill>
                  <a:schemeClr val="bg1"/>
                </a:solidFill>
              </a:rPr>
              <a:t>, even as </a:t>
            </a:r>
            <a:r>
              <a:rPr lang="en-GB" dirty="0">
                <a:solidFill>
                  <a:srgbClr val="FFFF00"/>
                </a:solidFill>
              </a:rPr>
              <a:t>your Father is merciful</a:t>
            </a:r>
            <a:r>
              <a:rPr lang="en-GB" dirty="0">
                <a:solidFill>
                  <a:schemeClr val="bg1"/>
                </a:solidFill>
              </a:rPr>
              <a:t>” (Luke 6:36)</a:t>
            </a:r>
          </a:p>
          <a:p>
            <a:endParaRPr lang="en-GB" dirty="0"/>
          </a:p>
        </p:txBody>
      </p:sp>
    </p:spTree>
    <p:extLst>
      <p:ext uri="{BB962C8B-B14F-4D97-AF65-F5344CB8AC3E}">
        <p14:creationId xmlns:p14="http://schemas.microsoft.com/office/powerpoint/2010/main" val="3104705078"/>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1004</Words>
  <Application>Microsoft Macintosh PowerPoint</Application>
  <PresentationFormat>Widescreen</PresentationFormat>
  <Paragraphs>90</Paragraphs>
  <Slides>17</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Calibri</vt:lpstr>
      <vt:lpstr>Calibri Light</vt:lpstr>
      <vt:lpstr>Gobold Thin</vt:lpstr>
      <vt:lpstr>Gotham Black</vt:lpstr>
      <vt:lpstr>Gotham Bold</vt:lpstr>
      <vt:lpstr>Helvetica</vt:lpstr>
      <vt:lpstr>Office Theme</vt:lpstr>
      <vt:lpstr>1_Office Theme</vt:lpstr>
      <vt:lpstr>PowerPoint Presentation</vt:lpstr>
      <vt:lpstr>PowerPoint Presentation</vt:lpstr>
      <vt:lpstr>PowerPoint Presentation</vt:lpstr>
      <vt:lpstr>PowerPoint Presentation</vt:lpstr>
      <vt:lpstr>ENCOURAGEMENT</vt:lpstr>
      <vt:lpstr>THE SPIRITUAL GIFT OF ENCOURAGEMENT</vt:lpstr>
      <vt:lpstr>BIBLICAL EXAMPLE</vt:lpstr>
      <vt:lpstr>HOW DO I KNOW IF I HAVE THE GIFT, AND WHAT DO I DO ABOUT IT? </vt:lpstr>
      <vt:lpstr>MERCY</vt:lpstr>
      <vt:lpstr>THE SPIRITUAL GIFT OF MERCY</vt:lpstr>
      <vt:lpstr>BIBLICAL EXAMPLES</vt:lpstr>
      <vt:lpstr>HOW WILL I KNOW IF I HAVE THE GIFT AND WHAT DO I DO ABOUT IT?</vt:lpstr>
      <vt:lpstr>SERVING AND HELPING</vt:lpstr>
      <vt:lpstr>THE GIFT OF SERVING AND HELPING</vt:lpstr>
      <vt:lpstr>BIBLICAL EXAMPLES</vt:lpstr>
      <vt:lpstr>HOW WILL I KNOW IF I HAVE IT AND WHAT CAN I DO ABOUT IT?</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allens</dc:creator>
  <cp:lastModifiedBy>Microsoft Office User</cp:lastModifiedBy>
  <cp:revision>17</cp:revision>
  <dcterms:created xsi:type="dcterms:W3CDTF">2019-11-02T21:59:59Z</dcterms:created>
  <dcterms:modified xsi:type="dcterms:W3CDTF">2019-11-03T19:59:59Z</dcterms:modified>
</cp:coreProperties>
</file>