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6" r:id="rId3"/>
    <p:sldId id="330" r:id="rId4"/>
    <p:sldId id="347" r:id="rId5"/>
    <p:sldId id="354" r:id="rId6"/>
    <p:sldId id="332" r:id="rId7"/>
    <p:sldId id="333" r:id="rId8"/>
    <p:sldId id="348" r:id="rId9"/>
    <p:sldId id="352" r:id="rId10"/>
    <p:sldId id="353" r:id="rId11"/>
    <p:sldId id="357" r:id="rId12"/>
    <p:sldId id="358" r:id="rId13"/>
    <p:sldId id="359" r:id="rId14"/>
    <p:sldId id="356" r:id="rId15"/>
    <p:sldId id="339" r:id="rId16"/>
    <p:sldId id="361" r:id="rId17"/>
    <p:sldId id="342" r:id="rId18"/>
    <p:sldId id="362" r:id="rId19"/>
    <p:sldId id="364" r:id="rId20"/>
    <p:sldId id="363" r:id="rId21"/>
    <p:sldId id="365" r:id="rId22"/>
    <p:sldId id="343" r:id="rId23"/>
    <p:sldId id="340" r:id="rId24"/>
    <p:sldId id="346" r:id="rId25"/>
    <p:sldId id="360" r:id="rId26"/>
    <p:sldId id="322" r:id="rId27"/>
    <p:sldId id="321" r:id="rId28"/>
    <p:sldId id="284" r:id="rId29"/>
  </p:sldIdLst>
  <p:sldSz cx="12192000" cy="6858000"/>
  <p:notesSz cx="10020300" cy="68881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80829"/>
  </p:normalViewPr>
  <p:slideViewPr>
    <p:cSldViewPr snapToGrid="0">
      <p:cViewPr varScale="1">
        <p:scale>
          <a:sx n="67" d="100"/>
          <a:sy n="67" d="100"/>
        </p:scale>
        <p:origin x="10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949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CFFC22-B7C7-4F87-BDBE-A9F31F043524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4E7AC1-7C21-4D32-8C64-796574920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0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336040" y="3271878"/>
            <a:ext cx="7348220" cy="3099673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89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30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42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4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92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622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175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439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225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1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27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338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94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7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08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01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171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92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012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06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62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60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981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66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070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47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85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Gotham Bold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Gotham Bold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Gotham Bold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Gotham Bold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00000"/>
          </a:solidFill>
          <a:uFillTx/>
          <a:latin typeface="Gotham Bold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FE298-96D1-684A-BCA9-F441D3CCB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16 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Otherwise, if you give thanks with your spirit, how can anyone in the position of an outsider say “Amen” to your thanksgiving when he does not know what you are saying? </a:t>
            </a: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17 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For you may be giving thanks well enough, but </a:t>
            </a:r>
            <a:r>
              <a:rPr lang="en-GB" sz="3400" b="0" dirty="0">
                <a:solidFill>
                  <a:srgbClr val="FFFF00"/>
                </a:solidFill>
                <a:latin typeface="Gotham Black" pitchFamily="50" charset="0"/>
              </a:rPr>
              <a:t>the other person is not being built up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. </a:t>
            </a: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18 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I thank God that I speak in tongues more than all of you. </a:t>
            </a: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19 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Nevertheless, in church I would rather speak five words with my mind in order to instruct others, than ten thousand words in a tongue.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14v16-19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53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23 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If, therefore, the whole church comes together and all speak in tongues, and outsiders or unbelievers enter, will they not say that you are out of your minds?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24 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But if all prophesy, and an unbeliever or outsider enters, he is convicted by all, he is called to account by all, 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25 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the secrets of his heart are disclosed, and so, falling on his face, he will worship God and declare that God is really among you.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14v23-25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17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0" baseline="30000" dirty="0">
                <a:solidFill>
                  <a:schemeClr val="bg1"/>
                </a:solidFill>
                <a:latin typeface="Gotham Black" pitchFamily="50" charset="0"/>
              </a:rPr>
              <a:t>26 </a:t>
            </a: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What then, brothers? When you come together, each one has a hymn, a lesson, a revelation, a tongue, or an interpretation. Let all things be done for building up. </a:t>
            </a:r>
            <a:r>
              <a:rPr lang="en-GB" sz="3600" b="0" baseline="30000" dirty="0">
                <a:solidFill>
                  <a:schemeClr val="bg1"/>
                </a:solidFill>
                <a:latin typeface="Gotham Black" pitchFamily="50" charset="0"/>
              </a:rPr>
              <a:t>27 </a:t>
            </a:r>
            <a:r>
              <a:rPr lang="en-GB" sz="3600" b="0" dirty="0">
                <a:solidFill>
                  <a:srgbClr val="FFFF00"/>
                </a:solidFill>
                <a:latin typeface="Gotham Black" pitchFamily="50" charset="0"/>
              </a:rPr>
              <a:t>If any speak in a tongue, let there be only two or at most three, and each in turn, and let someone interpret.</a:t>
            </a: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 </a:t>
            </a:r>
            <a:r>
              <a:rPr lang="en-GB" sz="3600" b="0" baseline="30000" dirty="0">
                <a:solidFill>
                  <a:schemeClr val="bg1"/>
                </a:solidFill>
                <a:latin typeface="Gotham Black" pitchFamily="50" charset="0"/>
              </a:rPr>
              <a:t>28 </a:t>
            </a: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But if there is no one to interpret, let each of them keep silent in church and speak to himself and to God.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14v26-28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969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0" baseline="30000" dirty="0">
                <a:solidFill>
                  <a:schemeClr val="bg1"/>
                </a:solidFill>
                <a:latin typeface="Gotham Black" pitchFamily="50" charset="0"/>
              </a:rPr>
              <a:t>39 </a:t>
            </a: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So, my brothers, earnestly desire to prophesy, and </a:t>
            </a:r>
            <a:r>
              <a:rPr lang="en-GB" sz="4400" b="0" dirty="0">
                <a:solidFill>
                  <a:srgbClr val="FFFF00"/>
                </a:solidFill>
                <a:latin typeface="Gotham Black" pitchFamily="50" charset="0"/>
              </a:rPr>
              <a:t>do not forbid speaking in tongues</a:t>
            </a: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. </a:t>
            </a:r>
            <a:r>
              <a:rPr lang="en-GB" sz="4400" b="0" baseline="30000" dirty="0">
                <a:solidFill>
                  <a:schemeClr val="bg1"/>
                </a:solidFill>
                <a:latin typeface="Gotham Black" pitchFamily="50" charset="0"/>
              </a:rPr>
              <a:t>40 </a:t>
            </a: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But all things should be done decently and in order.</a:t>
            </a:r>
            <a:endParaRPr lang="en-GB" sz="3600" b="0" dirty="0">
              <a:solidFill>
                <a:schemeClr val="bg1"/>
              </a:solidFill>
              <a:latin typeface="Gotham Black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14v39-40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79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Tongues</a:t>
            </a:r>
          </a:p>
          <a:p>
            <a:pPr marL="0" indent="0" algn="ctr">
              <a:buNone/>
            </a:pPr>
            <a:endParaRPr lang="en-GB" sz="2000" b="0" dirty="0">
              <a:solidFill>
                <a:schemeClr val="bg1"/>
              </a:solidFill>
              <a:latin typeface="Gotham Black" pitchFamily="50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Godward - speaks to god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Not understandable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Build yourself up (edify)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Paul desires everyone to speak in tongues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Public tongues require interpretation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interpretation, not translation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Order &amp; Explanation</a:t>
            </a:r>
            <a:endParaRPr lang="en-GB" sz="36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1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Tongues &amp; Interpretation</a:t>
            </a:r>
          </a:p>
          <a:p>
            <a:pPr marL="0" indent="0">
              <a:buNone/>
            </a:pPr>
            <a:r>
              <a:rPr lang="en-GB" sz="4800" b="0" dirty="0">
                <a:solidFill>
                  <a:srgbClr val="FFFF00"/>
                </a:solidFill>
                <a:latin typeface="Gotham Black" pitchFamily="50" charset="0"/>
              </a:rPr>
              <a:t>Prophecy</a:t>
            </a:r>
          </a:p>
        </p:txBody>
      </p:sp>
    </p:spTree>
    <p:extLst>
      <p:ext uri="{BB962C8B-B14F-4D97-AF65-F5344CB8AC3E}">
        <p14:creationId xmlns:p14="http://schemas.microsoft.com/office/powerpoint/2010/main" val="25823597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1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Pursue love, and earnestly desire the spiritual gifts,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especially that you may prophesy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2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For one who speaks in a tongue speaks not to men but to God; for no one understands him, but he utters mysteries in the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Spirit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. 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3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On the other hand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,</a:t>
            </a:r>
            <a:r>
              <a:rPr lang="en-GB" sz="24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the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one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who prophesies speaks to people for their upbuilding and encouragement and consolation.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4 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The one who speaks in a tongue builds up himself, but the one who prophesies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builds up the church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5 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Now I want you all to speak in tongues, but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even more to prophesy…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14:1-5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33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Definition - Prophecy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The special ability that God gives to some people to receive and communicate an immediate message from God to his people. </a:t>
            </a:r>
          </a:p>
        </p:txBody>
      </p:sp>
    </p:spTree>
    <p:extLst>
      <p:ext uri="{BB962C8B-B14F-4D97-AF65-F5344CB8AC3E}">
        <p14:creationId xmlns:p14="http://schemas.microsoft.com/office/powerpoint/2010/main" val="569308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‘Categories’ of Prophetic Words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0" dirty="0">
              <a:solidFill>
                <a:schemeClr val="bg1"/>
              </a:solidFill>
              <a:latin typeface="Gotham Black" pitchFamily="50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General words of love &amp; encouragement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Specific words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Highly specific words</a:t>
            </a:r>
            <a:endParaRPr lang="en-GB" sz="2400" b="0" i="1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758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1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Pursue love, and earnestly desire the spiritual gifts,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especially that you may prophesy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2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For one who speaks in a tongue speaks not to men but to God; for no one understands him, but he utters mysteries in the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Spirit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. 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3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On the other hand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,</a:t>
            </a:r>
            <a:r>
              <a:rPr lang="en-GB" sz="24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the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one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who prophesies speaks to people for their upbuilding and encouragement and consolation.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4 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The one who speaks in a tongue builds up himself, but the one who prophesies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builds up the church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5 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Now I want you all to speak in tongues, but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even more to prophesy…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14:1-5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44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800" b="0" baseline="30000" dirty="0">
                <a:solidFill>
                  <a:schemeClr val="bg1"/>
                </a:solidFill>
                <a:latin typeface="Gotham Black" pitchFamily="50" charset="0"/>
              </a:rPr>
              <a:t>1 </a:t>
            </a: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Now concerning </a:t>
            </a:r>
            <a:r>
              <a:rPr lang="en-GB" sz="4800" b="0" dirty="0">
                <a:solidFill>
                  <a:srgbClr val="FFFF00"/>
                </a:solidFill>
                <a:latin typeface="Gotham Black" pitchFamily="50" charset="0"/>
              </a:rPr>
              <a:t>spiritual gifts</a:t>
            </a: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, brothers, I do not want you to be </a:t>
            </a:r>
            <a:r>
              <a:rPr lang="en-GB" sz="4800" b="0" dirty="0">
                <a:solidFill>
                  <a:srgbClr val="FFFF00"/>
                </a:solidFill>
                <a:latin typeface="Gotham Black" pitchFamily="50" charset="0"/>
              </a:rPr>
              <a:t>uninformed</a:t>
            </a: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0" dirty="0">
                <a:solidFill>
                  <a:schemeClr val="bg1"/>
                </a:solidFill>
                <a:latin typeface="Gotham Black" pitchFamily="50" charset="0"/>
              </a:rPr>
              <a:t>1 Corinthians 12v1 ESV</a:t>
            </a:r>
          </a:p>
          <a:p>
            <a:pPr marL="0" indent="0">
              <a:lnSpc>
                <a:spcPct val="100000"/>
              </a:lnSpc>
              <a:buNone/>
            </a:pPr>
            <a:endParaRPr lang="en-GB" b="0" dirty="0">
              <a:solidFill>
                <a:schemeClr val="bg1"/>
              </a:solidFill>
              <a:latin typeface="Gotham Black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800" b="0" baseline="30000" dirty="0">
                <a:solidFill>
                  <a:schemeClr val="bg1"/>
                </a:solidFill>
                <a:latin typeface="Gotham Black" pitchFamily="50" charset="0"/>
              </a:rPr>
              <a:t>1 </a:t>
            </a: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Pursue love, and </a:t>
            </a:r>
            <a:r>
              <a:rPr lang="en-GB" sz="4800" b="0" dirty="0">
                <a:solidFill>
                  <a:srgbClr val="FFFF00"/>
                </a:solidFill>
                <a:latin typeface="Gotham Black" pitchFamily="50" charset="0"/>
              </a:rPr>
              <a:t>earnestly desire the spiritual gifts</a:t>
            </a: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0" dirty="0">
                <a:solidFill>
                  <a:schemeClr val="bg1"/>
                </a:solidFill>
                <a:latin typeface="Gotham Black" pitchFamily="50" charset="0"/>
              </a:rPr>
              <a:t>1 Corinthians 14v1 ESV</a:t>
            </a:r>
          </a:p>
          <a:p>
            <a:pPr marL="0" indent="0">
              <a:lnSpc>
                <a:spcPct val="100000"/>
              </a:lnSpc>
              <a:buNone/>
            </a:pPr>
            <a:endParaRPr lang="en-US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16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Prophecy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God speaking to man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endParaRPr lang="en-GB" sz="3600" b="0" dirty="0">
              <a:solidFill>
                <a:schemeClr val="bg1"/>
              </a:solidFill>
              <a:latin typeface="Gotham Black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0" baseline="30000" dirty="0">
                <a:solidFill>
                  <a:schemeClr val="bg1"/>
                </a:solidFill>
                <a:latin typeface="Gotham Black" pitchFamily="50" charset="0"/>
              </a:rPr>
              <a:t>2 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For one who speaks in a 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tongue speaks not to men but to God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; for no one understands him, but he utters mysteries in the Spirit. </a:t>
            </a:r>
            <a:r>
              <a:rPr lang="en-GB" b="0" baseline="30000" dirty="0">
                <a:solidFill>
                  <a:schemeClr val="bg1"/>
                </a:solidFill>
                <a:latin typeface="Gotham Black" pitchFamily="50" charset="0"/>
              </a:rPr>
              <a:t>3 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On the other hand,</a:t>
            </a: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the one who prophesies speaks to people 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for their upbuilding and encouragement and consolation.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14:2-4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0" i="1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66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Prophecy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God speaking to man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Will be encouraging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endParaRPr lang="en-GB" sz="3600" b="0" dirty="0">
              <a:solidFill>
                <a:schemeClr val="bg1"/>
              </a:solidFill>
              <a:latin typeface="Gotham Black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0" baseline="30000" dirty="0">
                <a:solidFill>
                  <a:schemeClr val="bg1"/>
                </a:solidFill>
                <a:latin typeface="Gotham Black" pitchFamily="50" charset="0"/>
              </a:rPr>
              <a:t>3 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On the other hand,</a:t>
            </a: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the one who prophesies speaks to people </a:t>
            </a:r>
            <a:r>
              <a:rPr lang="en-GB" b="0" dirty="0">
                <a:solidFill>
                  <a:srgbClr val="FFFF00"/>
                </a:solidFill>
                <a:latin typeface="Gotham Black" pitchFamily="50" charset="0"/>
              </a:rPr>
              <a:t>for their upbuilding and encouragement and consolation.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14:3-4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0" i="1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131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6024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Growing in prophecy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- </a:t>
            </a: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Ask, Practice &amp; be accountable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600" b="0" dirty="0">
              <a:solidFill>
                <a:schemeClr val="bg1"/>
              </a:solidFill>
              <a:latin typeface="Gotham Black" pitchFamily="50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Ask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God what’s your heart for this person?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God what do you want to say to this person?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Language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 I feel God saying</a:t>
            </a:r>
            <a:r>
              <a:rPr lang="en-GB" sz="3200" b="0" dirty="0" smtClean="0">
                <a:solidFill>
                  <a:schemeClr val="bg1"/>
                </a:solidFill>
                <a:latin typeface="Gotham Black" pitchFamily="50" charset="0"/>
              </a:rPr>
              <a:t>…</a:t>
            </a:r>
            <a:endParaRPr lang="en-GB" sz="32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068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6613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Testing/weighing prophecy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400" b="0" dirty="0">
              <a:solidFill>
                <a:schemeClr val="bg1"/>
              </a:solidFill>
              <a:latin typeface="Gotham Black" pitchFamily="50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 Is it in line with scripture?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 Does it settle well with my spirit?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 What is the counsel of respected others?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 Do circumstances confirm it?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641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Tongues &amp; Interpretation</a:t>
            </a:r>
          </a:p>
          <a:p>
            <a:pPr marL="0" indent="0">
              <a:buNone/>
            </a:pP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Prophecy</a:t>
            </a:r>
          </a:p>
        </p:txBody>
      </p:sp>
    </p:spTree>
    <p:extLst>
      <p:ext uri="{BB962C8B-B14F-4D97-AF65-F5344CB8AC3E}">
        <p14:creationId xmlns:p14="http://schemas.microsoft.com/office/powerpoint/2010/main" val="3352974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616632" y="1212033"/>
            <a:ext cx="1093059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4800" b="0" dirty="0">
                <a:latin typeface="Gotham Black" pitchFamily="50" charset="0"/>
              </a:rPr>
              <a:t>THE GIFTS OF </a:t>
            </a:r>
          </a:p>
          <a:p>
            <a:r>
              <a:rPr lang="en-GB" sz="4800" b="0" dirty="0">
                <a:latin typeface="Gotham Black" pitchFamily="50" charset="0"/>
              </a:rPr>
              <a:t>TONGUES, INTERPRETATION OF TONGUES AND PROPHECY</a:t>
            </a:r>
          </a:p>
        </p:txBody>
      </p:sp>
      <p:sp>
        <p:nvSpPr>
          <p:cNvPr id="115" name="TextBox 6"/>
          <p:cNvSpPr txBox="1"/>
          <p:nvPr/>
        </p:nvSpPr>
        <p:spPr>
          <a:xfrm>
            <a:off x="2784095" y="4143101"/>
            <a:ext cx="6595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3600" dirty="0">
                <a:latin typeface="Gotham Black" pitchFamily="50" charset="0"/>
              </a:rPr>
              <a:t>1 CORINTHIANS 12-14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D2DC34-612A-9047-A5EC-5C048E0351A2}"/>
              </a:ext>
            </a:extLst>
          </p:cNvPr>
          <p:cNvCxnSpPr/>
          <p:nvPr/>
        </p:nvCxnSpPr>
        <p:spPr>
          <a:xfrm>
            <a:off x="1664677" y="3727938"/>
            <a:ext cx="88345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246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The gift of </a:t>
            </a:r>
            <a:r>
              <a:rPr lang="en-GB" sz="4400" b="0" u="sng" dirty="0">
                <a:solidFill>
                  <a:srgbClr val="FFFF00"/>
                </a:solidFill>
                <a:latin typeface="Gotham Black" pitchFamily="50" charset="0"/>
              </a:rPr>
              <a:t>eternal life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0" baseline="30000" dirty="0">
              <a:solidFill>
                <a:schemeClr val="bg1"/>
              </a:solidFill>
              <a:latin typeface="Gotham Black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23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 For the wages of sin is death, but the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gift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 of God is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eternal life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in Christ Jesus our Lord.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Romans 6:23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39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5715" y="536241"/>
            <a:ext cx="1128057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The gift of </a:t>
            </a:r>
            <a:r>
              <a:rPr lang="en-GB" sz="4400" b="0" u="sng" dirty="0">
                <a:solidFill>
                  <a:srgbClr val="FFFF00"/>
                </a:solidFill>
                <a:latin typeface="Gotham Black" pitchFamily="50" charset="0"/>
              </a:rPr>
              <a:t>the Holy Spirit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0" baseline="30000" dirty="0">
              <a:solidFill>
                <a:schemeClr val="bg1"/>
              </a:solidFill>
              <a:latin typeface="Gotham Black" pitchFamily="50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4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“Do not leave Jerusalem, but wait for the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gift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my Father promised, which you have heard me speak about. </a:t>
            </a: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5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 For John baptized with water, but in a few days you will be baptized with the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Holy Spirit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Acts 1:4-5 NIV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089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360B5-7B37-DE40-8418-595E6A25F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1829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70229" y="492698"/>
            <a:ext cx="11251542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4 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Now there are varieties of gifts, but the same Spirit; </a:t>
            </a: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5 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and there are varieties of service, but the same Lord; </a:t>
            </a: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6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and there are varieties of activities, but it is the same God who empowers them all in everyone. </a:t>
            </a: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7 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To each is given the manifestation of the Spirit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for the common good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0" dirty="0">
                <a:solidFill>
                  <a:schemeClr val="bg1"/>
                </a:solidFill>
                <a:latin typeface="Gotham Black" pitchFamily="50" charset="0"/>
              </a:rPr>
              <a:t>1 Corinthians 12v4-7 ESV</a:t>
            </a:r>
            <a:endParaRPr lang="en-US" sz="18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85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0" baseline="30000" dirty="0">
                <a:solidFill>
                  <a:schemeClr val="bg1"/>
                </a:solidFill>
                <a:latin typeface="Gotham Black" pitchFamily="50" charset="0"/>
              </a:rPr>
              <a:t>8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For to one is given through the Spirit the utterance of wisdom…to another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prophecy 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… to another various kinds of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tongues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, to another the </a:t>
            </a:r>
            <a:r>
              <a:rPr lang="en-GB" sz="4000" b="0" dirty="0">
                <a:solidFill>
                  <a:srgbClr val="FFFF00"/>
                </a:solidFill>
                <a:latin typeface="Gotham Black" pitchFamily="50" charset="0"/>
              </a:rPr>
              <a:t>interpretation of tongues</a:t>
            </a:r>
            <a:r>
              <a:rPr lang="en-GB" sz="4000" b="0" dirty="0">
                <a:solidFill>
                  <a:schemeClr val="bg1"/>
                </a:solidFill>
                <a:latin typeface="Gotham Black" pitchFamily="50" charset="0"/>
              </a:rPr>
              <a:t>. All these are empowered by one and the same Spirit, who apportions to each one individually as he wills.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0" dirty="0">
                <a:solidFill>
                  <a:schemeClr val="bg1"/>
                </a:solidFill>
                <a:latin typeface="Gotham Black" pitchFamily="50" charset="0"/>
              </a:rPr>
              <a:t>1 Corinthians 12v8-11 ESV</a:t>
            </a:r>
            <a:endParaRPr lang="en-US" sz="18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353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616632" y="1212033"/>
            <a:ext cx="1093059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4800" b="0" dirty="0">
                <a:latin typeface="Gotham Black" pitchFamily="50" charset="0"/>
              </a:rPr>
              <a:t>THE GIFTS OF </a:t>
            </a:r>
          </a:p>
          <a:p>
            <a:r>
              <a:rPr lang="en-GB" sz="4800" b="0" dirty="0">
                <a:latin typeface="Gotham Black" pitchFamily="50" charset="0"/>
              </a:rPr>
              <a:t>TONGUES, INTERPRETATION OF TONGUES AND PROPHECY</a:t>
            </a:r>
          </a:p>
        </p:txBody>
      </p:sp>
      <p:sp>
        <p:nvSpPr>
          <p:cNvPr id="115" name="TextBox 6"/>
          <p:cNvSpPr txBox="1"/>
          <p:nvPr/>
        </p:nvSpPr>
        <p:spPr>
          <a:xfrm>
            <a:off x="2784095" y="4143101"/>
            <a:ext cx="6595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3600" dirty="0">
                <a:latin typeface="Gotham Black" pitchFamily="50" charset="0"/>
              </a:rPr>
              <a:t>1 CORINTHIANS 12-14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D2DC34-612A-9047-A5EC-5C048E0351A2}"/>
              </a:ext>
            </a:extLst>
          </p:cNvPr>
          <p:cNvCxnSpPr/>
          <p:nvPr/>
        </p:nvCxnSpPr>
        <p:spPr>
          <a:xfrm>
            <a:off x="1664677" y="3727938"/>
            <a:ext cx="88345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0142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0" dirty="0">
                <a:solidFill>
                  <a:srgbClr val="FFFF00"/>
                </a:solidFill>
                <a:latin typeface="Gotham Black" pitchFamily="50" charset="0"/>
              </a:rPr>
              <a:t>Tongues &amp; Interpretation </a:t>
            </a:r>
          </a:p>
          <a:p>
            <a:pPr marL="0" indent="0">
              <a:buNone/>
            </a:pPr>
            <a:r>
              <a:rPr lang="en-GB" sz="4800" b="0" dirty="0">
                <a:solidFill>
                  <a:schemeClr val="bg1"/>
                </a:solidFill>
                <a:latin typeface="Gotham Black" pitchFamily="50" charset="0"/>
              </a:rPr>
              <a:t>Prophecy</a:t>
            </a:r>
          </a:p>
        </p:txBody>
      </p:sp>
    </p:spTree>
    <p:extLst>
      <p:ext uri="{BB962C8B-B14F-4D97-AF65-F5344CB8AC3E}">
        <p14:creationId xmlns:p14="http://schemas.microsoft.com/office/powerpoint/2010/main" val="2408919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25154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0" dirty="0">
                <a:solidFill>
                  <a:schemeClr val="bg1"/>
                </a:solidFill>
                <a:latin typeface="Gotham Black" pitchFamily="50" charset="0"/>
              </a:rPr>
              <a:t>Tongues &amp; Interpretation </a:t>
            </a:r>
          </a:p>
          <a:p>
            <a:pPr marL="0" indent="0" algn="ctr">
              <a:buNone/>
            </a:pPr>
            <a:endParaRPr lang="en-GB" sz="4400" b="0" dirty="0">
              <a:solidFill>
                <a:schemeClr val="bg1"/>
              </a:solidFill>
              <a:latin typeface="Gotham Black" pitchFamily="50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Tongues = languages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Acts 2 = earthly languages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1 Corinthians 12/14 = ‘heavenly’ languages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Corinthian Context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GB" sz="3600" b="0" dirty="0">
                <a:solidFill>
                  <a:schemeClr val="bg1"/>
                </a:solidFill>
                <a:latin typeface="Gotham Black" pitchFamily="50" charset="0"/>
              </a:rPr>
              <a:t> Common </a:t>
            </a:r>
            <a:r>
              <a:rPr lang="en-GB" sz="3600" b="0" dirty="0" smtClean="0">
                <a:solidFill>
                  <a:schemeClr val="bg1"/>
                </a:solidFill>
                <a:latin typeface="Gotham Black" pitchFamily="50" charset="0"/>
              </a:rPr>
              <a:t>good</a:t>
            </a:r>
            <a:endParaRPr lang="en-GB" sz="36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60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1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Pursue love, and earnestly desire the spiritual gifts, especially that you may prophesy.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2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For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one who speaks in a tongue speaks not to men but to God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; for no one understands him, but he utters mysteries in the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Spirit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. 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3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On the other hand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,</a:t>
            </a:r>
            <a:r>
              <a:rPr lang="en-GB" sz="2400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the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one</a:t>
            </a:r>
            <a:r>
              <a:rPr lang="en-GB" b="0" dirty="0">
                <a:solidFill>
                  <a:schemeClr val="bg1"/>
                </a:solidFill>
                <a:latin typeface="Gotham Black" pitchFamily="50" charset="0"/>
              </a:rPr>
              <a:t> 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who prophesies speaks to people for their upbuilding and encouragement and consolation. </a:t>
            </a:r>
            <a:r>
              <a:rPr lang="en-GB" sz="3200" b="0" baseline="30000" dirty="0">
                <a:solidFill>
                  <a:srgbClr val="FFFF00"/>
                </a:solidFill>
                <a:latin typeface="Gotham Black" pitchFamily="50" charset="0"/>
              </a:rPr>
              <a:t>4 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The one who speaks in a tongue builds up himself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, but the one who prophesies builds up the church. </a:t>
            </a:r>
            <a:r>
              <a:rPr lang="en-GB" sz="3200" b="0" baseline="30000" dirty="0">
                <a:solidFill>
                  <a:schemeClr val="bg1"/>
                </a:solidFill>
                <a:latin typeface="Gotham Black" pitchFamily="50" charset="0"/>
              </a:rPr>
              <a:t>5 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Now </a:t>
            </a:r>
            <a:r>
              <a:rPr lang="en-GB" sz="3200" b="0" dirty="0">
                <a:solidFill>
                  <a:srgbClr val="FFFF00"/>
                </a:solidFill>
                <a:latin typeface="Gotham Black" pitchFamily="50" charset="0"/>
              </a:rPr>
              <a:t>I want you all to speak in tongues</a:t>
            </a:r>
            <a:r>
              <a:rPr lang="en-GB" sz="3200" b="0" dirty="0">
                <a:solidFill>
                  <a:schemeClr val="bg1"/>
                </a:solidFill>
                <a:latin typeface="Gotham Black" pitchFamily="50" charset="0"/>
              </a:rPr>
              <a:t>, but even more to prophesy…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14:1-5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03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92001" y="536241"/>
            <a:ext cx="11207998" cy="5719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9 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So with yourselves, if with your tongue you utter speech that is not intelligible, </a:t>
            </a:r>
            <a:r>
              <a:rPr lang="en-GB" sz="3400" b="0" dirty="0">
                <a:solidFill>
                  <a:srgbClr val="FFFF00"/>
                </a:solidFill>
                <a:latin typeface="Gotham Black" pitchFamily="50" charset="0"/>
              </a:rPr>
              <a:t>how will anyone know what is said?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 For you will be speaking into the air…  </a:t>
            </a: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13 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Therefore, one who speaks in a tongue should pray for the power to interpret. </a:t>
            </a: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14 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For if I pray in a tongue, my spirit prays but my mind is unfruitful. </a:t>
            </a:r>
            <a:r>
              <a:rPr lang="en-GB" sz="3400" b="0" baseline="30000" dirty="0">
                <a:solidFill>
                  <a:schemeClr val="bg1"/>
                </a:solidFill>
                <a:latin typeface="Gotham Black" pitchFamily="50" charset="0"/>
              </a:rPr>
              <a:t>15 </a:t>
            </a:r>
            <a:r>
              <a:rPr lang="en-GB" sz="3400" b="0" dirty="0">
                <a:solidFill>
                  <a:schemeClr val="bg1"/>
                </a:solidFill>
                <a:latin typeface="Gotham Black" pitchFamily="50" charset="0"/>
              </a:rPr>
              <a:t>What am I to do? I will pray with my spirit, but I will pray with my mind also; I will sing praise with my spirit, but I will sing with my mind also.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0" dirty="0">
                <a:solidFill>
                  <a:schemeClr val="bg1"/>
                </a:solidFill>
                <a:latin typeface="Gotham Black" pitchFamily="50" charset="0"/>
              </a:rPr>
              <a:t>1 Corinthians 14v9, 13-15 ESV</a:t>
            </a:r>
            <a:endParaRPr lang="en-US" sz="2000" b="0" dirty="0">
              <a:solidFill>
                <a:schemeClr val="bg1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330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8531</TotalTime>
  <Words>369</Words>
  <Application>Microsoft Office PowerPoint</Application>
  <PresentationFormat>Widescreen</PresentationFormat>
  <Paragraphs>93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Gobold Thin</vt:lpstr>
      <vt:lpstr>Gotham Black</vt:lpstr>
      <vt:lpstr>Gotham Bold</vt:lpstr>
      <vt:lpstr>Gotham Book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Admin</cp:lastModifiedBy>
  <cp:revision>121</cp:revision>
  <cp:lastPrinted>2019-10-26T22:02:04Z</cp:lastPrinted>
  <dcterms:modified xsi:type="dcterms:W3CDTF">2019-10-26T22:12:29Z</dcterms:modified>
</cp:coreProperties>
</file>