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2"/>
    <p:sldId id="286" r:id="rId3"/>
    <p:sldId id="319" r:id="rId4"/>
    <p:sldId id="295" r:id="rId5"/>
    <p:sldId id="307" r:id="rId6"/>
    <p:sldId id="320" r:id="rId7"/>
    <p:sldId id="308" r:id="rId8"/>
    <p:sldId id="310" r:id="rId9"/>
    <p:sldId id="311" r:id="rId10"/>
    <p:sldId id="312" r:id="rId11"/>
    <p:sldId id="313" r:id="rId12"/>
    <p:sldId id="314" r:id="rId13"/>
    <p:sldId id="315" r:id="rId14"/>
    <p:sldId id="316" r:id="rId15"/>
    <p:sldId id="317" r:id="rId16"/>
    <p:sldId id="318" r:id="rId17"/>
    <p:sldId id="284" r:id="rId18"/>
  </p:sldIdLst>
  <p:sldSz cx="12192000" cy="6858000"/>
  <p:notesSz cx="10020300" cy="688816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02" autoAdjust="0"/>
    <p:restoredTop sz="94679"/>
  </p:normalViewPr>
  <p:slideViewPr>
    <p:cSldViewPr snapToGrid="0">
      <p:cViewPr varScale="1">
        <p:scale>
          <a:sx n="79" d="100"/>
          <a:sy n="79" d="100"/>
        </p:scale>
        <p:origin x="547" y="6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2130" cy="345604"/>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5675851" y="1"/>
            <a:ext cx="4342130" cy="345604"/>
          </a:xfrm>
          <a:prstGeom prst="rect">
            <a:avLst/>
          </a:prstGeom>
        </p:spPr>
        <p:txBody>
          <a:bodyPr vert="horz" lIns="96616" tIns="48308" rIns="96616" bIns="48308" rtlCol="0"/>
          <a:lstStyle>
            <a:lvl1pPr algn="r">
              <a:defRPr sz="1300"/>
            </a:lvl1pPr>
          </a:lstStyle>
          <a:p>
            <a:fld id="{80CFFC22-B7C7-4F87-BDBE-A9F31F043524}" type="datetimeFigureOut">
              <a:rPr lang="en-GB" smtClean="0"/>
              <a:t>20/10/2019</a:t>
            </a:fld>
            <a:endParaRPr lang="en-GB"/>
          </a:p>
        </p:txBody>
      </p:sp>
      <p:sp>
        <p:nvSpPr>
          <p:cNvPr id="4" name="Footer Placeholder 3"/>
          <p:cNvSpPr>
            <a:spLocks noGrp="1"/>
          </p:cNvSpPr>
          <p:nvPr>
            <p:ph type="ftr" sz="quarter" idx="2"/>
          </p:nvPr>
        </p:nvSpPr>
        <p:spPr>
          <a:xfrm>
            <a:off x="0" y="6542560"/>
            <a:ext cx="4342130" cy="345603"/>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5675851" y="6542560"/>
            <a:ext cx="4342130" cy="345603"/>
          </a:xfrm>
          <a:prstGeom prst="rect">
            <a:avLst/>
          </a:prstGeom>
        </p:spPr>
        <p:txBody>
          <a:bodyPr vert="horz" lIns="96616" tIns="48308" rIns="96616" bIns="48308" rtlCol="0" anchor="b"/>
          <a:lstStyle>
            <a:lvl1pPr algn="r">
              <a:defRPr sz="1300"/>
            </a:lvl1pPr>
          </a:lstStyle>
          <a:p>
            <a:fld id="{C34E7AC1-7C21-4D32-8C64-796574920039}" type="slidenum">
              <a:rPr lang="en-GB" smtClean="0"/>
              <a:t>‹#›</a:t>
            </a:fld>
            <a:endParaRPr lang="en-GB"/>
          </a:p>
        </p:txBody>
      </p:sp>
    </p:spTree>
    <p:extLst>
      <p:ext uri="{BB962C8B-B14F-4D97-AF65-F5344CB8AC3E}">
        <p14:creationId xmlns:p14="http://schemas.microsoft.com/office/powerpoint/2010/main" val="2452201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2713038" y="515938"/>
            <a:ext cx="4594225" cy="2584450"/>
          </a:xfrm>
          <a:prstGeom prst="rect">
            <a:avLst/>
          </a:prstGeom>
        </p:spPr>
        <p:txBody>
          <a:bodyPr lIns="96616" tIns="48308" rIns="96616" bIns="48308"/>
          <a:lstStyle/>
          <a:p>
            <a:endParaRPr/>
          </a:p>
        </p:txBody>
      </p:sp>
      <p:sp>
        <p:nvSpPr>
          <p:cNvPr id="110" name="Shape 110"/>
          <p:cNvSpPr>
            <a:spLocks noGrp="1"/>
          </p:cNvSpPr>
          <p:nvPr>
            <p:ph type="body" sz="quarter" idx="1"/>
          </p:nvPr>
        </p:nvSpPr>
        <p:spPr>
          <a:xfrm>
            <a:off x="1336040" y="3271878"/>
            <a:ext cx="7348220" cy="3099673"/>
          </a:xfrm>
          <a:prstGeom prst="rect">
            <a:avLst/>
          </a:prstGeom>
        </p:spPr>
        <p:txBody>
          <a:bodyPr lIns="96616" tIns="48308" rIns="96616" bIns="48308"/>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2" descr="Picture 2"/>
          <p:cNvPicPr>
            <a:picLocks noChangeAspect="1"/>
          </p:cNvPicPr>
          <p:nvPr/>
        </p:nvPicPr>
        <p:blipFill>
          <a:blip r:embed="rId2"/>
          <a:stretch>
            <a:fillRect/>
          </a:stretch>
        </p:blipFill>
        <p:spPr>
          <a:xfrm>
            <a:off x="0" y="0"/>
            <a:ext cx="12192000" cy="68580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p:txBody>
          <a:bodyPr>
            <a:normAutofit/>
          </a:bodyPr>
          <a:lstStyle/>
          <a:p>
            <a:pPr algn="ctr"/>
            <a:r>
              <a:rPr lang="en-GB" sz="4000" dirty="0">
                <a:solidFill>
                  <a:srgbClr val="FFFF00"/>
                </a:solidFill>
                <a:latin typeface="Gotham Black" pitchFamily="50" charset="0"/>
              </a:rPr>
              <a:t>Power Gifts: The Gift of Faith</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838200" y="1825626"/>
            <a:ext cx="10515600" cy="3948874"/>
          </a:xfrm>
        </p:spPr>
        <p:txBody>
          <a:bodyPr>
            <a:normAutofit/>
          </a:bodyPr>
          <a:lstStyle/>
          <a:p>
            <a:pPr marL="0" indent="0">
              <a:lnSpc>
                <a:spcPct val="100000"/>
              </a:lnSpc>
              <a:buNone/>
            </a:pPr>
            <a:r>
              <a:rPr lang="en-GB" sz="3200" dirty="0">
                <a:solidFill>
                  <a:schemeClr val="bg1"/>
                </a:solidFill>
                <a:latin typeface="Gotham Black" pitchFamily="50" charset="0"/>
              </a:rPr>
              <a:t>“The gift of faith is a supernatural certainty given by the Holy Spirit to some members of the Body of Christ. This certainty is an unshakeable confidence that God is about to resolve a seemingly impossible situation, for the edification of the Church.”  </a:t>
            </a:r>
          </a:p>
          <a:p>
            <a:pPr marL="0" indent="0">
              <a:lnSpc>
                <a:spcPct val="100000"/>
              </a:lnSpc>
              <a:buNone/>
            </a:pPr>
            <a:r>
              <a:rPr lang="en-GB" sz="2400" dirty="0">
                <a:solidFill>
                  <a:schemeClr val="bg1"/>
                </a:solidFill>
                <a:latin typeface="Gotham Black" pitchFamily="50" charset="0"/>
              </a:rPr>
              <a:t>Mark </a:t>
            </a:r>
            <a:r>
              <a:rPr lang="en-GB" sz="2400" dirty="0" err="1">
                <a:solidFill>
                  <a:schemeClr val="bg1"/>
                </a:solidFill>
                <a:latin typeface="Gotham Black" pitchFamily="50" charset="0"/>
              </a:rPr>
              <a:t>Stibbe</a:t>
            </a:r>
            <a:r>
              <a:rPr lang="en-GB" sz="2400" dirty="0">
                <a:solidFill>
                  <a:schemeClr val="bg1"/>
                </a:solidFill>
                <a:latin typeface="Gotham Black" pitchFamily="50" charset="0"/>
              </a:rPr>
              <a:t> </a:t>
            </a:r>
          </a:p>
        </p:txBody>
      </p:sp>
    </p:spTree>
    <p:extLst>
      <p:ext uri="{BB962C8B-B14F-4D97-AF65-F5344CB8AC3E}">
        <p14:creationId xmlns:p14="http://schemas.microsoft.com/office/powerpoint/2010/main" val="197412449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365126"/>
            <a:ext cx="10515600" cy="722270"/>
          </a:xfrm>
        </p:spPr>
        <p:txBody>
          <a:bodyPr>
            <a:normAutofit/>
          </a:bodyPr>
          <a:lstStyle/>
          <a:p>
            <a:pPr algn="ctr"/>
            <a:r>
              <a:rPr lang="en-GB" sz="4000" dirty="0" smtClean="0">
                <a:solidFill>
                  <a:srgbClr val="FFFF00"/>
                </a:solidFill>
                <a:latin typeface="Gotham Black" pitchFamily="50" charset="0"/>
              </a:rPr>
              <a:t>The </a:t>
            </a:r>
            <a:r>
              <a:rPr lang="en-GB" sz="4000" dirty="0">
                <a:solidFill>
                  <a:srgbClr val="FFFF00"/>
                </a:solidFill>
                <a:latin typeface="Gotham Black" pitchFamily="50" charset="0"/>
              </a:rPr>
              <a:t>Gift of Faith</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838200" y="1825626"/>
            <a:ext cx="10515600" cy="3948874"/>
          </a:xfrm>
        </p:spPr>
        <p:txBody>
          <a:bodyPr>
            <a:noAutofit/>
          </a:bodyPr>
          <a:lstStyle/>
          <a:p>
            <a:pPr marL="0" indent="0">
              <a:buNone/>
            </a:pPr>
            <a:endParaRPr lang="en-GB" sz="3200" dirty="0">
              <a:solidFill>
                <a:schemeClr val="bg1"/>
              </a:solidFill>
              <a:latin typeface="Gotham Book"/>
            </a:endParaRPr>
          </a:p>
          <a:p>
            <a:pPr marL="0" indent="0">
              <a:buNone/>
            </a:pPr>
            <a:endParaRPr lang="en-GB" sz="3200" dirty="0">
              <a:solidFill>
                <a:schemeClr val="bg1"/>
              </a:solidFill>
              <a:latin typeface="Gotham Book"/>
            </a:endParaRPr>
          </a:p>
        </p:txBody>
      </p:sp>
      <p:sp>
        <p:nvSpPr>
          <p:cNvPr id="4" name="TextBox 3">
            <a:extLst>
              <a:ext uri="{FF2B5EF4-FFF2-40B4-BE49-F238E27FC236}">
                <a16:creationId xmlns:a16="http://schemas.microsoft.com/office/drawing/2014/main" id="{BF042E3F-736D-49B7-83F8-58C4CBD37840}"/>
              </a:ext>
            </a:extLst>
          </p:cNvPr>
          <p:cNvSpPr txBox="1"/>
          <p:nvPr/>
        </p:nvSpPr>
        <p:spPr>
          <a:xfrm>
            <a:off x="483479" y="1116817"/>
            <a:ext cx="11200329" cy="49654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hangingPunct="1">
              <a:spcBef>
                <a:spcPts val="1000"/>
              </a:spcBef>
              <a:buSzPct val="100000"/>
            </a:pPr>
            <a:r>
              <a:rPr lang="en-GB" sz="3000" dirty="0" err="1">
                <a:solidFill>
                  <a:srgbClr val="FFFFFF"/>
                </a:solidFill>
                <a:latin typeface="Gotham Black" pitchFamily="50" charset="0"/>
              </a:rPr>
              <a:t>eg</a:t>
            </a:r>
            <a:r>
              <a:rPr lang="en-GB" sz="3000" dirty="0">
                <a:solidFill>
                  <a:srgbClr val="FFFFFF"/>
                </a:solidFill>
                <a:latin typeface="Gotham Black" pitchFamily="50" charset="0"/>
              </a:rPr>
              <a:t> George Muller – He simply believed and obeyed the words of Jesus, ‘Have </a:t>
            </a:r>
            <a:r>
              <a:rPr lang="en-GB" sz="3000" dirty="0">
                <a:solidFill>
                  <a:srgbClr val="FFFF00"/>
                </a:solidFill>
                <a:latin typeface="Gotham Black" pitchFamily="50" charset="0"/>
              </a:rPr>
              <a:t>faith</a:t>
            </a:r>
            <a:r>
              <a:rPr lang="en-GB" sz="3000" dirty="0">
                <a:solidFill>
                  <a:srgbClr val="FFFFFF"/>
                </a:solidFill>
                <a:latin typeface="Gotham Black" pitchFamily="50" charset="0"/>
              </a:rPr>
              <a:t> in God’. Opened orphanages in Bristol. At the height of his ministry, he ran 7 day schools attended by 80,000 kids. In just one orphanage, over 10,000 kids were given shelter and a home. </a:t>
            </a:r>
          </a:p>
          <a:p>
            <a:pPr lvl="0" hangingPunct="1">
              <a:spcBef>
                <a:spcPts val="1000"/>
              </a:spcBef>
              <a:buSzPct val="100000"/>
            </a:pPr>
            <a:r>
              <a:rPr lang="en-GB" sz="3000" dirty="0">
                <a:solidFill>
                  <a:srgbClr val="FFFFFF"/>
                </a:solidFill>
                <a:latin typeface="Gotham Black" pitchFamily="50" charset="0"/>
              </a:rPr>
              <a:t>Entirely run by faith! On many days, there was no money, no milk and no food. However, God gave him special faith for all these basic needs. Some days, unexpected provisions would turn up at the door even as he was praying, ‘Give us this day our daily bread’. </a:t>
            </a:r>
          </a:p>
        </p:txBody>
      </p:sp>
    </p:spTree>
    <p:extLst>
      <p:ext uri="{BB962C8B-B14F-4D97-AF65-F5344CB8AC3E}">
        <p14:creationId xmlns:p14="http://schemas.microsoft.com/office/powerpoint/2010/main" val="370242922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365125"/>
            <a:ext cx="10515600" cy="672843"/>
          </a:xfrm>
        </p:spPr>
        <p:txBody>
          <a:bodyPr>
            <a:normAutofit/>
          </a:bodyPr>
          <a:lstStyle/>
          <a:p>
            <a:pPr algn="ctr"/>
            <a:r>
              <a:rPr lang="en-GB" sz="4000" dirty="0" smtClean="0">
                <a:solidFill>
                  <a:srgbClr val="FFFF00"/>
                </a:solidFill>
                <a:latin typeface="Gotham Black" pitchFamily="50" charset="0"/>
              </a:rPr>
              <a:t>Gifts </a:t>
            </a:r>
            <a:r>
              <a:rPr lang="en-GB" sz="4000" dirty="0">
                <a:solidFill>
                  <a:srgbClr val="FFFF00"/>
                </a:solidFill>
                <a:latin typeface="Gotham Black" pitchFamily="50" charset="0"/>
              </a:rPr>
              <a:t>of Healing</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524792" y="1210962"/>
            <a:ext cx="11142417" cy="4336398"/>
          </a:xfrm>
        </p:spPr>
        <p:txBody>
          <a:bodyPr>
            <a:normAutofit lnSpcReduction="10000"/>
          </a:bodyPr>
          <a:lstStyle/>
          <a:p>
            <a:pPr marL="0" indent="0">
              <a:lnSpc>
                <a:spcPct val="110000"/>
              </a:lnSpc>
              <a:buNone/>
            </a:pPr>
            <a:r>
              <a:rPr lang="en-GB" sz="3200" dirty="0">
                <a:solidFill>
                  <a:srgbClr val="FFFFFF"/>
                </a:solidFill>
                <a:latin typeface="Gotham Black" pitchFamily="50" charset="0"/>
              </a:rPr>
              <a:t>“The healing gifts are best understood as the special, charismatic ability to heal illnesses in the power of the Holy Spirit, and through faith in Jesus Christ. Mark </a:t>
            </a:r>
            <a:r>
              <a:rPr lang="en-GB" sz="3200" dirty="0" err="1">
                <a:solidFill>
                  <a:srgbClr val="FFFFFF"/>
                </a:solidFill>
                <a:latin typeface="Gotham Black" pitchFamily="50" charset="0"/>
              </a:rPr>
              <a:t>Stibbe</a:t>
            </a:r>
            <a:endParaRPr lang="en-GB" sz="3200" dirty="0">
              <a:solidFill>
                <a:srgbClr val="FFFFFF"/>
              </a:solidFill>
              <a:latin typeface="Gotham Black" pitchFamily="50" charset="0"/>
            </a:endParaRPr>
          </a:p>
          <a:p>
            <a:pPr marL="0" indent="0">
              <a:lnSpc>
                <a:spcPct val="110000"/>
              </a:lnSpc>
              <a:buNone/>
            </a:pPr>
            <a:endParaRPr lang="en-GB" sz="3200" dirty="0">
              <a:solidFill>
                <a:srgbClr val="FFFFFF"/>
              </a:solidFill>
              <a:latin typeface="Gotham Black" pitchFamily="50" charset="0"/>
            </a:endParaRPr>
          </a:p>
          <a:p>
            <a:pPr marL="0" indent="0">
              <a:lnSpc>
                <a:spcPct val="110000"/>
              </a:lnSpc>
              <a:buNone/>
            </a:pPr>
            <a:r>
              <a:rPr lang="en-GB" sz="3200" dirty="0">
                <a:solidFill>
                  <a:srgbClr val="FFFFFF"/>
                </a:solidFill>
                <a:latin typeface="Gotham Black" pitchFamily="50" charset="0"/>
              </a:rPr>
              <a:t>The gift is described in the plural - "gifts." Since there are different types of illness, there are different types of healing as well.</a:t>
            </a:r>
          </a:p>
        </p:txBody>
      </p:sp>
    </p:spTree>
    <p:extLst>
      <p:ext uri="{BB962C8B-B14F-4D97-AF65-F5344CB8AC3E}">
        <p14:creationId xmlns:p14="http://schemas.microsoft.com/office/powerpoint/2010/main" val="202933588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365125"/>
            <a:ext cx="10515600" cy="709913"/>
          </a:xfrm>
        </p:spPr>
        <p:txBody>
          <a:bodyPr>
            <a:normAutofit/>
          </a:bodyPr>
          <a:lstStyle/>
          <a:p>
            <a:pPr algn="ctr"/>
            <a:r>
              <a:rPr lang="en-GB" sz="4000" dirty="0" smtClean="0">
                <a:solidFill>
                  <a:srgbClr val="FFFF00"/>
                </a:solidFill>
                <a:latin typeface="Gotham Black" pitchFamily="50" charset="0"/>
              </a:rPr>
              <a:t>Gifts </a:t>
            </a:r>
            <a:r>
              <a:rPr lang="en-GB" sz="4000" dirty="0">
                <a:solidFill>
                  <a:srgbClr val="FFFF00"/>
                </a:solidFill>
                <a:latin typeface="Gotham Black" pitchFamily="50" charset="0"/>
              </a:rPr>
              <a:t>of Healing</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536489" y="1210962"/>
            <a:ext cx="11119022" cy="5281913"/>
          </a:xfrm>
        </p:spPr>
        <p:txBody>
          <a:bodyPr>
            <a:noAutofit/>
          </a:bodyPr>
          <a:lstStyle/>
          <a:p>
            <a:pPr marL="0" indent="0">
              <a:lnSpc>
                <a:spcPct val="100000"/>
              </a:lnSpc>
              <a:buNone/>
            </a:pPr>
            <a:r>
              <a:rPr lang="en-GB" sz="3000" dirty="0">
                <a:solidFill>
                  <a:schemeClr val="bg1"/>
                </a:solidFill>
                <a:latin typeface="Gotham Black" pitchFamily="50" charset="0"/>
              </a:rPr>
              <a:t>Mike at work – struggled to walk properly.</a:t>
            </a:r>
          </a:p>
          <a:p>
            <a:pPr marL="0" indent="0">
              <a:lnSpc>
                <a:spcPct val="100000"/>
              </a:lnSpc>
              <a:buNone/>
            </a:pPr>
            <a:r>
              <a:rPr lang="en-GB" sz="3000" dirty="0">
                <a:solidFill>
                  <a:schemeClr val="bg1"/>
                </a:solidFill>
                <a:latin typeface="Gotham Black" pitchFamily="50" charset="0"/>
              </a:rPr>
              <a:t>Offered to pray – laid hands on his back – prayed and asked Jesus to heal him.</a:t>
            </a:r>
          </a:p>
          <a:p>
            <a:pPr marL="0" indent="0">
              <a:lnSpc>
                <a:spcPct val="100000"/>
              </a:lnSpc>
              <a:buNone/>
            </a:pPr>
            <a:r>
              <a:rPr lang="en-GB" sz="3000" dirty="0">
                <a:solidFill>
                  <a:schemeClr val="bg1"/>
                </a:solidFill>
                <a:latin typeface="Gotham Black" pitchFamily="50" charset="0"/>
              </a:rPr>
              <a:t>He said it felt better – went outside to the playground to test it. He said “I can’t believe it!” He experienced significant improvement and was telling people. Since then ...... </a:t>
            </a:r>
          </a:p>
          <a:p>
            <a:pPr marL="0" indent="0">
              <a:lnSpc>
                <a:spcPct val="100000"/>
              </a:lnSpc>
              <a:buNone/>
            </a:pPr>
            <a:r>
              <a:rPr lang="en-GB" sz="3000" dirty="0">
                <a:solidFill>
                  <a:schemeClr val="bg1"/>
                </a:solidFill>
                <a:latin typeface="Gotham Black" pitchFamily="50" charset="0"/>
              </a:rPr>
              <a:t>I long for the day when loads of non-believers come to our churches because they know that His power is obviously among us to do them good. Hallelujah! </a:t>
            </a:r>
          </a:p>
        </p:txBody>
      </p:sp>
    </p:spTree>
    <p:extLst>
      <p:ext uri="{BB962C8B-B14F-4D97-AF65-F5344CB8AC3E}">
        <p14:creationId xmlns:p14="http://schemas.microsoft.com/office/powerpoint/2010/main" val="334340694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365126"/>
            <a:ext cx="10515600" cy="722270"/>
          </a:xfrm>
        </p:spPr>
        <p:txBody>
          <a:bodyPr>
            <a:normAutofit/>
          </a:bodyPr>
          <a:lstStyle/>
          <a:p>
            <a:pPr algn="ctr"/>
            <a:r>
              <a:rPr lang="en-GB" sz="4000" dirty="0">
                <a:solidFill>
                  <a:srgbClr val="FFFF00"/>
                </a:solidFill>
                <a:latin typeface="Gotham Black" pitchFamily="50" charset="0"/>
              </a:rPr>
              <a:t>Gift of Miraculous Powers</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499994" y="1272746"/>
            <a:ext cx="11192013" cy="4905632"/>
          </a:xfrm>
        </p:spPr>
        <p:txBody>
          <a:bodyPr>
            <a:normAutofit lnSpcReduction="10000"/>
          </a:bodyPr>
          <a:lstStyle/>
          <a:p>
            <a:pPr marL="0" indent="0">
              <a:lnSpc>
                <a:spcPct val="120000"/>
              </a:lnSpc>
              <a:buNone/>
            </a:pPr>
            <a:r>
              <a:rPr lang="en-GB" dirty="0">
                <a:solidFill>
                  <a:schemeClr val="bg1"/>
                </a:solidFill>
                <a:latin typeface="Gotham Black" pitchFamily="50" charset="0"/>
              </a:rPr>
              <a:t>“the special ability to perform acts of extraordinary supernatural power. These actions are performed through the power of the Holy Spirit and in the name of Jesus Christ, and they evoke wonder in many, and faith in some.” Mark </a:t>
            </a:r>
            <a:r>
              <a:rPr lang="en-GB" dirty="0" err="1">
                <a:solidFill>
                  <a:schemeClr val="bg1"/>
                </a:solidFill>
                <a:latin typeface="Gotham Black" pitchFamily="50" charset="0"/>
              </a:rPr>
              <a:t>Stibbe</a:t>
            </a:r>
            <a:r>
              <a:rPr lang="en-GB" dirty="0">
                <a:solidFill>
                  <a:schemeClr val="bg1"/>
                </a:solidFill>
                <a:latin typeface="Gotham Black" pitchFamily="50" charset="0"/>
              </a:rPr>
              <a:t> </a:t>
            </a:r>
          </a:p>
          <a:p>
            <a:pPr marL="0" indent="0">
              <a:lnSpc>
                <a:spcPct val="120000"/>
              </a:lnSpc>
              <a:buNone/>
            </a:pPr>
            <a:endParaRPr lang="en-GB" dirty="0">
              <a:solidFill>
                <a:schemeClr val="bg1"/>
              </a:solidFill>
              <a:latin typeface="Gotham Black" pitchFamily="50" charset="0"/>
            </a:endParaRPr>
          </a:p>
          <a:p>
            <a:pPr marL="514350" indent="-514350">
              <a:lnSpc>
                <a:spcPct val="120000"/>
              </a:lnSpc>
              <a:buAutoNum type="arabicPeriod"/>
            </a:pPr>
            <a:r>
              <a:rPr lang="en-GB" dirty="0">
                <a:solidFill>
                  <a:schemeClr val="bg1"/>
                </a:solidFill>
                <a:latin typeface="Gotham Black" pitchFamily="50" charset="0"/>
              </a:rPr>
              <a:t>Resurrection Miracles – Lazarus, Jairus’ daughter.</a:t>
            </a:r>
          </a:p>
          <a:p>
            <a:pPr marL="514350" indent="-514350">
              <a:lnSpc>
                <a:spcPct val="120000"/>
              </a:lnSpc>
              <a:buAutoNum type="arabicPeriod"/>
            </a:pPr>
            <a:r>
              <a:rPr lang="en-GB" dirty="0">
                <a:solidFill>
                  <a:schemeClr val="bg1"/>
                </a:solidFill>
                <a:latin typeface="Gotham Black" pitchFamily="50" charset="0"/>
              </a:rPr>
              <a:t>Nature Miracles – Water into wine, 5 loaves &amp; 2 fish.</a:t>
            </a:r>
          </a:p>
          <a:p>
            <a:pPr marL="514350" indent="-514350">
              <a:lnSpc>
                <a:spcPct val="120000"/>
              </a:lnSpc>
              <a:buAutoNum type="arabicPeriod"/>
            </a:pPr>
            <a:r>
              <a:rPr lang="en-GB" dirty="0">
                <a:solidFill>
                  <a:schemeClr val="bg1"/>
                </a:solidFill>
                <a:latin typeface="Gotham Black" pitchFamily="50" charset="0"/>
              </a:rPr>
              <a:t>Healing Miracles – Lady who touched the hem of his robe.</a:t>
            </a:r>
          </a:p>
        </p:txBody>
      </p:sp>
    </p:spTree>
    <p:extLst>
      <p:ext uri="{BB962C8B-B14F-4D97-AF65-F5344CB8AC3E}">
        <p14:creationId xmlns:p14="http://schemas.microsoft.com/office/powerpoint/2010/main" val="159611887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199755"/>
            <a:ext cx="10515600" cy="808767"/>
          </a:xfrm>
        </p:spPr>
        <p:txBody>
          <a:bodyPr>
            <a:normAutofit/>
          </a:bodyPr>
          <a:lstStyle/>
          <a:p>
            <a:pPr algn="ctr"/>
            <a:r>
              <a:rPr lang="en-GB" sz="4000" dirty="0">
                <a:solidFill>
                  <a:srgbClr val="FFFF00"/>
                </a:solidFill>
                <a:latin typeface="Gotham Black" pitchFamily="50" charset="0"/>
              </a:rPr>
              <a:t>Gift of Miraculous Powers</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288324" y="1008522"/>
            <a:ext cx="11615352" cy="4828615"/>
          </a:xfrm>
        </p:spPr>
        <p:txBody>
          <a:bodyPr>
            <a:noAutofit/>
          </a:bodyPr>
          <a:lstStyle/>
          <a:p>
            <a:pPr marL="0" indent="0">
              <a:lnSpc>
                <a:spcPct val="100000"/>
              </a:lnSpc>
              <a:buNone/>
            </a:pPr>
            <a:r>
              <a:rPr lang="en-GB" sz="3200" dirty="0">
                <a:solidFill>
                  <a:schemeClr val="bg1"/>
                </a:solidFill>
                <a:latin typeface="Gotham Black" pitchFamily="50" charset="0"/>
              </a:rPr>
              <a:t>Brazil – woman prayed for a blind man. Blind since a small boy - acid spill. Nothing but white scar tissue where the cornea and pupil should have been.</a:t>
            </a:r>
          </a:p>
          <a:p>
            <a:pPr marL="0" indent="0">
              <a:lnSpc>
                <a:spcPct val="100000"/>
              </a:lnSpc>
              <a:buNone/>
            </a:pPr>
            <a:r>
              <a:rPr lang="en-GB" sz="3200" dirty="0">
                <a:solidFill>
                  <a:schemeClr val="bg1"/>
                </a:solidFill>
                <a:latin typeface="Gotham Black" pitchFamily="50" charset="0"/>
              </a:rPr>
              <a:t>He felt nothing during her prayer. Woman - strong urge from God - prayed for 5 hours. </a:t>
            </a:r>
          </a:p>
          <a:p>
            <a:pPr marL="0" indent="0">
              <a:lnSpc>
                <a:spcPct val="100000"/>
              </a:lnSpc>
              <a:buNone/>
            </a:pPr>
            <a:r>
              <a:rPr lang="en-GB" sz="3200" dirty="0">
                <a:solidFill>
                  <a:schemeClr val="bg1"/>
                </a:solidFill>
                <a:latin typeface="Gotham Black" pitchFamily="50" charset="0"/>
              </a:rPr>
              <a:t>Woman went back to the USA. </a:t>
            </a:r>
          </a:p>
          <a:p>
            <a:pPr marL="0" indent="0">
              <a:lnSpc>
                <a:spcPct val="100000"/>
              </a:lnSpc>
              <a:buNone/>
            </a:pPr>
            <a:r>
              <a:rPr lang="en-GB" sz="3200" dirty="0">
                <a:solidFill>
                  <a:schemeClr val="bg1"/>
                </a:solidFill>
                <a:latin typeface="Gotham Black" pitchFamily="50" charset="0"/>
              </a:rPr>
              <a:t>Pastor contact – woke third day with new eyes and perfect vision. Down at the hospital - third time. They keep asking him ‘Tell us again, how is it you can see?’</a:t>
            </a:r>
          </a:p>
        </p:txBody>
      </p:sp>
    </p:spTree>
    <p:extLst>
      <p:ext uri="{BB962C8B-B14F-4D97-AF65-F5344CB8AC3E}">
        <p14:creationId xmlns:p14="http://schemas.microsoft.com/office/powerpoint/2010/main" val="344560081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p:txBody>
          <a:bodyPr>
            <a:normAutofit/>
          </a:bodyPr>
          <a:lstStyle/>
          <a:p>
            <a:pPr algn="ctr"/>
            <a:r>
              <a:rPr lang="en-GB" sz="4000" dirty="0">
                <a:solidFill>
                  <a:srgbClr val="FFFF00"/>
                </a:solidFill>
                <a:latin typeface="Gotham Black" pitchFamily="50" charset="0"/>
              </a:rPr>
              <a:t>Prayer</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370332" y="1853852"/>
            <a:ext cx="11451336" cy="3298916"/>
          </a:xfrm>
        </p:spPr>
        <p:txBody>
          <a:bodyPr>
            <a:noAutofit/>
          </a:bodyPr>
          <a:lstStyle/>
          <a:p>
            <a:pPr marL="0" indent="0">
              <a:lnSpc>
                <a:spcPct val="100000"/>
              </a:lnSpc>
              <a:buNone/>
            </a:pPr>
            <a:r>
              <a:rPr lang="en-GB" sz="3200" dirty="0">
                <a:solidFill>
                  <a:schemeClr val="bg1"/>
                </a:solidFill>
                <a:latin typeface="Gotham Black" pitchFamily="50" charset="0"/>
              </a:rPr>
              <a:t>Holy Spirit, we ask you to give us your gifts today that we can give to others that will result in them experiencing the Father’s goodness and enjoying the abundant life that is found in Jesus Christ. Amen! </a:t>
            </a:r>
          </a:p>
        </p:txBody>
      </p:sp>
    </p:spTree>
    <p:extLst>
      <p:ext uri="{BB962C8B-B14F-4D97-AF65-F5344CB8AC3E}">
        <p14:creationId xmlns:p14="http://schemas.microsoft.com/office/powerpoint/2010/main" val="372618832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2" descr="Picture 2"/>
          <p:cNvPicPr>
            <a:picLocks noChangeAspect="1"/>
          </p:cNvPicPr>
          <p:nvPr/>
        </p:nvPicPr>
        <p:blipFill>
          <a:blip r:embed="rId2"/>
          <a:stretch>
            <a:fillRect/>
          </a:stretch>
        </p:blipFill>
        <p:spPr>
          <a:xfrm>
            <a:off x="0" y="0"/>
            <a:ext cx="12192000" cy="6858000"/>
          </a:xfrm>
          <a:prstGeom prst="rect">
            <a:avLst/>
          </a:prstGeom>
          <a:ln w="12700">
            <a:miter lim="400000"/>
          </a:ln>
        </p:spPr>
      </p:pic>
    </p:spTree>
    <p:extLst>
      <p:ext uri="{BB962C8B-B14F-4D97-AF65-F5344CB8AC3E}">
        <p14:creationId xmlns:p14="http://schemas.microsoft.com/office/powerpoint/2010/main" val="287818294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303342"/>
            <a:ext cx="10515600" cy="635771"/>
          </a:xfrm>
        </p:spPr>
        <p:txBody>
          <a:bodyPr>
            <a:noAutofit/>
          </a:bodyPr>
          <a:lstStyle/>
          <a:p>
            <a:pPr algn="ctr"/>
            <a:r>
              <a:rPr lang="en-GB" sz="4000" dirty="0" smtClean="0">
                <a:solidFill>
                  <a:srgbClr val="FFFF00"/>
                </a:solidFill>
                <a:latin typeface="Gotham Black" pitchFamily="50" charset="0"/>
              </a:rPr>
              <a:t>Healing</a:t>
            </a:r>
            <a:r>
              <a:rPr lang="en-GB" sz="4000" dirty="0">
                <a:solidFill>
                  <a:srgbClr val="FFFF00"/>
                </a:solidFill>
                <a:latin typeface="Gotham Black" pitchFamily="50" charset="0"/>
              </a:rPr>
              <a:t>, Miracles &amp; Faith</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435060" y="1161535"/>
            <a:ext cx="11321879" cy="5399903"/>
          </a:xfrm>
        </p:spPr>
        <p:txBody>
          <a:bodyPr>
            <a:noAutofit/>
          </a:bodyPr>
          <a:lstStyle/>
          <a:p>
            <a:pPr marL="0" indent="0">
              <a:lnSpc>
                <a:spcPct val="100000"/>
              </a:lnSpc>
              <a:buNone/>
            </a:pPr>
            <a:r>
              <a:rPr lang="en-GB" sz="3600" dirty="0">
                <a:solidFill>
                  <a:schemeClr val="bg1"/>
                </a:solidFill>
                <a:latin typeface="Gotham Black" pitchFamily="50" charset="0"/>
                <a:cs typeface="Al Bayan Plain" pitchFamily="2" charset="-78"/>
              </a:rPr>
              <a:t>One day Peter and John were going up to the temple at the time of prayer—at three in the afternoon. </a:t>
            </a:r>
            <a:r>
              <a:rPr lang="en-GB" sz="3600" baseline="30000" dirty="0">
                <a:solidFill>
                  <a:schemeClr val="bg1"/>
                </a:solidFill>
                <a:latin typeface="Gotham Black" pitchFamily="50" charset="0"/>
                <a:cs typeface="Al Bayan Plain" pitchFamily="2" charset="-78"/>
              </a:rPr>
              <a:t>2</a:t>
            </a:r>
            <a:r>
              <a:rPr lang="en-GB" sz="3600" dirty="0">
                <a:solidFill>
                  <a:schemeClr val="bg1"/>
                </a:solidFill>
                <a:latin typeface="Gotham Black" pitchFamily="50" charset="0"/>
                <a:cs typeface="Al Bayan Plain" pitchFamily="2" charset="-78"/>
              </a:rPr>
              <a:t> Now a man who was lame from birth was being carried to the temple gate called Beautiful, where he was put every day to beg from those going into the temple courts. </a:t>
            </a:r>
            <a:r>
              <a:rPr lang="en-GB" sz="3600" baseline="30000" dirty="0">
                <a:solidFill>
                  <a:schemeClr val="bg1"/>
                </a:solidFill>
                <a:latin typeface="Gotham Black" pitchFamily="50" charset="0"/>
                <a:cs typeface="Al Bayan Plain" pitchFamily="2" charset="-78"/>
              </a:rPr>
              <a:t>3</a:t>
            </a:r>
            <a:r>
              <a:rPr lang="en-GB" sz="3600" dirty="0">
                <a:solidFill>
                  <a:schemeClr val="bg1"/>
                </a:solidFill>
                <a:latin typeface="Gotham Black" pitchFamily="50" charset="0"/>
                <a:cs typeface="Al Bayan Plain" pitchFamily="2" charset="-78"/>
              </a:rPr>
              <a:t> When he saw Peter and John about to enter, he asked them for money.</a:t>
            </a:r>
            <a:r>
              <a:rPr lang="en-GB" sz="3600" baseline="30000" dirty="0">
                <a:solidFill>
                  <a:schemeClr val="bg1"/>
                </a:solidFill>
                <a:latin typeface="Gotham Black" pitchFamily="50" charset="0"/>
                <a:cs typeface="Al Bayan Plain" pitchFamily="2" charset="-78"/>
              </a:rPr>
              <a:t> </a:t>
            </a:r>
            <a:endParaRPr lang="en-GB" sz="3600" dirty="0">
              <a:solidFill>
                <a:schemeClr val="bg1"/>
              </a:solidFill>
              <a:latin typeface="Gotham Black" pitchFamily="50" charset="0"/>
              <a:cs typeface="Al Bayan Plain" pitchFamily="2" charset="-78"/>
            </a:endParaRPr>
          </a:p>
        </p:txBody>
      </p:sp>
    </p:spTree>
    <p:extLst>
      <p:ext uri="{BB962C8B-B14F-4D97-AF65-F5344CB8AC3E}">
        <p14:creationId xmlns:p14="http://schemas.microsoft.com/office/powerpoint/2010/main" val="233954552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303342"/>
            <a:ext cx="10515600" cy="635771"/>
          </a:xfrm>
        </p:spPr>
        <p:txBody>
          <a:bodyPr>
            <a:noAutofit/>
          </a:bodyPr>
          <a:lstStyle/>
          <a:p>
            <a:pPr algn="ctr"/>
            <a:r>
              <a:rPr lang="en-GB" sz="4000" dirty="0" smtClean="0">
                <a:solidFill>
                  <a:srgbClr val="FFFF00"/>
                </a:solidFill>
                <a:latin typeface="Gotham Black" pitchFamily="50" charset="0"/>
              </a:rPr>
              <a:t>Healing</a:t>
            </a:r>
            <a:r>
              <a:rPr lang="en-GB" sz="4000" dirty="0">
                <a:solidFill>
                  <a:srgbClr val="FFFF00"/>
                </a:solidFill>
                <a:latin typeface="Gotham Black" pitchFamily="50" charset="0"/>
              </a:rPr>
              <a:t>, Miracles &amp; Faith</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435060" y="1161535"/>
            <a:ext cx="11321879" cy="5399903"/>
          </a:xfrm>
        </p:spPr>
        <p:txBody>
          <a:bodyPr>
            <a:noAutofit/>
          </a:bodyPr>
          <a:lstStyle/>
          <a:p>
            <a:pPr marL="0" indent="0">
              <a:lnSpc>
                <a:spcPct val="100000"/>
              </a:lnSpc>
              <a:buNone/>
            </a:pPr>
            <a:r>
              <a:rPr lang="en-GB" sz="3600" baseline="30000" dirty="0">
                <a:solidFill>
                  <a:schemeClr val="bg1"/>
                </a:solidFill>
                <a:latin typeface="Gotham Black" pitchFamily="50" charset="0"/>
                <a:cs typeface="Al Bayan Plain" pitchFamily="2" charset="-78"/>
              </a:rPr>
              <a:t>4</a:t>
            </a:r>
            <a:r>
              <a:rPr lang="en-GB" sz="3600" dirty="0">
                <a:solidFill>
                  <a:schemeClr val="bg1"/>
                </a:solidFill>
                <a:latin typeface="Gotham Black" pitchFamily="50" charset="0"/>
                <a:cs typeface="Al Bayan Plain" pitchFamily="2" charset="-78"/>
              </a:rPr>
              <a:t> Peter looked straight at him, as did John. Then Peter said, “Look at us!” </a:t>
            </a:r>
            <a:r>
              <a:rPr lang="en-GB" sz="3600" baseline="30000" dirty="0">
                <a:solidFill>
                  <a:schemeClr val="bg1"/>
                </a:solidFill>
                <a:latin typeface="Gotham Black" pitchFamily="50" charset="0"/>
                <a:cs typeface="Al Bayan Plain" pitchFamily="2" charset="-78"/>
              </a:rPr>
              <a:t>5</a:t>
            </a:r>
            <a:r>
              <a:rPr lang="en-GB" sz="3600" dirty="0">
                <a:solidFill>
                  <a:schemeClr val="bg1"/>
                </a:solidFill>
                <a:latin typeface="Gotham Black" pitchFamily="50" charset="0"/>
                <a:cs typeface="Al Bayan Plain" pitchFamily="2" charset="-78"/>
              </a:rPr>
              <a:t> So the man gave them his attention, expecting to get something from them. </a:t>
            </a:r>
            <a:r>
              <a:rPr lang="en-GB" sz="3600" baseline="30000" dirty="0">
                <a:solidFill>
                  <a:schemeClr val="bg1"/>
                </a:solidFill>
                <a:latin typeface="Gotham Black" pitchFamily="50" charset="0"/>
                <a:cs typeface="Al Bayan Plain" pitchFamily="2" charset="-78"/>
              </a:rPr>
              <a:t>6</a:t>
            </a:r>
            <a:r>
              <a:rPr lang="en-GB" sz="3600" dirty="0">
                <a:solidFill>
                  <a:schemeClr val="bg1"/>
                </a:solidFill>
                <a:latin typeface="Gotham Black" pitchFamily="50" charset="0"/>
                <a:cs typeface="Al Bayan Plain" pitchFamily="2" charset="-78"/>
              </a:rPr>
              <a:t> Then Peter said, “Silver or gold I do not have, but what I do have I give you. In the name of Jesus Christ of Nazareth, walk.”</a:t>
            </a:r>
            <a:r>
              <a:rPr lang="en-GB" sz="3600" baseline="30000" dirty="0">
                <a:solidFill>
                  <a:schemeClr val="bg1"/>
                </a:solidFill>
                <a:latin typeface="Gotham Black" pitchFamily="50" charset="0"/>
                <a:cs typeface="Al Bayan Plain" pitchFamily="2" charset="-78"/>
              </a:rPr>
              <a:t> 7 </a:t>
            </a:r>
            <a:r>
              <a:rPr lang="en-GB" sz="3600" dirty="0">
                <a:solidFill>
                  <a:schemeClr val="bg1"/>
                </a:solidFill>
                <a:latin typeface="Gotham Black" pitchFamily="50" charset="0"/>
                <a:cs typeface="Al Bayan Plain" pitchFamily="2" charset="-78"/>
              </a:rPr>
              <a:t>Taking him by the right hand, he helped him up, and instantly the man’s feet and ankles became strong. </a:t>
            </a:r>
          </a:p>
        </p:txBody>
      </p:sp>
    </p:spTree>
    <p:extLst>
      <p:ext uri="{BB962C8B-B14F-4D97-AF65-F5344CB8AC3E}">
        <p14:creationId xmlns:p14="http://schemas.microsoft.com/office/powerpoint/2010/main" val="370414776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3CD0D38-0E05-44FD-8E71-4EA55977DBE2}"/>
              </a:ext>
            </a:extLst>
          </p:cNvPr>
          <p:cNvSpPr>
            <a:spLocks noGrp="1"/>
          </p:cNvSpPr>
          <p:nvPr>
            <p:ph type="body" idx="1"/>
          </p:nvPr>
        </p:nvSpPr>
        <p:spPr>
          <a:xfrm>
            <a:off x="536488" y="691979"/>
            <a:ext cx="11251857" cy="5267448"/>
          </a:xfrm>
        </p:spPr>
        <p:txBody>
          <a:bodyPr>
            <a:noAutofit/>
          </a:bodyPr>
          <a:lstStyle/>
          <a:p>
            <a:pPr marL="0" indent="0">
              <a:lnSpc>
                <a:spcPct val="100000"/>
              </a:lnSpc>
              <a:buNone/>
            </a:pPr>
            <a:r>
              <a:rPr lang="en-GB" sz="3600" baseline="30000" dirty="0">
                <a:solidFill>
                  <a:schemeClr val="bg1"/>
                </a:solidFill>
                <a:latin typeface="Gotham Black" pitchFamily="50" charset="0"/>
                <a:cs typeface="Al Bayan Plain" pitchFamily="2" charset="-78"/>
              </a:rPr>
              <a:t>8</a:t>
            </a:r>
            <a:r>
              <a:rPr lang="en-GB" sz="3600" dirty="0">
                <a:solidFill>
                  <a:schemeClr val="bg1"/>
                </a:solidFill>
                <a:latin typeface="Gotham Black" pitchFamily="50" charset="0"/>
                <a:cs typeface="Al Bayan Plain" pitchFamily="2" charset="-78"/>
              </a:rPr>
              <a:t> He jumped to his feet and began to walk. Then he went with them into the temple courts, walking and jumping, and praising God. </a:t>
            </a:r>
            <a:r>
              <a:rPr lang="en-GB" sz="3600" baseline="30000" dirty="0">
                <a:solidFill>
                  <a:schemeClr val="bg1"/>
                </a:solidFill>
                <a:latin typeface="Gotham Black" pitchFamily="50" charset="0"/>
                <a:cs typeface="Al Bayan Plain" pitchFamily="2" charset="-78"/>
              </a:rPr>
              <a:t>9</a:t>
            </a:r>
            <a:r>
              <a:rPr lang="en-GB" sz="3600" dirty="0">
                <a:solidFill>
                  <a:schemeClr val="bg1"/>
                </a:solidFill>
                <a:latin typeface="Gotham Black" pitchFamily="50" charset="0"/>
                <a:cs typeface="Al Bayan Plain" pitchFamily="2" charset="-78"/>
              </a:rPr>
              <a:t> When all the people saw him walking and praising God, </a:t>
            </a:r>
            <a:r>
              <a:rPr lang="en-GB" sz="3600" baseline="30000" dirty="0">
                <a:solidFill>
                  <a:schemeClr val="bg1"/>
                </a:solidFill>
                <a:latin typeface="Gotham Black" pitchFamily="50" charset="0"/>
                <a:cs typeface="Al Bayan Plain" pitchFamily="2" charset="-78"/>
              </a:rPr>
              <a:t>10</a:t>
            </a:r>
            <a:r>
              <a:rPr lang="en-GB" sz="3600" dirty="0">
                <a:solidFill>
                  <a:schemeClr val="bg1"/>
                </a:solidFill>
                <a:latin typeface="Gotham Black" pitchFamily="50" charset="0"/>
                <a:cs typeface="Al Bayan Plain" pitchFamily="2" charset="-78"/>
              </a:rPr>
              <a:t> </a:t>
            </a:r>
            <a:r>
              <a:rPr lang="en-GB" sz="3600" dirty="0" err="1" smtClean="0">
                <a:solidFill>
                  <a:schemeClr val="bg1"/>
                </a:solidFill>
                <a:latin typeface="Gotham Black" pitchFamily="50" charset="0"/>
                <a:cs typeface="Al Bayan Plain" pitchFamily="2" charset="-78"/>
              </a:rPr>
              <a:t>theya</a:t>
            </a:r>
            <a:r>
              <a:rPr lang="en-GB" sz="3600" dirty="0" smtClean="0">
                <a:solidFill>
                  <a:schemeClr val="bg1"/>
                </a:solidFill>
                <a:latin typeface="Gotham Black" pitchFamily="50" charset="0"/>
                <a:cs typeface="Al Bayan Plain" pitchFamily="2" charset="-78"/>
              </a:rPr>
              <a:t> </a:t>
            </a:r>
            <a:r>
              <a:rPr lang="en-GB" sz="3600" dirty="0">
                <a:solidFill>
                  <a:schemeClr val="bg1"/>
                </a:solidFill>
                <a:latin typeface="Gotham Black" pitchFamily="50" charset="0"/>
                <a:cs typeface="Al Bayan Plain" pitchFamily="2" charset="-78"/>
              </a:rPr>
              <a:t>recognized him as the same man who used to sit begging at the temple gate called Beautiful, and they were filled with wonder and amazement at what had happened to him.</a:t>
            </a:r>
          </a:p>
        </p:txBody>
      </p:sp>
    </p:spTree>
    <p:extLst>
      <p:ext uri="{BB962C8B-B14F-4D97-AF65-F5344CB8AC3E}">
        <p14:creationId xmlns:p14="http://schemas.microsoft.com/office/powerpoint/2010/main" val="363331275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3CD0D38-0E05-44FD-8E71-4EA55977DBE2}"/>
              </a:ext>
            </a:extLst>
          </p:cNvPr>
          <p:cNvSpPr>
            <a:spLocks noGrp="1"/>
          </p:cNvSpPr>
          <p:nvPr>
            <p:ph type="body" idx="1"/>
          </p:nvPr>
        </p:nvSpPr>
        <p:spPr>
          <a:xfrm>
            <a:off x="616809" y="334437"/>
            <a:ext cx="11230232" cy="5596002"/>
          </a:xfrm>
        </p:spPr>
        <p:txBody>
          <a:bodyPr>
            <a:noAutofit/>
          </a:bodyPr>
          <a:lstStyle/>
          <a:p>
            <a:pPr marL="0" indent="0">
              <a:lnSpc>
                <a:spcPct val="100000"/>
              </a:lnSpc>
              <a:buNone/>
            </a:pPr>
            <a:r>
              <a:rPr lang="en-GB" sz="3600" baseline="30000" dirty="0">
                <a:solidFill>
                  <a:schemeClr val="bg1"/>
                </a:solidFill>
                <a:latin typeface="Gotham Black" pitchFamily="50" charset="0"/>
                <a:cs typeface="Al Bayan Plain" pitchFamily="2" charset="-78"/>
              </a:rPr>
              <a:t>11</a:t>
            </a:r>
            <a:r>
              <a:rPr lang="en-GB" sz="3600" dirty="0">
                <a:solidFill>
                  <a:schemeClr val="bg1"/>
                </a:solidFill>
                <a:latin typeface="Gotham Black" pitchFamily="50" charset="0"/>
                <a:cs typeface="Al Bayan Plain" pitchFamily="2" charset="-78"/>
              </a:rPr>
              <a:t>While the man held on to Peter and John, all the people were astonished and came running to them in the place called Solomon’s Colonnade. </a:t>
            </a:r>
            <a:r>
              <a:rPr lang="en-GB" sz="3600" baseline="30000" dirty="0">
                <a:solidFill>
                  <a:schemeClr val="bg1"/>
                </a:solidFill>
                <a:latin typeface="Gotham Black" pitchFamily="50" charset="0"/>
                <a:cs typeface="Al Bayan Plain" pitchFamily="2" charset="-78"/>
              </a:rPr>
              <a:t>12</a:t>
            </a:r>
            <a:r>
              <a:rPr lang="en-GB" sz="3600" dirty="0">
                <a:solidFill>
                  <a:schemeClr val="bg1"/>
                </a:solidFill>
                <a:latin typeface="Gotham Black" pitchFamily="50" charset="0"/>
                <a:cs typeface="Al Bayan Plain" pitchFamily="2" charset="-78"/>
              </a:rPr>
              <a:t>When Peter saw this, he said to them: “Fellow Israelites, why does this surprise you? Why do you stare at us as if by our own power or godliness we had made this man walk? </a:t>
            </a:r>
            <a:endParaRPr lang="en-GB" sz="3600" dirty="0">
              <a:solidFill>
                <a:schemeClr val="bg1"/>
              </a:solidFill>
              <a:latin typeface="Gotham Black" pitchFamily="50" charset="0"/>
            </a:endParaRPr>
          </a:p>
        </p:txBody>
      </p:sp>
    </p:spTree>
    <p:extLst>
      <p:ext uri="{BB962C8B-B14F-4D97-AF65-F5344CB8AC3E}">
        <p14:creationId xmlns:p14="http://schemas.microsoft.com/office/powerpoint/2010/main" val="306127130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3CD0D38-0E05-44FD-8E71-4EA55977DBE2}"/>
              </a:ext>
            </a:extLst>
          </p:cNvPr>
          <p:cNvSpPr>
            <a:spLocks noGrp="1"/>
          </p:cNvSpPr>
          <p:nvPr>
            <p:ph type="body" idx="1"/>
          </p:nvPr>
        </p:nvSpPr>
        <p:spPr>
          <a:xfrm>
            <a:off x="616809" y="334437"/>
            <a:ext cx="11230232" cy="5596002"/>
          </a:xfrm>
        </p:spPr>
        <p:txBody>
          <a:bodyPr>
            <a:noAutofit/>
          </a:bodyPr>
          <a:lstStyle/>
          <a:p>
            <a:pPr marL="0" indent="0">
              <a:lnSpc>
                <a:spcPct val="100000"/>
              </a:lnSpc>
              <a:buNone/>
            </a:pPr>
            <a:r>
              <a:rPr lang="en-GB" sz="3200" baseline="30000" dirty="0">
                <a:solidFill>
                  <a:schemeClr val="bg1"/>
                </a:solidFill>
                <a:latin typeface="Gotham Black" pitchFamily="50" charset="0"/>
                <a:cs typeface="Al Bayan Plain" pitchFamily="2" charset="-78"/>
              </a:rPr>
              <a:t>13</a:t>
            </a:r>
            <a:r>
              <a:rPr lang="en-GB" sz="3200" dirty="0">
                <a:solidFill>
                  <a:schemeClr val="bg1"/>
                </a:solidFill>
                <a:latin typeface="Gotham Black" pitchFamily="50" charset="0"/>
                <a:cs typeface="Al Bayan Plain" pitchFamily="2" charset="-78"/>
              </a:rPr>
              <a:t> The God of Abraham, Isaac and Jacob, the God of our fathers, has glorified his servant Jesus. You handed him over to be killed, and you disowned him before Pilate, though he had decided to let him go. </a:t>
            </a:r>
            <a:r>
              <a:rPr lang="en-GB" sz="3200" baseline="30000" dirty="0">
                <a:solidFill>
                  <a:schemeClr val="bg1"/>
                </a:solidFill>
                <a:latin typeface="Gotham Black" pitchFamily="50" charset="0"/>
                <a:cs typeface="Al Bayan Plain" pitchFamily="2" charset="-78"/>
              </a:rPr>
              <a:t>14</a:t>
            </a:r>
            <a:r>
              <a:rPr lang="en-GB" sz="3200" dirty="0">
                <a:solidFill>
                  <a:schemeClr val="bg1"/>
                </a:solidFill>
                <a:latin typeface="Gotham Black" pitchFamily="50" charset="0"/>
                <a:cs typeface="Al Bayan Plain" pitchFamily="2" charset="-78"/>
              </a:rPr>
              <a:t> You disowned the Holy and Righteous One and asked that a murderer be released to you. </a:t>
            </a:r>
            <a:r>
              <a:rPr lang="en-GB" sz="3200" baseline="30000" dirty="0">
                <a:solidFill>
                  <a:schemeClr val="bg1"/>
                </a:solidFill>
                <a:latin typeface="Gotham Black" pitchFamily="50" charset="0"/>
                <a:cs typeface="Al Bayan Plain" pitchFamily="2" charset="-78"/>
              </a:rPr>
              <a:t>15</a:t>
            </a:r>
            <a:r>
              <a:rPr lang="en-GB" sz="3200" dirty="0">
                <a:solidFill>
                  <a:schemeClr val="bg1"/>
                </a:solidFill>
                <a:latin typeface="Gotham Black" pitchFamily="50" charset="0"/>
                <a:cs typeface="Al Bayan Plain" pitchFamily="2" charset="-78"/>
              </a:rPr>
              <a:t> You killed the author of life, but God raised him from the dead. We are witnesses of this. </a:t>
            </a:r>
          </a:p>
          <a:p>
            <a:pPr marL="0" indent="0">
              <a:lnSpc>
                <a:spcPct val="100000"/>
              </a:lnSpc>
              <a:buNone/>
            </a:pPr>
            <a:r>
              <a:rPr lang="en-GB" sz="2000" dirty="0">
                <a:solidFill>
                  <a:schemeClr val="bg1"/>
                </a:solidFill>
                <a:latin typeface="Gotham Black" pitchFamily="50" charset="0"/>
                <a:cs typeface="Al Bayan Plain" pitchFamily="2" charset="-78"/>
              </a:rPr>
              <a:t>Acts 13</a:t>
            </a:r>
          </a:p>
        </p:txBody>
      </p:sp>
    </p:spTree>
    <p:extLst>
      <p:ext uri="{BB962C8B-B14F-4D97-AF65-F5344CB8AC3E}">
        <p14:creationId xmlns:p14="http://schemas.microsoft.com/office/powerpoint/2010/main" val="132901870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3CD0D38-0E05-44FD-8E71-4EA55977DBE2}"/>
              </a:ext>
            </a:extLst>
          </p:cNvPr>
          <p:cNvSpPr>
            <a:spLocks noGrp="1"/>
          </p:cNvSpPr>
          <p:nvPr>
            <p:ph type="body" idx="1"/>
          </p:nvPr>
        </p:nvSpPr>
        <p:spPr>
          <a:xfrm>
            <a:off x="479854" y="345989"/>
            <a:ext cx="11232292" cy="5893368"/>
          </a:xfrm>
        </p:spPr>
        <p:txBody>
          <a:bodyPr>
            <a:noAutofit/>
          </a:bodyPr>
          <a:lstStyle/>
          <a:p>
            <a:pPr marL="0" indent="0">
              <a:buNone/>
            </a:pPr>
            <a:r>
              <a:rPr lang="en-GB" sz="3000" baseline="30000" dirty="0">
                <a:solidFill>
                  <a:schemeClr val="bg1"/>
                </a:solidFill>
                <a:latin typeface="Gotham Black" pitchFamily="50" charset="0"/>
              </a:rPr>
              <a:t>16</a:t>
            </a:r>
            <a:r>
              <a:rPr lang="en-GB" sz="3000" dirty="0">
                <a:solidFill>
                  <a:schemeClr val="bg1"/>
                </a:solidFill>
                <a:latin typeface="Gotham Black" pitchFamily="50" charset="0"/>
              </a:rPr>
              <a:t> By </a:t>
            </a:r>
            <a:r>
              <a:rPr lang="en-GB" sz="3000" dirty="0">
                <a:solidFill>
                  <a:srgbClr val="FFFF00"/>
                </a:solidFill>
                <a:latin typeface="Gotham Black" pitchFamily="50" charset="0"/>
              </a:rPr>
              <a:t>faith</a:t>
            </a:r>
            <a:r>
              <a:rPr lang="en-GB" sz="3000" dirty="0">
                <a:solidFill>
                  <a:schemeClr val="bg1"/>
                </a:solidFill>
                <a:latin typeface="Gotham Black" pitchFamily="50" charset="0"/>
              </a:rPr>
              <a:t> </a:t>
            </a:r>
            <a:r>
              <a:rPr lang="en-GB" sz="3000" dirty="0">
                <a:solidFill>
                  <a:srgbClr val="FFFF00"/>
                </a:solidFill>
                <a:latin typeface="Gotham Black" pitchFamily="50" charset="0"/>
              </a:rPr>
              <a:t>in the name of Jesus</a:t>
            </a:r>
            <a:r>
              <a:rPr lang="en-GB" sz="3000" dirty="0">
                <a:solidFill>
                  <a:schemeClr val="bg1"/>
                </a:solidFill>
                <a:latin typeface="Gotham Black" pitchFamily="50" charset="0"/>
              </a:rPr>
              <a:t>, this man whom you see and know was made strong. </a:t>
            </a:r>
            <a:r>
              <a:rPr lang="en-GB" sz="3000" dirty="0">
                <a:solidFill>
                  <a:srgbClr val="FFFF00"/>
                </a:solidFill>
                <a:latin typeface="Gotham Black" pitchFamily="50" charset="0"/>
              </a:rPr>
              <a:t>It is Jesus’ name and the faith</a:t>
            </a:r>
            <a:r>
              <a:rPr lang="en-GB" sz="3000" dirty="0">
                <a:solidFill>
                  <a:schemeClr val="bg1"/>
                </a:solidFill>
                <a:latin typeface="Gotham Black" pitchFamily="50" charset="0"/>
              </a:rPr>
              <a:t> </a:t>
            </a:r>
            <a:r>
              <a:rPr lang="en-GB" sz="3000" dirty="0">
                <a:solidFill>
                  <a:srgbClr val="FFFF00"/>
                </a:solidFill>
                <a:latin typeface="Gotham Black" pitchFamily="50" charset="0"/>
              </a:rPr>
              <a:t>that comes through him</a:t>
            </a:r>
            <a:r>
              <a:rPr lang="en-GB" sz="3000" dirty="0">
                <a:solidFill>
                  <a:schemeClr val="bg1"/>
                </a:solidFill>
                <a:latin typeface="Gotham Black" pitchFamily="50" charset="0"/>
              </a:rPr>
              <a:t> that has </a:t>
            </a:r>
            <a:r>
              <a:rPr lang="en-GB" sz="3000" dirty="0">
                <a:solidFill>
                  <a:srgbClr val="FFFF00"/>
                </a:solidFill>
                <a:latin typeface="Gotham Black" pitchFamily="50" charset="0"/>
              </a:rPr>
              <a:t>completely</a:t>
            </a:r>
            <a:r>
              <a:rPr lang="en-GB" sz="3000" dirty="0">
                <a:solidFill>
                  <a:schemeClr val="bg1"/>
                </a:solidFill>
                <a:latin typeface="Gotham Black" pitchFamily="50" charset="0"/>
              </a:rPr>
              <a:t> </a:t>
            </a:r>
            <a:r>
              <a:rPr lang="en-GB" sz="3000" dirty="0">
                <a:solidFill>
                  <a:srgbClr val="FFFF00"/>
                </a:solidFill>
                <a:latin typeface="Gotham Black" pitchFamily="50" charset="0"/>
              </a:rPr>
              <a:t>healed</a:t>
            </a:r>
            <a:r>
              <a:rPr lang="en-GB" sz="3000" dirty="0">
                <a:solidFill>
                  <a:schemeClr val="bg1"/>
                </a:solidFill>
                <a:latin typeface="Gotham Black" pitchFamily="50" charset="0"/>
              </a:rPr>
              <a:t> him, as you can all see.</a:t>
            </a:r>
          </a:p>
          <a:p>
            <a:pPr marL="0" indent="0">
              <a:buNone/>
            </a:pPr>
            <a:r>
              <a:rPr lang="en-GB" sz="3000" dirty="0">
                <a:solidFill>
                  <a:schemeClr val="bg1"/>
                </a:solidFill>
                <a:latin typeface="Gotham Black" pitchFamily="50" charset="0"/>
              </a:rPr>
              <a:t>Acts 3:1-16</a:t>
            </a:r>
          </a:p>
          <a:p>
            <a:pPr marL="0" indent="0">
              <a:buNone/>
            </a:pPr>
            <a:endParaRPr lang="en-GB" sz="3000" dirty="0">
              <a:solidFill>
                <a:schemeClr val="bg1"/>
              </a:solidFill>
              <a:latin typeface="Gotham Black" pitchFamily="50" charset="0"/>
            </a:endParaRPr>
          </a:p>
          <a:p>
            <a:pPr marL="0" indent="0">
              <a:buNone/>
            </a:pPr>
            <a:r>
              <a:rPr lang="en-GB" sz="3000" dirty="0">
                <a:solidFill>
                  <a:schemeClr val="bg1"/>
                </a:solidFill>
                <a:latin typeface="Gotham Black" pitchFamily="50" charset="0"/>
              </a:rPr>
              <a:t>“Everybody living in Jerusalem knows they have done </a:t>
            </a:r>
            <a:r>
              <a:rPr lang="en-GB" sz="3000" dirty="0">
                <a:solidFill>
                  <a:srgbClr val="FFFF00"/>
                </a:solidFill>
                <a:latin typeface="Gotham Black" pitchFamily="50" charset="0"/>
              </a:rPr>
              <a:t>an outstanding miracle</a:t>
            </a:r>
            <a:r>
              <a:rPr lang="en-GB" sz="3000" dirty="0">
                <a:solidFill>
                  <a:schemeClr val="bg1"/>
                </a:solidFill>
                <a:latin typeface="Gotham Black" pitchFamily="50" charset="0"/>
              </a:rPr>
              <a:t>, and we cannot deny it.” Acts 4:16b</a:t>
            </a:r>
          </a:p>
          <a:p>
            <a:pPr marL="0" indent="0">
              <a:buNone/>
            </a:pPr>
            <a:endParaRPr lang="en-GB" sz="3000" dirty="0">
              <a:solidFill>
                <a:schemeClr val="bg1"/>
              </a:solidFill>
              <a:latin typeface="Gotham Black" pitchFamily="50" charset="0"/>
            </a:endParaRPr>
          </a:p>
          <a:p>
            <a:pPr marL="0" indent="0">
              <a:buNone/>
            </a:pPr>
            <a:r>
              <a:rPr lang="en-GB" sz="3000" dirty="0">
                <a:solidFill>
                  <a:schemeClr val="bg1"/>
                </a:solidFill>
                <a:latin typeface="Gotham Black" pitchFamily="50" charset="0"/>
              </a:rPr>
              <a:t>“For the man who was </a:t>
            </a:r>
            <a:r>
              <a:rPr lang="en-GB" sz="3000" dirty="0">
                <a:solidFill>
                  <a:srgbClr val="FFFF00"/>
                </a:solidFill>
                <a:latin typeface="Gotham Black" pitchFamily="50" charset="0"/>
              </a:rPr>
              <a:t>miraculously healed</a:t>
            </a:r>
            <a:r>
              <a:rPr lang="en-GB" sz="3000" dirty="0">
                <a:solidFill>
                  <a:schemeClr val="bg1"/>
                </a:solidFill>
                <a:latin typeface="Gotham Black" pitchFamily="50" charset="0"/>
              </a:rPr>
              <a:t> was over forty years old.”</a:t>
            </a:r>
          </a:p>
          <a:p>
            <a:pPr marL="0" indent="0">
              <a:buNone/>
            </a:pPr>
            <a:r>
              <a:rPr lang="en-GB" sz="3000" dirty="0">
                <a:solidFill>
                  <a:schemeClr val="bg1"/>
                </a:solidFill>
                <a:latin typeface="Gotham Black" pitchFamily="50" charset="0"/>
              </a:rPr>
              <a:t>Acts 4:22</a:t>
            </a:r>
          </a:p>
          <a:p>
            <a:pPr marL="0" indent="0">
              <a:buNone/>
            </a:pPr>
            <a:endParaRPr lang="en-GB" sz="3000" dirty="0">
              <a:solidFill>
                <a:schemeClr val="bg1"/>
              </a:solidFill>
              <a:latin typeface="Gotham Black" pitchFamily="50" charset="0"/>
            </a:endParaRPr>
          </a:p>
        </p:txBody>
      </p:sp>
    </p:spTree>
    <p:extLst>
      <p:ext uri="{BB962C8B-B14F-4D97-AF65-F5344CB8AC3E}">
        <p14:creationId xmlns:p14="http://schemas.microsoft.com/office/powerpoint/2010/main" val="240135971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365126"/>
            <a:ext cx="10515600" cy="796410"/>
          </a:xfrm>
        </p:spPr>
        <p:txBody>
          <a:bodyPr>
            <a:normAutofit/>
          </a:bodyPr>
          <a:lstStyle/>
          <a:p>
            <a:pPr algn="ctr"/>
            <a:r>
              <a:rPr lang="en-GB" sz="4000" dirty="0">
                <a:solidFill>
                  <a:srgbClr val="FFFF00"/>
                </a:solidFill>
                <a:latin typeface="Gotham Black" pitchFamily="50" charset="0"/>
              </a:rPr>
              <a:t>Healing, Miracles &amp; Faith</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368643" y="1396314"/>
            <a:ext cx="11454714" cy="4687494"/>
          </a:xfrm>
        </p:spPr>
        <p:txBody>
          <a:bodyPr>
            <a:normAutofit fontScale="92500" lnSpcReduction="20000"/>
          </a:bodyPr>
          <a:lstStyle/>
          <a:p>
            <a:pPr marL="0" indent="0">
              <a:lnSpc>
                <a:spcPct val="110000"/>
              </a:lnSpc>
              <a:buNone/>
            </a:pPr>
            <a:r>
              <a:rPr lang="en-GB" sz="3200" dirty="0">
                <a:solidFill>
                  <a:schemeClr val="bg1"/>
                </a:solidFill>
                <a:latin typeface="Gotham Black" pitchFamily="50" charset="0"/>
              </a:rPr>
              <a:t>“to another faith by the same Spirit, to another gift</a:t>
            </a:r>
            <a:r>
              <a:rPr lang="en-GB" sz="3200" u="sng" dirty="0">
                <a:solidFill>
                  <a:srgbClr val="FFFF00"/>
                </a:solidFill>
                <a:latin typeface="Gotham Black" pitchFamily="50" charset="0"/>
              </a:rPr>
              <a:t>s</a:t>
            </a:r>
            <a:r>
              <a:rPr lang="en-GB" sz="3200" dirty="0">
                <a:solidFill>
                  <a:schemeClr val="bg1"/>
                </a:solidFill>
                <a:latin typeface="Gotham Black" pitchFamily="50" charset="0"/>
              </a:rPr>
              <a:t> of healing by that one Spirit, to another miraculous powers” </a:t>
            </a:r>
          </a:p>
          <a:p>
            <a:pPr marL="0" indent="0">
              <a:lnSpc>
                <a:spcPct val="110000"/>
              </a:lnSpc>
              <a:buNone/>
            </a:pPr>
            <a:r>
              <a:rPr lang="en-GB" sz="3200" dirty="0">
                <a:solidFill>
                  <a:schemeClr val="bg1"/>
                </a:solidFill>
                <a:latin typeface="Gotham Black" pitchFamily="50" charset="0"/>
              </a:rPr>
              <a:t>1 Cor. 12:9,10</a:t>
            </a:r>
          </a:p>
          <a:p>
            <a:pPr marL="0" indent="0">
              <a:lnSpc>
                <a:spcPct val="110000"/>
              </a:lnSpc>
              <a:buNone/>
            </a:pPr>
            <a:endParaRPr lang="en-GB" sz="3200" dirty="0">
              <a:solidFill>
                <a:schemeClr val="bg1"/>
              </a:solidFill>
              <a:latin typeface="Gotham Black" pitchFamily="50" charset="0"/>
            </a:endParaRPr>
          </a:p>
          <a:p>
            <a:pPr marL="0" indent="0">
              <a:lnSpc>
                <a:spcPct val="110000"/>
              </a:lnSpc>
              <a:buNone/>
            </a:pPr>
            <a:r>
              <a:rPr lang="en-GB" sz="3200" dirty="0">
                <a:solidFill>
                  <a:schemeClr val="bg1"/>
                </a:solidFill>
                <a:latin typeface="Gotham Black" pitchFamily="50" charset="0"/>
              </a:rPr>
              <a:t>“</a:t>
            </a:r>
            <a:r>
              <a:rPr lang="en-GB" sz="3200" dirty="0">
                <a:solidFill>
                  <a:srgbClr val="FFFF00"/>
                </a:solidFill>
                <a:latin typeface="Gotham Black" pitchFamily="50" charset="0"/>
              </a:rPr>
              <a:t>All these</a:t>
            </a:r>
            <a:r>
              <a:rPr lang="en-GB" sz="3200" dirty="0">
                <a:solidFill>
                  <a:schemeClr val="bg1"/>
                </a:solidFill>
                <a:latin typeface="Gotham Black" pitchFamily="50" charset="0"/>
              </a:rPr>
              <a:t> are the work of one and the same Spirit, and </a:t>
            </a:r>
            <a:r>
              <a:rPr lang="en-GB" sz="3200" dirty="0">
                <a:solidFill>
                  <a:srgbClr val="FFFF00"/>
                </a:solidFill>
                <a:latin typeface="Gotham Black" pitchFamily="50" charset="0"/>
              </a:rPr>
              <a:t>he gives</a:t>
            </a:r>
            <a:r>
              <a:rPr lang="en-GB" sz="3200" dirty="0">
                <a:solidFill>
                  <a:schemeClr val="bg1"/>
                </a:solidFill>
                <a:latin typeface="Gotham Black" pitchFamily="50" charset="0"/>
              </a:rPr>
              <a:t> them to each one, just as </a:t>
            </a:r>
            <a:r>
              <a:rPr lang="en-GB" sz="3200" dirty="0">
                <a:solidFill>
                  <a:srgbClr val="FFFF00"/>
                </a:solidFill>
                <a:latin typeface="Gotham Black" pitchFamily="50" charset="0"/>
              </a:rPr>
              <a:t>he determines</a:t>
            </a:r>
            <a:r>
              <a:rPr lang="en-GB" sz="3200" dirty="0">
                <a:solidFill>
                  <a:schemeClr val="bg1"/>
                </a:solidFill>
                <a:latin typeface="Gotham Black" pitchFamily="50" charset="0"/>
              </a:rPr>
              <a:t>.” 1 Cor. 12:11</a:t>
            </a:r>
          </a:p>
          <a:p>
            <a:pPr marL="0" indent="0">
              <a:lnSpc>
                <a:spcPct val="110000"/>
              </a:lnSpc>
              <a:buNone/>
            </a:pPr>
            <a:endParaRPr lang="en-GB" sz="3200" dirty="0">
              <a:solidFill>
                <a:schemeClr val="bg1"/>
              </a:solidFill>
              <a:latin typeface="Gotham Black" pitchFamily="50" charset="0"/>
            </a:endParaRPr>
          </a:p>
          <a:p>
            <a:pPr marL="0" indent="0">
              <a:lnSpc>
                <a:spcPct val="110000"/>
              </a:lnSpc>
              <a:buNone/>
            </a:pPr>
            <a:r>
              <a:rPr lang="en-GB" sz="3200" dirty="0">
                <a:solidFill>
                  <a:schemeClr val="bg1"/>
                </a:solidFill>
                <a:latin typeface="Gotham Black" pitchFamily="50" charset="0"/>
              </a:rPr>
              <a:t>Moving in these gifts gives </a:t>
            </a:r>
            <a:r>
              <a:rPr lang="en-GB" sz="3200" dirty="0">
                <a:solidFill>
                  <a:srgbClr val="FFFF00"/>
                </a:solidFill>
                <a:latin typeface="Gotham Black" pitchFamily="50" charset="0"/>
              </a:rPr>
              <a:t>no room for any air of superiority</a:t>
            </a:r>
            <a:r>
              <a:rPr lang="en-GB" sz="3200" dirty="0">
                <a:solidFill>
                  <a:schemeClr val="bg1"/>
                </a:solidFill>
                <a:latin typeface="Gotham Black" pitchFamily="50" charset="0"/>
              </a:rPr>
              <a:t>. We all need each other to be a healthy body.</a:t>
            </a:r>
          </a:p>
        </p:txBody>
      </p:sp>
    </p:spTree>
    <p:extLst>
      <p:ext uri="{BB962C8B-B14F-4D97-AF65-F5344CB8AC3E}">
        <p14:creationId xmlns:p14="http://schemas.microsoft.com/office/powerpoint/2010/main" val="402849240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253915"/>
            <a:ext cx="10515600" cy="685199"/>
          </a:xfrm>
        </p:spPr>
        <p:txBody>
          <a:bodyPr>
            <a:normAutofit/>
          </a:bodyPr>
          <a:lstStyle/>
          <a:p>
            <a:pPr algn="ctr"/>
            <a:r>
              <a:rPr lang="en-GB" sz="4000" dirty="0">
                <a:solidFill>
                  <a:srgbClr val="FFFF00"/>
                </a:solidFill>
                <a:latin typeface="Gotham Black" pitchFamily="50" charset="0"/>
              </a:rPr>
              <a:t>The Gift of Faith</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579738" y="1050324"/>
            <a:ext cx="11032524" cy="5089936"/>
          </a:xfrm>
        </p:spPr>
        <p:txBody>
          <a:bodyPr>
            <a:noAutofit/>
          </a:bodyPr>
          <a:lstStyle/>
          <a:p>
            <a:pPr marL="0" indent="0">
              <a:lnSpc>
                <a:spcPct val="100000"/>
              </a:lnSpc>
              <a:buNone/>
            </a:pPr>
            <a:r>
              <a:rPr lang="en-GB" sz="3200" dirty="0">
                <a:solidFill>
                  <a:schemeClr val="bg1"/>
                </a:solidFill>
                <a:latin typeface="Gotham Black" pitchFamily="50" charset="0"/>
              </a:rPr>
              <a:t>Different from saving faith: “For it is by grace you have been saved, through </a:t>
            </a:r>
            <a:r>
              <a:rPr lang="en-GB" sz="3200" dirty="0">
                <a:solidFill>
                  <a:srgbClr val="FFFF00"/>
                </a:solidFill>
                <a:latin typeface="Gotham Black" pitchFamily="50" charset="0"/>
              </a:rPr>
              <a:t>faith</a:t>
            </a:r>
            <a:r>
              <a:rPr lang="en-GB" sz="3200" dirty="0">
                <a:solidFill>
                  <a:schemeClr val="bg1"/>
                </a:solidFill>
                <a:latin typeface="Gotham Black" pitchFamily="50" charset="0"/>
              </a:rPr>
              <a:t> - and this not from yourselves, it is the gift of God.” Eph. 2:8</a:t>
            </a:r>
          </a:p>
          <a:p>
            <a:pPr marL="0" indent="0">
              <a:lnSpc>
                <a:spcPct val="100000"/>
              </a:lnSpc>
              <a:buNone/>
            </a:pPr>
            <a:endParaRPr lang="en-GB" sz="1400" dirty="0">
              <a:solidFill>
                <a:schemeClr val="bg1"/>
              </a:solidFill>
              <a:latin typeface="Gotham Black" pitchFamily="50" charset="0"/>
            </a:endParaRPr>
          </a:p>
          <a:p>
            <a:pPr marL="0" indent="0">
              <a:lnSpc>
                <a:spcPct val="100000"/>
              </a:lnSpc>
              <a:buNone/>
            </a:pPr>
            <a:r>
              <a:rPr lang="en-GB" sz="3200" dirty="0">
                <a:solidFill>
                  <a:schemeClr val="bg1"/>
                </a:solidFill>
                <a:latin typeface="Gotham Black" pitchFamily="50" charset="0"/>
              </a:rPr>
              <a:t>Different from living by </a:t>
            </a:r>
            <a:r>
              <a:rPr lang="en-GB" sz="3200" dirty="0">
                <a:solidFill>
                  <a:srgbClr val="FFFF00"/>
                </a:solidFill>
                <a:latin typeface="Gotham Black" pitchFamily="50" charset="0"/>
              </a:rPr>
              <a:t>faith</a:t>
            </a:r>
            <a:r>
              <a:rPr lang="en-GB" sz="3200" dirty="0">
                <a:solidFill>
                  <a:schemeClr val="bg1"/>
                </a:solidFill>
                <a:latin typeface="Gotham Black" pitchFamily="50" charset="0"/>
              </a:rPr>
              <a:t>: “The righteous will live by faith.” Gal.3:11</a:t>
            </a:r>
          </a:p>
          <a:p>
            <a:pPr marL="0" indent="0">
              <a:lnSpc>
                <a:spcPct val="100000"/>
              </a:lnSpc>
              <a:buNone/>
            </a:pPr>
            <a:endParaRPr lang="en-GB" sz="1400" dirty="0">
              <a:solidFill>
                <a:schemeClr val="bg1"/>
              </a:solidFill>
              <a:latin typeface="Gotham Black" pitchFamily="50" charset="0"/>
            </a:endParaRPr>
          </a:p>
          <a:p>
            <a:pPr marL="0" indent="0">
              <a:lnSpc>
                <a:spcPct val="100000"/>
              </a:lnSpc>
              <a:buNone/>
            </a:pPr>
            <a:r>
              <a:rPr lang="en-GB" sz="3200" dirty="0">
                <a:solidFill>
                  <a:schemeClr val="bg1"/>
                </a:solidFill>
                <a:latin typeface="Gotham Black" pitchFamily="50" charset="0"/>
              </a:rPr>
              <a:t>Both of these (saving faith &amp; living by faith) are </a:t>
            </a:r>
            <a:r>
              <a:rPr lang="en-GB" sz="3200" u="sng" dirty="0">
                <a:solidFill>
                  <a:srgbClr val="FFFF00"/>
                </a:solidFill>
                <a:latin typeface="Gotham Black" pitchFamily="50" charset="0"/>
              </a:rPr>
              <a:t>for all</a:t>
            </a:r>
            <a:r>
              <a:rPr lang="en-GB" sz="3200" dirty="0">
                <a:solidFill>
                  <a:schemeClr val="bg1"/>
                </a:solidFill>
                <a:latin typeface="Gotham Black" pitchFamily="50" charset="0"/>
              </a:rPr>
              <a:t> who come to Jesus but the gift of faith is </a:t>
            </a:r>
            <a:r>
              <a:rPr lang="en-GB" sz="3200" u="sng" dirty="0">
                <a:solidFill>
                  <a:srgbClr val="FFFF00"/>
                </a:solidFill>
                <a:latin typeface="Gotham Black" pitchFamily="50" charset="0"/>
              </a:rPr>
              <a:t>for some</a:t>
            </a:r>
            <a:r>
              <a:rPr lang="en-GB" sz="3200" dirty="0">
                <a:solidFill>
                  <a:schemeClr val="bg1"/>
                </a:solidFill>
                <a:latin typeface="Gotham Black" pitchFamily="50" charset="0"/>
              </a:rPr>
              <a:t> as the Spirit  determines</a:t>
            </a:r>
            <a:r>
              <a:rPr lang="en-GB" sz="3200" dirty="0" smtClean="0">
                <a:solidFill>
                  <a:schemeClr val="bg1"/>
                </a:solidFill>
                <a:latin typeface="Gotham Black" pitchFamily="50" charset="0"/>
              </a:rPr>
              <a:t>.</a:t>
            </a:r>
            <a:endParaRPr lang="en-GB" sz="3200" dirty="0">
              <a:solidFill>
                <a:schemeClr val="bg1"/>
              </a:solidFill>
              <a:latin typeface="Gotham Black" pitchFamily="50" charset="0"/>
            </a:endParaRPr>
          </a:p>
        </p:txBody>
      </p:sp>
    </p:spTree>
    <p:extLst>
      <p:ext uri="{BB962C8B-B14F-4D97-AF65-F5344CB8AC3E}">
        <p14:creationId xmlns:p14="http://schemas.microsoft.com/office/powerpoint/2010/main" val="2651769884"/>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5081</TotalTime>
  <Words>1222</Words>
  <Application>Microsoft Office PowerPoint</Application>
  <PresentationFormat>Widescreen</PresentationFormat>
  <Paragraphs>56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Al Bayan Plain</vt:lpstr>
      <vt:lpstr>Arial</vt:lpstr>
      <vt:lpstr>Calibri</vt:lpstr>
      <vt:lpstr>Calibri Light</vt:lpstr>
      <vt:lpstr>Gotham Black</vt:lpstr>
      <vt:lpstr>Gotham Book</vt:lpstr>
      <vt:lpstr>Office Theme</vt:lpstr>
      <vt:lpstr>PowerPoint Presentation</vt:lpstr>
      <vt:lpstr>Healing, Miracles &amp; Faith</vt:lpstr>
      <vt:lpstr>Healing, Miracles &amp; Faith</vt:lpstr>
      <vt:lpstr>PowerPoint Presentation</vt:lpstr>
      <vt:lpstr>PowerPoint Presentation</vt:lpstr>
      <vt:lpstr>PowerPoint Presentation</vt:lpstr>
      <vt:lpstr>PowerPoint Presentation</vt:lpstr>
      <vt:lpstr>Healing, Miracles &amp; Faith</vt:lpstr>
      <vt:lpstr>The Gift of Faith</vt:lpstr>
      <vt:lpstr>Power Gifts: The Gift of Faith</vt:lpstr>
      <vt:lpstr>The Gift of Faith</vt:lpstr>
      <vt:lpstr>Gifts of Healing</vt:lpstr>
      <vt:lpstr>Gifts of Healing</vt:lpstr>
      <vt:lpstr>Gift of Miraculous Powers</vt:lpstr>
      <vt:lpstr>Gift of Miraculous Powers</vt:lpstr>
      <vt:lpstr>Prayer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Admin</cp:lastModifiedBy>
  <cp:revision>200</cp:revision>
  <cp:lastPrinted>2019-03-24T06:42:25Z</cp:lastPrinted>
  <dcterms:modified xsi:type="dcterms:W3CDTF">2019-10-20T06:42:36Z</dcterms:modified>
</cp:coreProperties>
</file>