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06" r:id="rId3"/>
    <p:sldId id="318" r:id="rId4"/>
    <p:sldId id="330" r:id="rId5"/>
    <p:sldId id="331" r:id="rId6"/>
    <p:sldId id="329" r:id="rId7"/>
    <p:sldId id="332" r:id="rId8"/>
    <p:sldId id="337" r:id="rId9"/>
    <p:sldId id="333" r:id="rId10"/>
    <p:sldId id="334" r:id="rId11"/>
    <p:sldId id="335" r:id="rId12"/>
    <p:sldId id="336" r:id="rId13"/>
    <p:sldId id="313" r:id="rId14"/>
    <p:sldId id="339" r:id="rId15"/>
    <p:sldId id="344" r:id="rId16"/>
    <p:sldId id="345" r:id="rId17"/>
    <p:sldId id="341" r:id="rId18"/>
    <p:sldId id="338" r:id="rId19"/>
    <p:sldId id="342" r:id="rId20"/>
    <p:sldId id="343" r:id="rId21"/>
    <p:sldId id="340" r:id="rId22"/>
    <p:sldId id="346" r:id="rId23"/>
    <p:sldId id="308" r:id="rId24"/>
    <p:sldId id="322" r:id="rId25"/>
    <p:sldId id="321" r:id="rId26"/>
    <p:sldId id="284" r:id="rId27"/>
  </p:sldIdLst>
  <p:sldSz cx="12192000" cy="6858000"/>
  <p:notesSz cx="10020300" cy="688816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88" autoAdjust="0"/>
    <p:restoredTop sz="80829"/>
  </p:normalViewPr>
  <p:slideViewPr>
    <p:cSldViewPr snapToGrid="0">
      <p:cViewPr varScale="1">
        <p:scale>
          <a:sx n="88" d="100"/>
          <a:sy n="88" d="100"/>
        </p:scale>
        <p:origin x="8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75851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0CFFC22-B7C7-4F87-BDBE-A9F31F043524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75851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34E7AC1-7C21-4D32-8C64-796574920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201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2713038" y="515938"/>
            <a:ext cx="4594225" cy="2584450"/>
          </a:xfrm>
          <a:prstGeom prst="rect">
            <a:avLst/>
          </a:prstGeom>
        </p:spPr>
        <p:txBody>
          <a:bodyPr lIns="96616" tIns="48308" rIns="96616" bIns="48308"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1336040" y="3271878"/>
            <a:ext cx="7348220" cy="3099673"/>
          </a:xfrm>
          <a:prstGeom prst="rect">
            <a:avLst/>
          </a:prstGeom>
        </p:spPr>
        <p:txBody>
          <a:bodyPr lIns="96616" tIns="48308" rIns="96616" bIns="48308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7895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000" b="0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0823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000" b="0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0758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800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9457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9025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1756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5632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000" b="0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6824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800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639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4334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439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5270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000" b="0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8075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800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7080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5013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3475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92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6012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062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207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628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596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571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066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800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64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070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40FE298-96D1-684A-BCA9-F441D3CCB8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251541" cy="60242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b="1" dirty="0">
                <a:solidFill>
                  <a:schemeClr val="bg1"/>
                </a:solidFill>
                <a:latin typeface="Gotham Book" panose="02000504050000020004" pitchFamily="2" charset="0"/>
              </a:rPr>
              <a:t>Biblical Examples </a:t>
            </a:r>
          </a:p>
          <a:p>
            <a:pPr>
              <a:buFont typeface="Wingdings" pitchFamily="2" charset="2"/>
              <a:buChar char="ü"/>
            </a:pPr>
            <a:r>
              <a:rPr lang="en-GB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Jesus says to Peter ‘</a:t>
            </a:r>
            <a:r>
              <a:rPr lang="en-GB" sz="3200" b="1" dirty="0">
                <a:solidFill>
                  <a:srgbClr val="FFFF00"/>
                </a:solidFill>
                <a:latin typeface="Gotham Book" panose="02000504050000020004" pitchFamily="2" charset="0"/>
              </a:rPr>
              <a:t>Get behind me Satan</a:t>
            </a:r>
            <a:r>
              <a:rPr lang="en-GB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’ (Mt 16v23)</a:t>
            </a:r>
          </a:p>
          <a:p>
            <a:endParaRPr lang="en-GB" sz="3200" b="1" dirty="0">
              <a:solidFill>
                <a:schemeClr val="bg1"/>
              </a:solidFill>
              <a:latin typeface="Gotham Book" panose="02000504050000020004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en-GB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 Paul discerns that </a:t>
            </a:r>
            <a:r>
              <a:rPr lang="en-GB" sz="3200" b="1" dirty="0" err="1">
                <a:solidFill>
                  <a:schemeClr val="bg1"/>
                </a:solidFill>
                <a:latin typeface="Gotham Book" panose="02000504050000020004" pitchFamily="2" charset="0"/>
              </a:rPr>
              <a:t>Elymas</a:t>
            </a:r>
            <a:r>
              <a:rPr lang="en-GB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 the magician was demonically energized in his attempt to oppose the presentation of the gospel. (</a:t>
            </a:r>
            <a:r>
              <a:rPr lang="en-GB" sz="3600" b="1" dirty="0">
                <a:solidFill>
                  <a:schemeClr val="bg1"/>
                </a:solidFill>
                <a:latin typeface="Gotham Book" panose="02000504050000020004" pitchFamily="2" charset="0"/>
              </a:rPr>
              <a:t>Acts 13:8-11)</a:t>
            </a:r>
          </a:p>
          <a:p>
            <a:pPr>
              <a:buFont typeface="Wingdings" pitchFamily="2" charset="2"/>
              <a:buChar char="ü"/>
            </a:pPr>
            <a:endParaRPr lang="en-GB" sz="3600" b="1" dirty="0">
              <a:solidFill>
                <a:schemeClr val="bg1"/>
              </a:solidFill>
              <a:latin typeface="Gotham Book" panose="02000504050000020004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en-GB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Joab discerns that’s David’s census command is amiss (1 Chronicles 21)</a:t>
            </a:r>
          </a:p>
        </p:txBody>
      </p:sp>
    </p:spTree>
    <p:extLst>
      <p:ext uri="{BB962C8B-B14F-4D97-AF65-F5344CB8AC3E}">
        <p14:creationId xmlns:p14="http://schemas.microsoft.com/office/powerpoint/2010/main" val="168280993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251541" cy="593713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Peter discerned the motives of Simon the Sorcerer saying, ‘</a:t>
            </a:r>
            <a:r>
              <a:rPr lang="en-GB" sz="3200" b="1" dirty="0">
                <a:solidFill>
                  <a:srgbClr val="FFFF00"/>
                </a:solidFill>
                <a:latin typeface="Gotham Book" panose="02000504050000020004" pitchFamily="2" charset="0"/>
              </a:rPr>
              <a:t>your heart is not right</a:t>
            </a:r>
            <a:r>
              <a:rPr lang="en-GB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 before God’ (Acts 8v18). He is said to "see" that Simon was filled with bitterness and iniquity.</a:t>
            </a: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endParaRPr lang="en-GB" sz="3200" b="1" dirty="0">
              <a:solidFill>
                <a:schemeClr val="bg1"/>
              </a:solidFill>
              <a:latin typeface="Gotham Book" panose="02000504050000020004" pitchFamily="2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Paul discerned that an actually very ‘Christian’ sounding slave girl was in fact </a:t>
            </a:r>
            <a:r>
              <a:rPr lang="en-GB" sz="3200" b="1" dirty="0">
                <a:solidFill>
                  <a:srgbClr val="FFFF00"/>
                </a:solidFill>
                <a:latin typeface="Gotham Book" panose="02000504050000020004" pitchFamily="2" charset="0"/>
              </a:rPr>
              <a:t>operating in a demonic spirit </a:t>
            </a:r>
            <a:r>
              <a:rPr lang="en-GB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(Acts 16v16). </a:t>
            </a: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endParaRPr lang="en-GB" sz="3200" b="1" dirty="0">
              <a:solidFill>
                <a:schemeClr val="bg1"/>
              </a:solidFill>
              <a:latin typeface="Gotham Book" panose="02000504050000020004" pitchFamily="2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 Saul’s servant’s discern an evil spirit tormenting him (1 Samuel 16)</a:t>
            </a:r>
            <a:endParaRPr lang="en-GB" sz="3600" b="1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59419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251541" cy="566135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400" b="1" dirty="0">
                <a:solidFill>
                  <a:schemeClr val="bg1"/>
                </a:solidFill>
                <a:latin typeface="Gotham Book" panose="02000504050000020004" pitchFamily="2" charset="0"/>
              </a:rPr>
              <a:t>DISCERNING SPIRITS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Definition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Biblical examples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In what situations is this gift needed?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Likely traits of a person with this gift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How can I use this gift?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Cautions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endParaRPr lang="en-GB" sz="4000" b="1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121448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094855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7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 To each is given the manifestation of the Spirit </a:t>
            </a:r>
            <a:r>
              <a:rPr lang="en-GB" sz="4000" b="1" dirty="0">
                <a:solidFill>
                  <a:srgbClr val="FFFF00"/>
                </a:solidFill>
                <a:latin typeface="Gotham Book" panose="02000504050000020004" pitchFamily="2" charset="0"/>
              </a:rPr>
              <a:t>for the common good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Gotham Book" panose="02000504050000020004" pitchFamily="2" charset="0"/>
              </a:rPr>
              <a:t>1 Corinthians 12v4-7 ESV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dirty="0">
              <a:solidFill>
                <a:schemeClr val="bg1"/>
              </a:solidFill>
              <a:latin typeface="Gotham Book" panose="02000504050000020004" pitchFamily="2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n-US" sz="3200" dirty="0">
                <a:solidFill>
                  <a:schemeClr val="bg1"/>
                </a:solidFill>
                <a:latin typeface="Gotham Book" panose="02000504050000020004" pitchFamily="2" charset="0"/>
              </a:rPr>
              <a:t> </a:t>
            </a:r>
            <a:r>
              <a:rPr lang="en-US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strengthened, nourished, encouraged,  consoled, instructed and built up in our Christian faith</a:t>
            </a:r>
          </a:p>
        </p:txBody>
      </p:sp>
    </p:spTree>
    <p:extLst>
      <p:ext uri="{BB962C8B-B14F-4D97-AF65-F5344CB8AC3E}">
        <p14:creationId xmlns:p14="http://schemas.microsoft.com/office/powerpoint/2010/main" val="56141897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251541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Discerning Spirits</a:t>
            </a:r>
          </a:p>
          <a:p>
            <a:pPr marL="0" indent="0">
              <a:buNone/>
            </a:pPr>
            <a:r>
              <a:rPr lang="en-GB" sz="4800" b="1" dirty="0">
                <a:solidFill>
                  <a:srgbClr val="FFFF00"/>
                </a:solidFill>
                <a:latin typeface="Gotham Book" panose="02000504050000020004" pitchFamily="2" charset="0"/>
              </a:rPr>
              <a:t>Word of Knowledge</a:t>
            </a:r>
          </a:p>
          <a:p>
            <a:pPr marL="0" indent="0">
              <a:buNone/>
            </a:pP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Word of Wisdom</a:t>
            </a:r>
          </a:p>
          <a:p>
            <a:pPr marL="0" indent="0">
              <a:buNone/>
            </a:pPr>
            <a:endParaRPr lang="en-GB" sz="4800" b="1" dirty="0">
              <a:solidFill>
                <a:srgbClr val="FFFF00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359760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251541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400" b="1" dirty="0">
                <a:solidFill>
                  <a:schemeClr val="bg1"/>
                </a:solidFill>
                <a:latin typeface="Gotham Book" panose="02000504050000020004" pitchFamily="2" charset="0"/>
              </a:rPr>
              <a:t>Definition – Word of Knowledge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600" b="1" dirty="0">
                <a:solidFill>
                  <a:schemeClr val="bg1"/>
                </a:solidFill>
                <a:latin typeface="Gotham Book" panose="02000504050000020004" pitchFamily="2" charset="0"/>
              </a:rPr>
              <a:t>This gift is when the Spirit gives information through </a:t>
            </a:r>
            <a:r>
              <a:rPr lang="en-GB" sz="3600" b="1" dirty="0">
                <a:solidFill>
                  <a:srgbClr val="FFFF00"/>
                </a:solidFill>
                <a:latin typeface="Gotham Book" panose="02000504050000020004" pitchFamily="2" charset="0"/>
              </a:rPr>
              <a:t>supernatural revelation </a:t>
            </a:r>
            <a:r>
              <a:rPr lang="en-GB" sz="3600" b="1" dirty="0">
                <a:solidFill>
                  <a:schemeClr val="bg1"/>
                </a:solidFill>
                <a:latin typeface="Gotham Book" panose="02000504050000020004" pitchFamily="2" charset="0"/>
              </a:rPr>
              <a:t>about a </a:t>
            </a:r>
            <a:r>
              <a:rPr lang="en-GB" sz="3600" b="1" dirty="0">
                <a:solidFill>
                  <a:srgbClr val="FFFF00"/>
                </a:solidFill>
                <a:latin typeface="Gotham Book" panose="02000504050000020004" pitchFamily="2" charset="0"/>
              </a:rPr>
              <a:t>person</a:t>
            </a:r>
            <a:r>
              <a:rPr lang="en-GB" sz="3600" b="1" dirty="0">
                <a:solidFill>
                  <a:schemeClr val="bg1"/>
                </a:solidFill>
                <a:latin typeface="Gotham Book" panose="02000504050000020004" pitchFamily="2" charset="0"/>
              </a:rPr>
              <a:t> or </a:t>
            </a:r>
            <a:r>
              <a:rPr lang="en-GB" sz="3600" b="1" dirty="0">
                <a:solidFill>
                  <a:srgbClr val="FFFF00"/>
                </a:solidFill>
                <a:latin typeface="Gotham Book" panose="02000504050000020004" pitchFamily="2" charset="0"/>
              </a:rPr>
              <a:t>situation</a:t>
            </a:r>
            <a:r>
              <a:rPr lang="en-GB" sz="3600" b="1" dirty="0">
                <a:solidFill>
                  <a:schemeClr val="bg1"/>
                </a:solidFill>
                <a:latin typeface="Gotham Book" panose="02000504050000020004" pitchFamily="2" charset="0"/>
              </a:rPr>
              <a:t> that we have no way of knowing through experience or natural observation.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600" b="1" dirty="0">
                <a:solidFill>
                  <a:schemeClr val="bg1"/>
                </a:solidFill>
                <a:latin typeface="Gotham Book" panose="02000504050000020004" pitchFamily="2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600" b="1" dirty="0">
                <a:solidFill>
                  <a:schemeClr val="bg1"/>
                </a:solidFill>
                <a:latin typeface="Gotham Book" panose="02000504050000020004" pitchFamily="2" charset="0"/>
              </a:rPr>
              <a:t>It may come as an impression, thought, audible voice, picture, vision or dream.</a:t>
            </a:r>
          </a:p>
        </p:txBody>
      </p:sp>
    </p:spTree>
    <p:extLst>
      <p:ext uri="{BB962C8B-B14F-4D97-AF65-F5344CB8AC3E}">
        <p14:creationId xmlns:p14="http://schemas.microsoft.com/office/powerpoint/2010/main" val="1140718493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251541" cy="60242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400" b="1" dirty="0">
                <a:solidFill>
                  <a:schemeClr val="bg1"/>
                </a:solidFill>
                <a:latin typeface="Gotham Book" panose="02000504050000020004" pitchFamily="2" charset="0"/>
              </a:rPr>
              <a:t>Biblical Examples </a:t>
            </a:r>
          </a:p>
          <a:p>
            <a:pPr marL="171450" indent="-171450"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 When Elisha knew that Gehazi was </a:t>
            </a:r>
            <a:r>
              <a:rPr lang="en-GB" sz="3200" b="1" dirty="0">
                <a:solidFill>
                  <a:srgbClr val="FFFF00"/>
                </a:solidFill>
                <a:latin typeface="Gotham Book" panose="02000504050000020004" pitchFamily="2" charset="0"/>
              </a:rPr>
              <a:t>lying</a:t>
            </a:r>
            <a:r>
              <a:rPr lang="en-GB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 about his whereabouts (2 Ki 5v25). </a:t>
            </a:r>
          </a:p>
          <a:p>
            <a:pPr marL="171450" indent="-171450"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 When Jesus knew the </a:t>
            </a:r>
            <a:r>
              <a:rPr lang="en-GB" sz="3200" b="1" dirty="0">
                <a:solidFill>
                  <a:srgbClr val="FFFF00"/>
                </a:solidFill>
                <a:latin typeface="Gotham Book" panose="02000504050000020004" pitchFamily="2" charset="0"/>
              </a:rPr>
              <a:t>marital history </a:t>
            </a:r>
            <a:r>
              <a:rPr lang="en-GB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and current marital status of the woman at the well (</a:t>
            </a:r>
            <a:r>
              <a:rPr lang="en-GB" sz="3200" b="1" dirty="0" err="1">
                <a:solidFill>
                  <a:schemeClr val="bg1"/>
                </a:solidFill>
                <a:latin typeface="Gotham Book" panose="02000504050000020004" pitchFamily="2" charset="0"/>
              </a:rPr>
              <a:t>Jn</a:t>
            </a:r>
            <a:r>
              <a:rPr lang="en-GB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 4)</a:t>
            </a:r>
          </a:p>
          <a:p>
            <a:pPr marL="171450" indent="-171450"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 When Peter knew about Ananias and Sapphira’s </a:t>
            </a:r>
            <a:r>
              <a:rPr lang="en-GB" sz="3200" b="1" dirty="0">
                <a:solidFill>
                  <a:srgbClr val="FFFF00"/>
                </a:solidFill>
                <a:latin typeface="Gotham Book" panose="02000504050000020004" pitchFamily="2" charset="0"/>
              </a:rPr>
              <a:t>financial situation </a:t>
            </a:r>
            <a:r>
              <a:rPr lang="en-GB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(Acts 5). </a:t>
            </a:r>
          </a:p>
          <a:p>
            <a:pPr marL="171450" indent="-171450"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Jesus that  “</a:t>
            </a:r>
            <a:r>
              <a:rPr lang="en-GB" sz="3200" b="1" dirty="0">
                <a:solidFill>
                  <a:srgbClr val="FFFF00"/>
                </a:solidFill>
                <a:latin typeface="Gotham Book" panose="02000504050000020004" pitchFamily="2" charset="0"/>
              </a:rPr>
              <a:t>knew the thoughts</a:t>
            </a:r>
            <a:r>
              <a:rPr lang="en-GB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” of the scribes and Pharisees (Luke 6:8).</a:t>
            </a:r>
          </a:p>
        </p:txBody>
      </p:sp>
    </p:spTree>
    <p:extLst>
      <p:ext uri="{BB962C8B-B14F-4D97-AF65-F5344CB8AC3E}">
        <p14:creationId xmlns:p14="http://schemas.microsoft.com/office/powerpoint/2010/main" val="807549073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251541" cy="566135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400" b="1" dirty="0">
                <a:solidFill>
                  <a:schemeClr val="bg1"/>
                </a:solidFill>
                <a:latin typeface="Gotham Book" panose="02000504050000020004" pitchFamily="2" charset="0"/>
              </a:rPr>
              <a:t>WORD OF KNOWLEDGE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Definition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Biblical examples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In what situations is this gift needed?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Likely traits of a person with this gift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How can I use this gift?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Cautions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endParaRPr lang="en-GB" sz="4000" b="1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685022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251541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Discerning Spirits</a:t>
            </a:r>
          </a:p>
          <a:p>
            <a:pPr marL="0" indent="0">
              <a:buNone/>
            </a:pP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Word of Knowledge</a:t>
            </a:r>
          </a:p>
          <a:p>
            <a:pPr marL="0" indent="0">
              <a:buNone/>
            </a:pPr>
            <a:r>
              <a:rPr lang="en-GB" sz="4800" b="1" dirty="0">
                <a:solidFill>
                  <a:srgbClr val="FFFF00"/>
                </a:solidFill>
                <a:latin typeface="Gotham Book" panose="02000504050000020004" pitchFamily="2" charset="0"/>
              </a:rPr>
              <a:t>Word of Wisdom</a:t>
            </a:r>
          </a:p>
          <a:p>
            <a:pPr marL="0" indent="0">
              <a:buNone/>
            </a:pPr>
            <a:endParaRPr lang="en-GB" sz="4800" b="1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5660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251541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b="1" dirty="0">
                <a:solidFill>
                  <a:schemeClr val="bg1"/>
                </a:solidFill>
                <a:latin typeface="Gotham Book" panose="02000504050000020004" pitchFamily="2" charset="0"/>
              </a:rPr>
              <a:t>Definition</a:t>
            </a:r>
          </a:p>
          <a:p>
            <a:pPr marL="0" indent="0">
              <a:buNone/>
            </a:pPr>
            <a:r>
              <a:rPr lang="en-GB" sz="3600" b="1" dirty="0">
                <a:solidFill>
                  <a:schemeClr val="bg1"/>
                </a:solidFill>
                <a:latin typeface="Gotham Book" panose="02000504050000020004" pitchFamily="2" charset="0"/>
              </a:rPr>
              <a:t>The special ability to </a:t>
            </a:r>
            <a:r>
              <a:rPr lang="en-GB" sz="3600" b="1" dirty="0">
                <a:solidFill>
                  <a:srgbClr val="FFFF00"/>
                </a:solidFill>
                <a:latin typeface="Gotham Book" panose="02000504050000020004" pitchFamily="2" charset="0"/>
              </a:rPr>
              <a:t>solve problems </a:t>
            </a:r>
            <a:r>
              <a:rPr lang="en-GB" sz="3600" b="1" dirty="0">
                <a:solidFill>
                  <a:schemeClr val="bg1"/>
                </a:solidFill>
                <a:latin typeface="Gotham Book" panose="02000504050000020004" pitchFamily="2" charset="0"/>
              </a:rPr>
              <a:t>and </a:t>
            </a:r>
            <a:r>
              <a:rPr lang="en-GB" sz="3600" b="1" dirty="0">
                <a:solidFill>
                  <a:srgbClr val="FFFF00"/>
                </a:solidFill>
                <a:latin typeface="Gotham Book" panose="02000504050000020004" pitchFamily="2" charset="0"/>
              </a:rPr>
              <a:t>know how to proceed</a:t>
            </a:r>
            <a:r>
              <a:rPr lang="en-GB" sz="3600" b="1" dirty="0">
                <a:solidFill>
                  <a:schemeClr val="bg1"/>
                </a:solidFill>
                <a:latin typeface="Gotham Book" panose="02000504050000020004" pitchFamily="2" charset="0"/>
              </a:rPr>
              <a:t> in tricky situations – extra God given wisdom. It is a ‘breakthrough’ gift making a way where there seems to be no way. </a:t>
            </a:r>
          </a:p>
          <a:p>
            <a:pPr marL="0" indent="0">
              <a:buNone/>
            </a:pPr>
            <a:r>
              <a:rPr lang="en-GB" sz="3600" b="1" dirty="0">
                <a:solidFill>
                  <a:schemeClr val="bg1"/>
                </a:solidFill>
                <a:latin typeface="Gotham Book" panose="02000504050000020004" pitchFamily="2" charset="0"/>
              </a:rPr>
              <a:t>It may come as an impression, thought, audible voice, picture, vision or dream. </a:t>
            </a:r>
          </a:p>
          <a:p>
            <a:pPr marL="0" indent="0">
              <a:buNone/>
            </a:pPr>
            <a:endParaRPr lang="en-GB" sz="3600" b="1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3084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00270" y="536241"/>
            <a:ext cx="10991460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8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1 </a:t>
            </a: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Now concerning </a:t>
            </a:r>
            <a:r>
              <a:rPr lang="en-GB" sz="4800" b="1" dirty="0">
                <a:solidFill>
                  <a:srgbClr val="FFFF00"/>
                </a:solidFill>
                <a:latin typeface="Gotham Book" panose="02000504050000020004" pitchFamily="2" charset="0"/>
              </a:rPr>
              <a:t>spiritual gifts</a:t>
            </a: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, brothers, I do not want you to be </a:t>
            </a:r>
            <a:r>
              <a:rPr lang="en-GB" sz="4800" b="1" dirty="0">
                <a:solidFill>
                  <a:srgbClr val="FFFF00"/>
                </a:solidFill>
                <a:latin typeface="Gotham Book" panose="02000504050000020004" pitchFamily="2" charset="0"/>
              </a:rPr>
              <a:t>uninformed</a:t>
            </a: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Gotham Book" panose="02000504050000020004" pitchFamily="2" charset="0"/>
              </a:rPr>
              <a:t>1 Corinthians 12v1 ESV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>
              <a:solidFill>
                <a:schemeClr val="bg1"/>
              </a:solidFill>
              <a:latin typeface="Gotham Book" panose="02000504050000020004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48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1 </a:t>
            </a: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Pursue love, and </a:t>
            </a:r>
            <a:r>
              <a:rPr lang="en-GB" sz="4800" b="1" dirty="0">
                <a:solidFill>
                  <a:srgbClr val="FFFF00"/>
                </a:solidFill>
                <a:latin typeface="Gotham Book" panose="02000504050000020004" pitchFamily="2" charset="0"/>
              </a:rPr>
              <a:t>earnestly desire the spiritual gifts</a:t>
            </a: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…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Gotham Book" panose="02000504050000020004" pitchFamily="2" charset="0"/>
              </a:rPr>
              <a:t>1 Corinthians 14v1 ESV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316973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251541" cy="60242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400" b="1" dirty="0">
                <a:solidFill>
                  <a:schemeClr val="bg1"/>
                </a:solidFill>
                <a:latin typeface="Gotham Book" panose="02000504050000020004" pitchFamily="2" charset="0"/>
              </a:rPr>
              <a:t>Biblical Examples </a:t>
            </a:r>
          </a:p>
          <a:p>
            <a:pPr marL="171450" indent="-171450"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3600" b="1" dirty="0">
                <a:solidFill>
                  <a:schemeClr val="bg1"/>
                </a:solidFill>
                <a:latin typeface="Gotham Book" panose="02000504050000020004" pitchFamily="2" charset="0"/>
              </a:rPr>
              <a:t>Solomon’s solution to identify a baby’s mother  (1 Kings 3v16).</a:t>
            </a:r>
          </a:p>
          <a:p>
            <a:pPr marL="171450" indent="-171450"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3600" b="1" dirty="0">
                <a:solidFill>
                  <a:schemeClr val="bg1"/>
                </a:solidFill>
                <a:latin typeface="Gotham Book" panose="02000504050000020004" pitchFamily="2" charset="0"/>
              </a:rPr>
              <a:t> The profound advice that Gamaliel gave in Acts 5v34f. </a:t>
            </a:r>
          </a:p>
          <a:p>
            <a:pPr marL="171450" indent="-171450"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3600" b="1" dirty="0">
                <a:solidFill>
                  <a:schemeClr val="bg1"/>
                </a:solidFill>
                <a:latin typeface="Gotham Book" panose="02000504050000020004" pitchFamily="2" charset="0"/>
              </a:rPr>
              <a:t> The re-designation of responsibilities in the church in Ex 18 and Acts 6. </a:t>
            </a:r>
          </a:p>
        </p:txBody>
      </p:sp>
    </p:spTree>
    <p:extLst>
      <p:ext uri="{BB962C8B-B14F-4D97-AF65-F5344CB8AC3E}">
        <p14:creationId xmlns:p14="http://schemas.microsoft.com/office/powerpoint/2010/main" val="1611706858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251541" cy="566135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400" b="1" dirty="0">
                <a:solidFill>
                  <a:schemeClr val="bg1"/>
                </a:solidFill>
                <a:latin typeface="Gotham Book" panose="02000504050000020004" pitchFamily="2" charset="0"/>
              </a:rPr>
              <a:t>WORD OF WISDOM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Definition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Biblical examples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In what situations is this gift needed?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Likely traits of a person with this gift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How can I use this gift?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Cautions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endParaRPr lang="en-GB" sz="4000" b="1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641499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251541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Discerning Spirits</a:t>
            </a:r>
          </a:p>
          <a:p>
            <a:pPr marL="0" indent="0">
              <a:buNone/>
            </a:pP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Word of Wisdom</a:t>
            </a:r>
          </a:p>
          <a:p>
            <a:pPr marL="0" indent="0">
              <a:buNone/>
            </a:pP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Word of Knowledge</a:t>
            </a:r>
          </a:p>
        </p:txBody>
      </p:sp>
    </p:spTree>
    <p:extLst>
      <p:ext uri="{BB962C8B-B14F-4D97-AF65-F5344CB8AC3E}">
        <p14:creationId xmlns:p14="http://schemas.microsoft.com/office/powerpoint/2010/main" val="3352974513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"/>
          <p:cNvSpPr txBox="1"/>
          <p:nvPr/>
        </p:nvSpPr>
        <p:spPr>
          <a:xfrm>
            <a:off x="616632" y="1212033"/>
            <a:ext cx="10930597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8000" b="1">
                <a:solidFill>
                  <a:srgbClr val="FFFFFF"/>
                </a:solidFill>
                <a:latin typeface="Gobold Thin"/>
                <a:ea typeface="Gobold Thin"/>
                <a:cs typeface="Gobold Thin"/>
                <a:sym typeface="Gobold Thin"/>
              </a:defRPr>
            </a:lvl1pPr>
          </a:lstStyle>
          <a:p>
            <a:r>
              <a:rPr lang="en-GB" sz="4800" dirty="0">
                <a:latin typeface="Gotham Book" panose="02000504050000020004" pitchFamily="2" charset="0"/>
              </a:rPr>
              <a:t>THE GIFTS OF </a:t>
            </a:r>
          </a:p>
          <a:p>
            <a:r>
              <a:rPr lang="en-GB" sz="4800" dirty="0">
                <a:latin typeface="Gotham Book" panose="02000504050000020004" pitchFamily="2" charset="0"/>
              </a:rPr>
              <a:t>DISCERNING SPIRITS,</a:t>
            </a:r>
          </a:p>
          <a:p>
            <a:r>
              <a:rPr lang="en-GB" sz="4800" dirty="0">
                <a:latin typeface="Gotham Book" panose="02000504050000020004" pitchFamily="2" charset="0"/>
              </a:rPr>
              <a:t>KNOWLEDGE AND WISDOM</a:t>
            </a:r>
          </a:p>
        </p:txBody>
      </p:sp>
      <p:sp>
        <p:nvSpPr>
          <p:cNvPr id="115" name="TextBox 6"/>
          <p:cNvSpPr txBox="1"/>
          <p:nvPr/>
        </p:nvSpPr>
        <p:spPr>
          <a:xfrm>
            <a:off x="2784095" y="4143101"/>
            <a:ext cx="6595673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solidFill>
                  <a:srgbClr val="FFFFFF"/>
                </a:solidFill>
                <a:latin typeface="Gobold Thin"/>
                <a:ea typeface="Gobold Thin"/>
                <a:cs typeface="Gobold Thin"/>
                <a:sym typeface="Gobold Thin"/>
              </a:defRPr>
            </a:lvl1pPr>
          </a:lstStyle>
          <a:p>
            <a:r>
              <a:rPr lang="en-GB" sz="3600" b="1" dirty="0">
                <a:latin typeface="Gotham Book" panose="02000504050000020004" pitchFamily="2" charset="0"/>
              </a:rPr>
              <a:t>1 CORINTHIANS 12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3D2DC34-612A-9047-A5EC-5C048E0351A2}"/>
              </a:ext>
            </a:extLst>
          </p:cNvPr>
          <p:cNvCxnSpPr/>
          <p:nvPr/>
        </p:nvCxnSpPr>
        <p:spPr>
          <a:xfrm>
            <a:off x="1664677" y="3727938"/>
            <a:ext cx="883451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995613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094855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400" b="1" dirty="0">
                <a:solidFill>
                  <a:schemeClr val="bg1"/>
                </a:solidFill>
                <a:latin typeface="Gotham Book" panose="02000504050000020004" pitchFamily="2" charset="0"/>
              </a:rPr>
              <a:t>The gift of </a:t>
            </a:r>
            <a:r>
              <a:rPr lang="en-GB" sz="4400" b="1" u="sng" dirty="0">
                <a:solidFill>
                  <a:srgbClr val="FFFF00"/>
                </a:solidFill>
                <a:latin typeface="Gotham Book" panose="02000504050000020004" pitchFamily="2" charset="0"/>
              </a:rPr>
              <a:t>eternal life</a:t>
            </a:r>
          </a:p>
          <a:p>
            <a:pPr marL="0" indent="0">
              <a:lnSpc>
                <a:spcPct val="100000"/>
              </a:lnSpc>
              <a:buNone/>
            </a:pPr>
            <a:endParaRPr lang="en-GB" sz="4000" b="1" baseline="30000" dirty="0">
              <a:solidFill>
                <a:schemeClr val="bg1"/>
              </a:solidFill>
              <a:latin typeface="Gotham Book" panose="02000504050000020004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23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 For the wages of sin is death, but the </a:t>
            </a:r>
            <a:r>
              <a:rPr lang="en-GB" sz="4000" b="1" dirty="0">
                <a:solidFill>
                  <a:srgbClr val="FFFF00"/>
                </a:solidFill>
                <a:latin typeface="Gotham Book" panose="02000504050000020004" pitchFamily="2" charset="0"/>
              </a:rPr>
              <a:t>gift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 of God is </a:t>
            </a:r>
            <a:r>
              <a:rPr lang="en-GB" sz="4000" b="1" dirty="0">
                <a:solidFill>
                  <a:srgbClr val="FFFF00"/>
                </a:solidFill>
                <a:latin typeface="Gotham Book" panose="02000504050000020004" pitchFamily="2" charset="0"/>
              </a:rPr>
              <a:t>eternal life 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in Christ Jesus our Lord.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Gotham Book" panose="02000504050000020004" pitchFamily="2" charset="0"/>
              </a:rPr>
              <a:t>Romans 6:23 ESV</a:t>
            </a:r>
            <a:endParaRPr lang="en-US" sz="2000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23925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5715" y="536241"/>
            <a:ext cx="11280571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400" b="1" dirty="0">
                <a:solidFill>
                  <a:schemeClr val="bg1"/>
                </a:solidFill>
                <a:latin typeface="Gotham Book" panose="02000504050000020004" pitchFamily="2" charset="0"/>
              </a:rPr>
              <a:t>The gift of </a:t>
            </a:r>
            <a:r>
              <a:rPr lang="en-GB" sz="4400" b="1" u="sng" dirty="0">
                <a:solidFill>
                  <a:srgbClr val="FFFF00"/>
                </a:solidFill>
                <a:latin typeface="Gotham Book" panose="02000504050000020004" pitchFamily="2" charset="0"/>
              </a:rPr>
              <a:t>the Holy Spirit</a:t>
            </a:r>
          </a:p>
          <a:p>
            <a:pPr marL="0" indent="0">
              <a:lnSpc>
                <a:spcPct val="100000"/>
              </a:lnSpc>
              <a:buNone/>
            </a:pPr>
            <a:endParaRPr lang="en-GB" sz="4000" b="1" baseline="30000" dirty="0">
              <a:solidFill>
                <a:schemeClr val="bg1"/>
              </a:solidFill>
              <a:latin typeface="Gotham Book" panose="02000504050000020004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4 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“Do not leave Jerusalem, but wait for the </a:t>
            </a:r>
            <a:r>
              <a:rPr lang="en-GB" sz="4000" b="1" dirty="0">
                <a:solidFill>
                  <a:srgbClr val="FFFF00"/>
                </a:solidFill>
                <a:latin typeface="Gotham Book" panose="02000504050000020004" pitchFamily="2" charset="0"/>
              </a:rPr>
              <a:t>gift 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my Father promised, which you have heard me speak about. </a:t>
            </a:r>
            <a:r>
              <a:rPr lang="en-GB" sz="40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5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 For John baptized with water, but in a few days you will be baptized with the </a:t>
            </a:r>
            <a:r>
              <a:rPr lang="en-GB" sz="4000" b="1" dirty="0">
                <a:solidFill>
                  <a:srgbClr val="FFFF00"/>
                </a:solidFill>
                <a:latin typeface="Gotham Book" panose="02000504050000020004" pitchFamily="2" charset="0"/>
              </a:rPr>
              <a:t>Holy Spirit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.”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Gotham Book" panose="02000504050000020004" pitchFamily="2" charset="0"/>
              </a:rPr>
              <a:t>Acts 1:4-5 NIV</a:t>
            </a:r>
            <a:endParaRPr lang="en-US" sz="2000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708990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2360B5-7B37-DE40-8418-595E6A25F6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18294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B63705B-EFCC-634B-BB2C-2A693B607A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208254"/>
              </p:ext>
            </p:extLst>
          </p:nvPr>
        </p:nvGraphicFramePr>
        <p:xfrm>
          <a:off x="624114" y="453572"/>
          <a:ext cx="10943772" cy="59508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8800">
                  <a:extLst>
                    <a:ext uri="{9D8B030D-6E8A-4147-A177-3AD203B41FA5}">
                      <a16:colId xmlns:a16="http://schemas.microsoft.com/office/drawing/2014/main" val="2586798588"/>
                    </a:ext>
                  </a:extLst>
                </a:gridCol>
                <a:gridCol w="4034972">
                  <a:extLst>
                    <a:ext uri="{9D8B030D-6E8A-4147-A177-3AD203B41FA5}">
                      <a16:colId xmlns:a16="http://schemas.microsoft.com/office/drawing/2014/main" val="3748846311"/>
                    </a:ext>
                  </a:extLst>
                </a:gridCol>
              </a:tblGrid>
              <a:tr h="540987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 dirty="0">
                          <a:solidFill>
                            <a:srgbClr val="FFFF00"/>
                          </a:solidFill>
                          <a:effectLst/>
                          <a:latin typeface="Gotham Book" panose="02000504050000020004" pitchFamily="2" charset="0"/>
                        </a:rPr>
                        <a:t>Discerning of Spirits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otham Book" panose="02000504050000020004" pitchFamily="2" charset="0"/>
                        </a:rPr>
                        <a:t>Giving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2165535"/>
                  </a:ext>
                </a:extLst>
              </a:tr>
              <a:tr h="540987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>
                          <a:solidFill>
                            <a:srgbClr val="FFFF00"/>
                          </a:solidFill>
                          <a:effectLst/>
                          <a:latin typeface="Gotham Book" panose="02000504050000020004" pitchFamily="2" charset="0"/>
                        </a:rPr>
                        <a:t>Word of Wisdom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otham Book" panose="02000504050000020004" pitchFamily="2" charset="0"/>
                        </a:rPr>
                        <a:t>Leading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59055448"/>
                  </a:ext>
                </a:extLst>
              </a:tr>
              <a:tr h="540987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 dirty="0">
                          <a:solidFill>
                            <a:srgbClr val="FFFF00"/>
                          </a:solidFill>
                          <a:effectLst/>
                          <a:latin typeface="Gotham Book" panose="02000504050000020004" pitchFamily="2" charset="0"/>
                        </a:rPr>
                        <a:t>Word of Knowledge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otham Book" panose="02000504050000020004" pitchFamily="2" charset="0"/>
                        </a:rPr>
                        <a:t>Hospitality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71948931"/>
                  </a:ext>
                </a:extLst>
              </a:tr>
              <a:tr h="540987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otham Book" panose="02000504050000020004" pitchFamily="2" charset="0"/>
                        </a:rPr>
                        <a:t>Faith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otham Book" panose="02000504050000020004" pitchFamily="2" charset="0"/>
                        </a:rPr>
                        <a:t>Mercy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2766110"/>
                  </a:ext>
                </a:extLst>
              </a:tr>
              <a:tr h="540987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otham Book" panose="02000504050000020004" pitchFamily="2" charset="0"/>
                        </a:rPr>
                        <a:t>Healing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otham Book" panose="02000504050000020004" pitchFamily="2" charset="0"/>
                        </a:rPr>
                        <a:t>Administration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0364014"/>
                  </a:ext>
                </a:extLst>
              </a:tr>
              <a:tr h="540987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otham Book" panose="02000504050000020004" pitchFamily="2" charset="0"/>
                        </a:rPr>
                        <a:t>Miracles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otham Book" panose="02000504050000020004" pitchFamily="2" charset="0"/>
                        </a:rPr>
                        <a:t>Apostle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510360"/>
                  </a:ext>
                </a:extLst>
              </a:tr>
              <a:tr h="540987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otham Book" panose="02000504050000020004" pitchFamily="2" charset="0"/>
                        </a:rPr>
                        <a:t>Tongues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otham Book" panose="02000504050000020004" pitchFamily="2" charset="0"/>
                        </a:rPr>
                        <a:t>Prophet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4599807"/>
                  </a:ext>
                </a:extLst>
              </a:tr>
              <a:tr h="540987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otham Book" panose="02000504050000020004" pitchFamily="2" charset="0"/>
                        </a:rPr>
                        <a:t>Interpretation of tongues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otham Book" panose="02000504050000020004" pitchFamily="2" charset="0"/>
                        </a:rPr>
                        <a:t>Evangelist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4292259"/>
                  </a:ext>
                </a:extLst>
              </a:tr>
              <a:tr h="540987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otham Book" panose="02000504050000020004" pitchFamily="2" charset="0"/>
                        </a:rPr>
                        <a:t>Prophecy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otham Book" panose="02000504050000020004" pitchFamily="2" charset="0"/>
                        </a:rPr>
                        <a:t>Pastor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91174288"/>
                  </a:ext>
                </a:extLst>
              </a:tr>
              <a:tr h="540987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otham Book" panose="02000504050000020004" pitchFamily="2" charset="0"/>
                        </a:rPr>
                        <a:t>Serving / Helping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otham Book" panose="02000504050000020004" pitchFamily="2" charset="0"/>
                        </a:rPr>
                        <a:t>Teacher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6943768"/>
                  </a:ext>
                </a:extLst>
              </a:tr>
              <a:tr h="540987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otham Book" panose="02000504050000020004" pitchFamily="2" charset="0"/>
                        </a:rPr>
                        <a:t>Encouragement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Gotham Book" panose="02000504050000020004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9852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68300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094855" cy="5719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8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14 </a:t>
            </a: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For the </a:t>
            </a:r>
            <a:r>
              <a:rPr lang="en-GB" sz="4800" b="1" dirty="0">
                <a:solidFill>
                  <a:srgbClr val="FFFF00"/>
                </a:solidFill>
                <a:latin typeface="Gotham Book" panose="02000504050000020004" pitchFamily="2" charset="0"/>
              </a:rPr>
              <a:t>body</a:t>
            </a: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 does not consist of one </a:t>
            </a:r>
            <a:r>
              <a:rPr lang="en-GB" sz="4800" b="1" dirty="0">
                <a:solidFill>
                  <a:srgbClr val="FFFF00"/>
                </a:solidFill>
                <a:latin typeface="Gotham Book" panose="02000504050000020004" pitchFamily="2" charset="0"/>
              </a:rPr>
              <a:t>member</a:t>
            </a: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 but of </a:t>
            </a:r>
            <a:r>
              <a:rPr lang="en-GB" sz="4800" b="1" dirty="0">
                <a:solidFill>
                  <a:srgbClr val="FFFF00"/>
                </a:solidFill>
                <a:latin typeface="Gotham Book" panose="02000504050000020004" pitchFamily="2" charset="0"/>
              </a:rPr>
              <a:t>many</a:t>
            </a: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. </a:t>
            </a:r>
            <a:r>
              <a:rPr lang="en-GB" sz="48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15 </a:t>
            </a: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If the foot should say, “Because I am not a hand, I do not belong to the body”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Gotham Book" panose="02000504050000020004" pitchFamily="2" charset="0"/>
              </a:rPr>
              <a:t>1 Corinthians 12v14-15 ESV</a:t>
            </a:r>
            <a:endParaRPr lang="en-US" sz="1800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6850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094855" cy="5719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8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21 </a:t>
            </a: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The eye cannot say to the hand, “I have no need of you”, nor again the head to the feet, “I have no need of you.” </a:t>
            </a:r>
            <a:r>
              <a:rPr lang="en-GB" sz="48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22 </a:t>
            </a: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On the contrary, the parts of the body that seem to be weaker are </a:t>
            </a:r>
            <a:r>
              <a:rPr lang="en-GB" sz="4800" b="1" dirty="0">
                <a:solidFill>
                  <a:srgbClr val="FFFF00"/>
                </a:solidFill>
                <a:latin typeface="Gotham Book" panose="02000504050000020004" pitchFamily="2" charset="0"/>
              </a:rPr>
              <a:t>indispensable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Gotham Book" panose="02000504050000020004" pitchFamily="2" charset="0"/>
              </a:rPr>
              <a:t>1 Corinthians 12v21-22 ESV</a:t>
            </a:r>
            <a:endParaRPr lang="en-US" sz="1800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78438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251541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GB" sz="32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7 </a:t>
            </a:r>
            <a:r>
              <a:rPr lang="en-GB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To each is given the manifestation of the Spirit for the </a:t>
            </a:r>
            <a:r>
              <a:rPr lang="en-GB" sz="3200" b="1" dirty="0">
                <a:solidFill>
                  <a:srgbClr val="FFFF00"/>
                </a:solidFill>
                <a:latin typeface="Gotham Book" panose="02000504050000020004" pitchFamily="2" charset="0"/>
              </a:rPr>
              <a:t>common good</a:t>
            </a:r>
            <a:r>
              <a:rPr lang="en-GB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.  </a:t>
            </a:r>
            <a:r>
              <a:rPr lang="en-GB" sz="32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8 </a:t>
            </a:r>
            <a:r>
              <a:rPr lang="en-GB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For to one is given through the Spirit the </a:t>
            </a:r>
            <a:r>
              <a:rPr lang="en-GB" sz="3200" b="1" dirty="0">
                <a:solidFill>
                  <a:srgbClr val="FFFF00"/>
                </a:solidFill>
                <a:latin typeface="Gotham Book" panose="02000504050000020004" pitchFamily="2" charset="0"/>
              </a:rPr>
              <a:t>utterance of wisdom</a:t>
            </a:r>
            <a:r>
              <a:rPr lang="en-GB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, and to another the </a:t>
            </a:r>
            <a:r>
              <a:rPr lang="en-GB" sz="3200" b="1" dirty="0">
                <a:solidFill>
                  <a:srgbClr val="FFFF00"/>
                </a:solidFill>
                <a:latin typeface="Gotham Book" panose="02000504050000020004" pitchFamily="2" charset="0"/>
              </a:rPr>
              <a:t>utterance of knowledge </a:t>
            </a:r>
            <a:r>
              <a:rPr lang="en-GB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according to the same Spirit,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GB" sz="32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10 </a:t>
            </a:r>
            <a:r>
              <a:rPr lang="en-GB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… to another the </a:t>
            </a:r>
            <a:r>
              <a:rPr lang="en-GB" sz="3200" b="1" dirty="0">
                <a:solidFill>
                  <a:srgbClr val="FFFF00"/>
                </a:solidFill>
                <a:latin typeface="Gotham Book" panose="02000504050000020004" pitchFamily="2" charset="0"/>
              </a:rPr>
              <a:t>ability to distinguish between spirits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Gotham Book" panose="02000504050000020004" pitchFamily="2" charset="0"/>
              </a:rPr>
              <a:t>1 Corinthians 12v7-10 ESV</a:t>
            </a:r>
            <a:endParaRPr lang="en-US" sz="1800" dirty="0">
              <a:solidFill>
                <a:schemeClr val="bg1"/>
              </a:solidFill>
              <a:latin typeface="Gotham Book" panose="02000504050000020004" pitchFamily="2" charset="0"/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en-GB" sz="3600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28699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251541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800" b="1" dirty="0">
                <a:solidFill>
                  <a:srgbClr val="FFFF00"/>
                </a:solidFill>
                <a:latin typeface="Gotham Book" panose="02000504050000020004" pitchFamily="2" charset="0"/>
              </a:rPr>
              <a:t>Discerning Spirits</a:t>
            </a:r>
          </a:p>
          <a:p>
            <a:pPr marL="0" indent="0">
              <a:buNone/>
            </a:pP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Word of Wisdom</a:t>
            </a:r>
          </a:p>
          <a:p>
            <a:pPr marL="0" indent="0">
              <a:buNone/>
            </a:pP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Word of Knowledge</a:t>
            </a:r>
          </a:p>
        </p:txBody>
      </p:sp>
    </p:spTree>
    <p:extLst>
      <p:ext uri="{BB962C8B-B14F-4D97-AF65-F5344CB8AC3E}">
        <p14:creationId xmlns:p14="http://schemas.microsoft.com/office/powerpoint/2010/main" val="240891935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251541" cy="566135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Definition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Biblical examples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In what situations is this gift needed?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Likely traits of a person with this gift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How can I use this gift?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Cautions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endParaRPr lang="en-GB" sz="4000" b="1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6935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251541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b="1" dirty="0">
                <a:solidFill>
                  <a:schemeClr val="bg1"/>
                </a:solidFill>
                <a:latin typeface="Gotham Book" panose="02000504050000020004" pitchFamily="2" charset="0"/>
              </a:rPr>
              <a:t>Definition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This is a wonderful gift that </a:t>
            </a:r>
            <a:r>
              <a:rPr lang="en-GB" sz="3200" b="1" dirty="0">
                <a:solidFill>
                  <a:srgbClr val="FFFF00"/>
                </a:solidFill>
                <a:latin typeface="Gotham Book" panose="02000504050000020004" pitchFamily="2" charset="0"/>
              </a:rPr>
              <a:t>reveals what is going on in the spiritual world</a:t>
            </a:r>
            <a:r>
              <a:rPr lang="en-GB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. 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chemeClr val="bg1"/>
              </a:solidFill>
              <a:latin typeface="Gotham Book" panose="02000504050000020004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It is </a:t>
            </a:r>
            <a:r>
              <a:rPr lang="en-GB" sz="3200" b="1" dirty="0">
                <a:solidFill>
                  <a:srgbClr val="FFFF00"/>
                </a:solidFill>
                <a:latin typeface="Gotham Book" panose="02000504050000020004" pitchFamily="2" charset="0"/>
              </a:rPr>
              <a:t>the supernatural ability to know what spirit is operating </a:t>
            </a:r>
            <a:r>
              <a:rPr lang="en-GB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in a person or situation. 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chemeClr val="bg1"/>
              </a:solidFill>
              <a:latin typeface="Gotham Book" panose="02000504050000020004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It may come as an impression, thought, audible voice, picture, vision or dream.</a:t>
            </a:r>
          </a:p>
          <a:p>
            <a:pPr marL="0" indent="0">
              <a:buNone/>
            </a:pPr>
            <a:endParaRPr lang="en-GB" sz="3600" b="1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66037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8129</TotalTime>
  <Words>623</Words>
  <Application>Microsoft Macintosh PowerPoint</Application>
  <PresentationFormat>Widescreen</PresentationFormat>
  <Paragraphs>125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Gobold Thin</vt:lpstr>
      <vt:lpstr>Gotham Book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</dc:creator>
  <cp:lastModifiedBy>Hugh Pearce</cp:lastModifiedBy>
  <cp:revision>103</cp:revision>
  <cp:lastPrinted>2019-10-10T11:36:01Z</cp:lastPrinted>
  <dcterms:modified xsi:type="dcterms:W3CDTF">2019-10-10T11:36:22Z</dcterms:modified>
</cp:coreProperties>
</file>