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2" r:id="rId3"/>
    <p:sldId id="318" r:id="rId4"/>
    <p:sldId id="316" r:id="rId5"/>
    <p:sldId id="306" r:id="rId6"/>
    <p:sldId id="310" r:id="rId7"/>
    <p:sldId id="305" r:id="rId8"/>
    <p:sldId id="308" r:id="rId9"/>
    <p:sldId id="311" r:id="rId10"/>
    <p:sldId id="313" r:id="rId11"/>
    <p:sldId id="309" r:id="rId12"/>
    <p:sldId id="314" r:id="rId13"/>
    <p:sldId id="317" r:id="rId14"/>
    <p:sldId id="326" r:id="rId15"/>
    <p:sldId id="327" r:id="rId16"/>
    <p:sldId id="325" r:id="rId17"/>
    <p:sldId id="319" r:id="rId18"/>
    <p:sldId id="320" r:id="rId19"/>
    <p:sldId id="328" r:id="rId20"/>
    <p:sldId id="324" r:id="rId21"/>
    <p:sldId id="322" r:id="rId22"/>
    <p:sldId id="323" r:id="rId23"/>
    <p:sldId id="321" r:id="rId24"/>
    <p:sldId id="315" r:id="rId25"/>
    <p:sldId id="284" r:id="rId26"/>
  </p:sldIdLst>
  <p:sldSz cx="12192000" cy="6858000"/>
  <p:notesSz cx="10020300" cy="68881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88" autoAdjust="0"/>
    <p:restoredTop sz="80829"/>
  </p:normalViewPr>
  <p:slideViewPr>
    <p:cSldViewPr snapToGrid="0">
      <p:cViewPr varScale="1">
        <p:scale>
          <a:sx n="88" d="100"/>
          <a:sy n="88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0CFFC22-B7C7-4F87-BDBE-A9F31F04352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34E7AC1-7C21-4D32-8C64-796574920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0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713038" y="515938"/>
            <a:ext cx="4594225" cy="2584450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1336040" y="3271878"/>
            <a:ext cx="7348220" cy="3099673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89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607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1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302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778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046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99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68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66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35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73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740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721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92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95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012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74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062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207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07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527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227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170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347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57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0FE298-96D1-684A-BCA9-F441D3CCB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4 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Now there are varieties of gifts, but 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same Spirit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; 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5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and there are varieties of service, but 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same Lord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; 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6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and there are varieties of activities, but it is 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same God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who empowers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them all in everyone. 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7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To each is given the manifestation of the Spirit for the common good.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12v4-7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9336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4 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Now there are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varieties of gifts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, but the same Spirit; 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5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and there are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varieties of service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, but the same Lord; 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6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and there are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varieties of activities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, but it is the same God who empowers them all in everyone. 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7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To each is given the manifestation of the Spirit for the common good.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12v4-7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21315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4 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Now there are varieties of gifts, but the same Spirit; 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5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and there are varieties of service, but the same Lord; 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6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and there are varieties of activities, but it is the same God who empowers them all in everyone. 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7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To each is given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the manifestation of the Spirit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for the common good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12v4-7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0732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All these are empowered by one and the same Spirit, who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apportions to each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one individually as he wills.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12v11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891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6630" y="304012"/>
            <a:ext cx="11094855" cy="6183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Everyone has gifts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God gives the gifts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Different portions, expressions and overlap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We are to pursue gifts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For serving/building others up (motive of love)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Not exhaustive lists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Don’t get caught up on definitions/words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Be accountable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Need to be born again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Gotham Book" panose="02000504050000020004" pitchFamily="2" charset="0"/>
              </a:rPr>
              <a:t>Filled with the Spirit</a:t>
            </a:r>
          </a:p>
        </p:txBody>
      </p:sp>
    </p:spTree>
    <p:extLst>
      <p:ext uri="{BB962C8B-B14F-4D97-AF65-F5344CB8AC3E}">
        <p14:creationId xmlns:p14="http://schemas.microsoft.com/office/powerpoint/2010/main" val="417468352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GB" sz="48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GB" sz="48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SO WHAT SHOULD I DO THEN?</a:t>
            </a:r>
            <a:endParaRPr lang="en-US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93494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Discover</a:t>
            </a: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 the gifts God has given me</a:t>
            </a:r>
            <a:endParaRPr lang="en-GB" sz="44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40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6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Having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gifts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that differ according to 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grace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given to us, let us use them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12v11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7645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Develop</a:t>
            </a:r>
            <a:r>
              <a:rPr lang="en-GB" sz="4400" b="1" dirty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the gifts God has given me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6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For this reason I remind you to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fan into flame the gift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of God, which is in you…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2 Timothy 6:1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7271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Use</a:t>
            </a: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 the gifts God has given me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40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10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As each has received a gift,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use it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to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serve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one another, 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as good stewards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of God's varied grace: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1 Peter 4:10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3027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rgbClr val="FFFF00"/>
                </a:solidFill>
                <a:latin typeface="Gotham Book" panose="02000504050000020004" pitchFamily="2" charset="0"/>
              </a:rPr>
              <a:t>Discover</a:t>
            </a: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 the gifts God has given me</a:t>
            </a:r>
            <a:endParaRPr lang="en-GB" sz="4400" b="1" dirty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rgbClr val="FFFF00"/>
                </a:solidFill>
                <a:latin typeface="Gotham Book" panose="02000504050000020004" pitchFamily="2" charset="0"/>
              </a:rPr>
              <a:t>Develop </a:t>
            </a: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the gifts God has given me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rgbClr val="FFFF00"/>
                </a:solidFill>
                <a:latin typeface="Gotham Book" panose="02000504050000020004" pitchFamily="2" charset="0"/>
              </a:rPr>
              <a:t>Use</a:t>
            </a: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 the gifts God has given me</a:t>
            </a:r>
          </a:p>
        </p:txBody>
      </p:sp>
    </p:spTree>
    <p:extLst>
      <p:ext uri="{BB962C8B-B14F-4D97-AF65-F5344CB8AC3E}">
        <p14:creationId xmlns:p14="http://schemas.microsoft.com/office/powerpoint/2010/main" val="38906855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0270" y="536241"/>
            <a:ext cx="10991460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12-14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Romans 12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Ephesians 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1 Peter 4</a:t>
            </a:r>
            <a:endParaRPr lang="en-US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52477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"/>
          <p:cNvSpPr txBox="1"/>
          <p:nvPr/>
        </p:nvSpPr>
        <p:spPr>
          <a:xfrm>
            <a:off x="616632" y="1758834"/>
            <a:ext cx="10930597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8000" b="1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6000" dirty="0">
                <a:latin typeface="Gotham Book"/>
              </a:rPr>
              <a:t>EAGERLY DESIRE</a:t>
            </a:r>
          </a:p>
          <a:p>
            <a:r>
              <a:rPr lang="en-GB" sz="4400" dirty="0">
                <a:latin typeface="Gotham Book"/>
              </a:rPr>
              <a:t>SPIRITUAL GIFTS</a:t>
            </a:r>
            <a:endParaRPr lang="en-GB" sz="6000" dirty="0">
              <a:latin typeface="Gotham Book"/>
            </a:endParaRPr>
          </a:p>
        </p:txBody>
      </p:sp>
      <p:sp>
        <p:nvSpPr>
          <p:cNvPr id="115" name="TextBox 6"/>
          <p:cNvSpPr txBox="1"/>
          <p:nvPr/>
        </p:nvSpPr>
        <p:spPr>
          <a:xfrm>
            <a:off x="2784095" y="4143101"/>
            <a:ext cx="659567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3600" b="1" dirty="0">
                <a:latin typeface="Gotham Book" panose="02000504050000020004" pitchFamily="2" charset="0"/>
              </a:rPr>
              <a:t>1 CORINTHIANS 12-14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D2DC34-612A-9047-A5EC-5C048E0351A2}"/>
              </a:ext>
            </a:extLst>
          </p:cNvPr>
          <p:cNvCxnSpPr/>
          <p:nvPr/>
        </p:nvCxnSpPr>
        <p:spPr>
          <a:xfrm>
            <a:off x="1664677" y="3727938"/>
            <a:ext cx="88345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72453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The gift of </a:t>
            </a:r>
            <a:r>
              <a:rPr lang="en-GB" sz="44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eternal life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23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For the wages of sin is death, but 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gift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of God is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eternal life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in Christ Jesus our Lord.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Romans 6:23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392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The gift of </a:t>
            </a:r>
            <a:r>
              <a:rPr lang="en-GB" sz="44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eternal life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8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For you are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saved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by grace through faith, and this is not from yourselves; it is God’s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gift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Ephesians 2:8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5907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5715" y="536241"/>
            <a:ext cx="11280571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  <a:latin typeface="Gotham Book" panose="02000504050000020004" pitchFamily="2" charset="0"/>
              </a:rPr>
              <a:t>The gift of </a:t>
            </a:r>
            <a:r>
              <a:rPr lang="en-GB" sz="44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the Holy Spirit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0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4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“Do not leave Jerusalem, but wait for 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gift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my Father promised, which you have heard me speak about. 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5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For John baptized with water, but in a few days you will be baptized with the 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Holy Spirit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Acts 1:4-5 NIV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0899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"/>
          <p:cNvSpPr txBox="1"/>
          <p:nvPr/>
        </p:nvSpPr>
        <p:spPr>
          <a:xfrm>
            <a:off x="616632" y="1758834"/>
            <a:ext cx="10930597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8000" b="1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6000" dirty="0">
                <a:latin typeface="Gotham Book"/>
              </a:rPr>
              <a:t>EAGERLY DESIRE</a:t>
            </a:r>
          </a:p>
          <a:p>
            <a:r>
              <a:rPr lang="en-GB" sz="4400" dirty="0">
                <a:latin typeface="Gotham Book"/>
              </a:rPr>
              <a:t>SPIRITUAL GIFTS</a:t>
            </a:r>
            <a:endParaRPr lang="en-GB" sz="6000" dirty="0">
              <a:latin typeface="Gotham Book"/>
            </a:endParaRPr>
          </a:p>
        </p:txBody>
      </p:sp>
      <p:sp>
        <p:nvSpPr>
          <p:cNvPr id="115" name="TextBox 6"/>
          <p:cNvSpPr txBox="1"/>
          <p:nvPr/>
        </p:nvSpPr>
        <p:spPr>
          <a:xfrm>
            <a:off x="2784095" y="4143101"/>
            <a:ext cx="659567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3600" b="1" dirty="0">
                <a:latin typeface="Gotham Book" panose="02000504050000020004" pitchFamily="2" charset="0"/>
              </a:rPr>
              <a:t>1 CORINTHIANS 12-14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D2DC34-612A-9047-A5EC-5C048E0351A2}"/>
              </a:ext>
            </a:extLst>
          </p:cNvPr>
          <p:cNvCxnSpPr/>
          <p:nvPr/>
        </p:nvCxnSpPr>
        <p:spPr>
          <a:xfrm>
            <a:off x="1664677" y="3727938"/>
            <a:ext cx="88345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966018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360B5-7B37-DE40-8418-595E6A25F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18294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63705B-EFCC-634B-BB2C-2A693B607A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4114" y="453572"/>
          <a:ext cx="10943772" cy="59508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8800">
                  <a:extLst>
                    <a:ext uri="{9D8B030D-6E8A-4147-A177-3AD203B41FA5}">
                      <a16:colId xmlns:a16="http://schemas.microsoft.com/office/drawing/2014/main" val="2586798588"/>
                    </a:ext>
                  </a:extLst>
                </a:gridCol>
                <a:gridCol w="4034972">
                  <a:extLst>
                    <a:ext uri="{9D8B030D-6E8A-4147-A177-3AD203B41FA5}">
                      <a16:colId xmlns:a16="http://schemas.microsoft.com/office/drawing/2014/main" val="3748846311"/>
                    </a:ext>
                  </a:extLst>
                </a:gridCol>
              </a:tblGrid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Discerning of Spirits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Giving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2165535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Word of Wisdom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Leading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9055448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Word of Knowledge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Hospitality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1948931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Faith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Mercy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2766110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Healing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Administration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364014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Miracles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Apostle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510360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Tongues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Prophet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4599807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Interpretation of tongues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Evangelist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4292259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Prophecy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Pastor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1174288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Serving / Helping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Teacher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6943768"/>
                  </a:ext>
                </a:extLst>
              </a:tr>
              <a:tr h="540987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b="1" i="0" u="none" strike="noStrike">
                          <a:solidFill>
                            <a:schemeClr val="bg1"/>
                          </a:solidFill>
                          <a:effectLst/>
                          <a:latin typeface="Gotham Book" panose="02000504050000020004" pitchFamily="2" charset="0"/>
                        </a:rPr>
                        <a:t>Encouragement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1" i="0" u="none" strike="noStrike" dirty="0">
                        <a:solidFill>
                          <a:schemeClr val="bg1"/>
                        </a:solidFill>
                        <a:effectLst/>
                        <a:latin typeface="Gotham Book" panose="02000504050000020004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85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6830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FF"/>
                </a:solidFill>
                <a:latin typeface="Gotham Book" panose="02000504050000020004" pitchFamily="2" charset="0"/>
              </a:rPr>
              <a:t>A spiritual gift is an undeserved </a:t>
            </a:r>
            <a:r>
              <a:rPr lang="en-GB" sz="40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supernatural</a:t>
            </a:r>
            <a:r>
              <a:rPr lang="en-GB" sz="4000" b="1" dirty="0">
                <a:solidFill>
                  <a:srgbClr val="FFFFFF"/>
                </a:solidFill>
                <a:latin typeface="Gotham Book" panose="02000504050000020004" pitchFamily="2" charset="0"/>
              </a:rPr>
              <a:t> enabling that God gives to each of His children, so that </a:t>
            </a:r>
            <a:r>
              <a:rPr lang="en-GB" sz="40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together</a:t>
            </a:r>
            <a:r>
              <a:rPr lang="en-GB" sz="4000" b="1" dirty="0">
                <a:solidFill>
                  <a:srgbClr val="FFFFFF"/>
                </a:solidFill>
                <a:latin typeface="Gotham Book" panose="02000504050000020004" pitchFamily="2" charset="0"/>
              </a:rPr>
              <a:t> they can advance </a:t>
            </a:r>
            <a:r>
              <a:rPr lang="en-GB" sz="4000" b="1" u="sng" dirty="0">
                <a:solidFill>
                  <a:srgbClr val="FFFF00"/>
                </a:solidFill>
                <a:latin typeface="Gotham Book" panose="02000504050000020004" pitchFamily="2" charset="0"/>
              </a:rPr>
              <a:t>His purposes</a:t>
            </a:r>
            <a:r>
              <a:rPr lang="en-GB" sz="4000" b="1" dirty="0">
                <a:solidFill>
                  <a:srgbClr val="FFFF00"/>
                </a:solidFill>
                <a:latin typeface="Gotham Book" panose="02000504050000020004" pitchFamily="2" charset="0"/>
              </a:rPr>
              <a:t> </a:t>
            </a:r>
            <a:r>
              <a:rPr lang="en-GB" sz="4000" b="1" dirty="0">
                <a:solidFill>
                  <a:srgbClr val="FFFFFF"/>
                </a:solidFill>
                <a:latin typeface="Gotham Book" panose="02000504050000020004" pitchFamily="2" charset="0"/>
              </a:rPr>
              <a:t>on the earth.</a:t>
            </a:r>
          </a:p>
        </p:txBody>
      </p:sp>
    </p:spTree>
    <p:extLst>
      <p:ext uri="{BB962C8B-B14F-4D97-AF65-F5344CB8AC3E}">
        <p14:creationId xmlns:p14="http://schemas.microsoft.com/office/powerpoint/2010/main" val="384271962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0270" y="536241"/>
            <a:ext cx="10991460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8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1 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Now concerning 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spiritual gifts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, </a:t>
            </a:r>
            <a:r>
              <a:rPr lang="en-GB" sz="4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Gotham Book" panose="02000504050000020004" pitchFamily="2" charset="0"/>
              </a:rPr>
              <a:t>brothers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, I do not want you to be 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uninformed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12v1 ESV</a:t>
            </a:r>
            <a:endParaRPr lang="en-US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1697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0270" y="536241"/>
            <a:ext cx="10991460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CHARISMATA/CHARISMATIC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800" b="1" i="1" dirty="0">
                <a:solidFill>
                  <a:schemeClr val="bg1"/>
                </a:solidFill>
                <a:latin typeface="Gotham Book" panose="02000504050000020004" pitchFamily="2" charset="0"/>
              </a:rPr>
              <a:t>grace gift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400" b="1" baseline="30000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1 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Now concerning </a:t>
            </a:r>
            <a:r>
              <a:rPr lang="en-GB" sz="3600" b="1" dirty="0">
                <a:solidFill>
                  <a:srgbClr val="FFFF00"/>
                </a:solidFill>
                <a:latin typeface="Gotham Book" panose="02000504050000020004" pitchFamily="2" charset="0"/>
              </a:rPr>
              <a:t>spiritual gifts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, </a:t>
            </a:r>
            <a:r>
              <a:rPr lang="en-GB" sz="36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Gotham Book" panose="02000504050000020004" pitchFamily="2" charset="0"/>
              </a:rPr>
              <a:t>brothers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, I do not want you to be </a:t>
            </a:r>
            <a:r>
              <a:rPr lang="en-GB" sz="3600" b="1" dirty="0">
                <a:solidFill>
                  <a:srgbClr val="FFFF00"/>
                </a:solidFill>
                <a:latin typeface="Gotham Book" panose="02000504050000020004" pitchFamily="2" charset="0"/>
              </a:rPr>
              <a:t>uninformed</a:t>
            </a:r>
            <a:r>
              <a:rPr lang="en-GB" sz="3600" b="1" dirty="0">
                <a:solidFill>
                  <a:schemeClr val="bg1"/>
                </a:solidFill>
                <a:latin typeface="Gotham Book" panose="02000504050000020004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12v1 ESV</a:t>
            </a:r>
            <a:endParaRPr lang="en-US" sz="18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5813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0270" y="536241"/>
            <a:ext cx="10991460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8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 </a:t>
            </a:r>
            <a:r>
              <a:rPr lang="en-US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Follow the way of love and </a:t>
            </a:r>
            <a:r>
              <a:rPr lang="en-US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eagerly desire gifts</a:t>
            </a:r>
            <a:r>
              <a:rPr lang="en-US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..</a:t>
            </a:r>
            <a:endParaRPr lang="en-US" sz="4800" b="1" dirty="0">
              <a:solidFill>
                <a:srgbClr val="FFFF00"/>
              </a:solidFill>
              <a:latin typeface="Gotham Book" panose="02000504050000020004" pitchFamily="2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GB" sz="2400" dirty="0">
                <a:solidFill>
                  <a:srgbClr val="FFFFFF"/>
                </a:solidFill>
                <a:latin typeface="Gotham Book" panose="02000504050000020004" pitchFamily="2" charset="0"/>
              </a:rPr>
              <a:t>1 Corinthians 14v1 NIV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600" b="1" dirty="0">
              <a:solidFill>
                <a:schemeClr val="bg1"/>
              </a:solidFill>
              <a:latin typeface="Gotham Book" panose="02000504050000020004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8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1 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Pursue love, and </a:t>
            </a:r>
            <a:r>
              <a:rPr lang="en-GB" sz="4800" b="1" dirty="0">
                <a:solidFill>
                  <a:srgbClr val="FFFF00"/>
                </a:solidFill>
                <a:latin typeface="Gotham Book" panose="02000504050000020004" pitchFamily="2" charset="0"/>
              </a:rPr>
              <a:t>earnestly desire the spiritual gifts</a:t>
            </a:r>
            <a:r>
              <a:rPr lang="en-GB" sz="4800" b="1" dirty="0">
                <a:solidFill>
                  <a:schemeClr val="bg1"/>
                </a:solidFill>
                <a:latin typeface="Gotham Book" panose="02000504050000020004" pitchFamily="2" charset="0"/>
              </a:rPr>
              <a:t>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14v1 ESV</a:t>
            </a:r>
          </a:p>
        </p:txBody>
      </p:sp>
    </p:spTree>
    <p:extLst>
      <p:ext uri="{BB962C8B-B14F-4D97-AF65-F5344CB8AC3E}">
        <p14:creationId xmlns:p14="http://schemas.microsoft.com/office/powerpoint/2010/main" val="150465064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"/>
          <p:cNvSpPr txBox="1"/>
          <p:nvPr/>
        </p:nvSpPr>
        <p:spPr>
          <a:xfrm>
            <a:off x="616632" y="1758834"/>
            <a:ext cx="10930597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8000" b="1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6000" dirty="0">
                <a:latin typeface="Gotham Book"/>
              </a:rPr>
              <a:t>EAGERLY DESIRE</a:t>
            </a:r>
          </a:p>
          <a:p>
            <a:r>
              <a:rPr lang="en-GB" sz="4400" dirty="0">
                <a:latin typeface="Gotham Book"/>
              </a:rPr>
              <a:t>SPIRITUAL GIFTS</a:t>
            </a:r>
            <a:endParaRPr lang="en-GB" sz="6000" dirty="0">
              <a:latin typeface="Gotham Book"/>
            </a:endParaRPr>
          </a:p>
        </p:txBody>
      </p:sp>
      <p:sp>
        <p:nvSpPr>
          <p:cNvPr id="115" name="TextBox 6"/>
          <p:cNvSpPr txBox="1"/>
          <p:nvPr/>
        </p:nvSpPr>
        <p:spPr>
          <a:xfrm>
            <a:off x="2784095" y="4143101"/>
            <a:ext cx="659567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solidFill>
                  <a:srgbClr val="FFFFFF"/>
                </a:solidFill>
                <a:latin typeface="Gobold Thin"/>
                <a:ea typeface="Gobold Thin"/>
                <a:cs typeface="Gobold Thin"/>
                <a:sym typeface="Gobold Thin"/>
              </a:defRPr>
            </a:lvl1pPr>
          </a:lstStyle>
          <a:p>
            <a:r>
              <a:rPr lang="en-GB" sz="3600" b="1" dirty="0">
                <a:latin typeface="Gotham Book" panose="02000504050000020004" pitchFamily="2" charset="0"/>
              </a:rPr>
              <a:t>1 CORINTHIANS 12-14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D2DC34-612A-9047-A5EC-5C048E0351A2}"/>
              </a:ext>
            </a:extLst>
          </p:cNvPr>
          <p:cNvCxnSpPr/>
          <p:nvPr/>
        </p:nvCxnSpPr>
        <p:spPr>
          <a:xfrm>
            <a:off x="1664677" y="3727938"/>
            <a:ext cx="883451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99561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573" y="536241"/>
            <a:ext cx="11094855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4 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Now there are varieties of gifts, but the same Spirit; 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5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and there are varieties of service, but the same Lord; 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6 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and there are varieties of activities, but it is the same God who empowers them all in everyone. </a:t>
            </a:r>
            <a:r>
              <a:rPr lang="en-GB" sz="4000" b="1" baseline="30000" dirty="0">
                <a:solidFill>
                  <a:schemeClr val="bg1"/>
                </a:solidFill>
                <a:latin typeface="Gotham Book" panose="02000504050000020004" pitchFamily="2" charset="0"/>
              </a:rPr>
              <a:t>7</a:t>
            </a:r>
            <a:r>
              <a:rPr lang="en-GB" sz="4000" b="1" dirty="0">
                <a:solidFill>
                  <a:schemeClr val="bg1"/>
                </a:solidFill>
                <a:latin typeface="Gotham Book" panose="02000504050000020004" pitchFamily="2" charset="0"/>
              </a:rPr>
              <a:t> To each is given the manifestation of the Spirit for the common good.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12v4-7 ESV</a:t>
            </a:r>
            <a:endParaRPr lang="en-US" sz="20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273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7470</TotalTime>
  <Words>239</Words>
  <Application>Microsoft Macintosh PowerPoint</Application>
  <PresentationFormat>Widescreen</PresentationFormat>
  <Paragraphs>98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Gobold Thin</vt:lpstr>
      <vt:lpstr>Gotham Book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Microsoft Office User</cp:lastModifiedBy>
  <cp:revision>82</cp:revision>
  <cp:lastPrinted>2019-10-03T14:23:26Z</cp:lastPrinted>
  <dcterms:modified xsi:type="dcterms:W3CDTF">2019-10-06T06:46:27Z</dcterms:modified>
</cp:coreProperties>
</file>