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56" r:id="rId2"/>
    <p:sldId id="287" r:id="rId3"/>
    <p:sldId id="307" r:id="rId4"/>
    <p:sldId id="305" r:id="rId5"/>
    <p:sldId id="306"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310" r:id="rId32"/>
    <p:sldId id="283" r:id="rId33"/>
    <p:sldId id="311" r:id="rId34"/>
    <p:sldId id="285" r:id="rId35"/>
    <p:sldId id="286" r:id="rId36"/>
    <p:sldId id="312" r:id="rId37"/>
    <p:sldId id="288" r:id="rId38"/>
    <p:sldId id="289" r:id="rId39"/>
    <p:sldId id="290" r:id="rId40"/>
    <p:sldId id="291" r:id="rId41"/>
    <p:sldId id="292" r:id="rId42"/>
    <p:sldId id="293" r:id="rId43"/>
    <p:sldId id="294" r:id="rId44"/>
    <p:sldId id="295" r:id="rId45"/>
    <p:sldId id="296" r:id="rId46"/>
    <p:sldId id="297" r:id="rId47"/>
    <p:sldId id="298" r:id="rId48"/>
    <p:sldId id="284" r:id="rId49"/>
  </p:sldIdLst>
  <p:sldSz cx="12192000" cy="6858000"/>
  <p:notesSz cx="10020300" cy="68881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4648"/>
  </p:normalViewPr>
  <p:slideViewPr>
    <p:cSldViewPr snapToGrid="0">
      <p:cViewPr varScale="1">
        <p:scale>
          <a:sx n="104" d="100"/>
          <a:sy n="104" d="100"/>
        </p:scale>
        <p:origin x="688" y="20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a:defRPr sz="1300"/>
            </a:lvl1pPr>
          </a:lstStyle>
          <a:p>
            <a:fld id="{80CFFC22-B7C7-4F87-BDBE-A9F31F043524}" type="datetimeFigureOut">
              <a:rPr lang="en-GB" smtClean="0"/>
              <a:t>24/05/2019</a:t>
            </a:fld>
            <a:endParaRPr lang="en-GB"/>
          </a:p>
        </p:txBody>
      </p:sp>
      <p:sp>
        <p:nvSpPr>
          <p:cNvPr id="4" name="Footer Placeholder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a:defRPr sz="1300"/>
            </a:lvl1pPr>
          </a:lstStyle>
          <a:p>
            <a:fld id="{C34E7AC1-7C21-4D32-8C64-796574920039}" type="slidenum">
              <a:rPr lang="en-GB" smtClean="0"/>
              <a:t>‹#›</a:t>
            </a:fld>
            <a:endParaRPr lang="en-GB"/>
          </a:p>
        </p:txBody>
      </p:sp>
    </p:spTree>
    <p:extLst>
      <p:ext uri="{BB962C8B-B14F-4D97-AF65-F5344CB8AC3E}">
        <p14:creationId xmlns:p14="http://schemas.microsoft.com/office/powerpoint/2010/main" val="245220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2713038" y="515938"/>
            <a:ext cx="4594225" cy="2584450"/>
          </a:xfrm>
          <a:prstGeom prst="rect">
            <a:avLst/>
          </a:prstGeom>
        </p:spPr>
        <p:txBody>
          <a:bodyPr lIns="96616" tIns="48308" rIns="96616" bIns="48308"/>
          <a:lstStyle/>
          <a:p>
            <a:endParaRPr/>
          </a:p>
        </p:txBody>
      </p:sp>
      <p:sp>
        <p:nvSpPr>
          <p:cNvPr id="110" name="Shape 110"/>
          <p:cNvSpPr>
            <a:spLocks noGrp="1"/>
          </p:cNvSpPr>
          <p:nvPr>
            <p:ph type="body" sz="quarter" idx="1"/>
          </p:nvPr>
        </p:nvSpPr>
        <p:spPr>
          <a:xfrm>
            <a:off x="1336040" y="3271878"/>
            <a:ext cx="7348220" cy="3099673"/>
          </a:xfrm>
          <a:prstGeom prst="rect">
            <a:avLst/>
          </a:prstGeom>
        </p:spPr>
        <p:txBody>
          <a:bodyPr lIns="96616" tIns="48308" rIns="96616" bIns="4830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4953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How the church should conduct itself when it gathers together to meet with and encounter God in worship.…"/>
          <p:cNvSpPr txBox="1"/>
          <p:nvPr/>
        </p:nvSpPr>
        <p:spPr>
          <a:xfrm>
            <a:off x="556054" y="827088"/>
            <a:ext cx="10713308"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endParaRPr sz="4400" dirty="0"/>
          </a:p>
          <a:p>
            <a:pPr>
              <a:defRPr sz="4000" b="1">
                <a:solidFill>
                  <a:srgbClr val="FFFFFF"/>
                </a:solidFill>
                <a:latin typeface="MetaPro-Book"/>
                <a:ea typeface="MetaPro-Book"/>
                <a:cs typeface="MetaPro-Book"/>
                <a:sym typeface="MetaPro-Book"/>
              </a:defRPr>
            </a:pPr>
            <a:r>
              <a:rPr sz="4400" dirty="0"/>
              <a:t>How the church should conduct itself when it gathers together to meet with and encounter God in worship.</a:t>
            </a:r>
          </a:p>
          <a:p>
            <a:pPr>
              <a:defRPr sz="4000" b="1">
                <a:solidFill>
                  <a:srgbClr val="FFFFFF"/>
                </a:solidFill>
                <a:latin typeface="MetaPro-Book"/>
                <a:ea typeface="MetaPro-Book"/>
                <a:cs typeface="MetaPro-Book"/>
                <a:sym typeface="MetaPro-Book"/>
              </a:defRPr>
            </a:pPr>
            <a:endParaRPr sz="4400" dirty="0"/>
          </a:p>
          <a:p>
            <a:pPr>
              <a:defRPr sz="3200" b="1">
                <a:solidFill>
                  <a:srgbClr val="FFFFFF"/>
                </a:solidFill>
                <a:latin typeface="MetaPro-Book"/>
                <a:ea typeface="MetaPro-Book"/>
                <a:cs typeface="MetaPro-Book"/>
                <a:sym typeface="MetaPro-Book"/>
              </a:defRPr>
            </a:pPr>
            <a:r>
              <a:rPr sz="3600" dirty="0"/>
              <a:t>(Word of correction)</a:t>
            </a:r>
            <a:r>
              <a:rPr sz="4400" dirty="0"/>
              <a:t> </a:t>
            </a:r>
          </a:p>
        </p:txBody>
      </p:sp>
    </p:spTree>
    <p:extLst>
      <p:ext uri="{BB962C8B-B14F-4D97-AF65-F5344CB8AC3E}">
        <p14:creationId xmlns:p14="http://schemas.microsoft.com/office/powerpoint/2010/main" val="3446513901"/>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mans…"/>
          <p:cNvSpPr txBox="1"/>
          <p:nvPr/>
        </p:nvSpPr>
        <p:spPr>
          <a:xfrm>
            <a:off x="667265" y="476251"/>
            <a:ext cx="7488194" cy="5386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b="1">
                <a:solidFill>
                  <a:srgbClr val="FFFFFF"/>
                </a:solidFill>
                <a:latin typeface="MetaPro-Book"/>
                <a:ea typeface="MetaPro-Book"/>
                <a:cs typeface="MetaPro-Book"/>
                <a:sym typeface="MetaPro-Book"/>
              </a:defRPr>
            </a:pPr>
            <a:endParaRPr sz="2400" dirty="0"/>
          </a:p>
          <a:p>
            <a:pPr>
              <a:defRPr b="1">
                <a:solidFill>
                  <a:srgbClr val="FFFFFF"/>
                </a:solidFill>
                <a:latin typeface="MetaPro-Book"/>
                <a:ea typeface="MetaPro-Book"/>
                <a:cs typeface="MetaPro-Book"/>
                <a:sym typeface="MetaPro-Book"/>
              </a:defRPr>
            </a:pPr>
            <a:endParaRPr sz="2400" dirty="0"/>
          </a:p>
          <a:p>
            <a:pPr>
              <a:defRPr sz="4000" b="1">
                <a:solidFill>
                  <a:srgbClr val="FFFFFF"/>
                </a:solidFill>
                <a:latin typeface="MetaPro-Book"/>
                <a:ea typeface="MetaPro-Book"/>
                <a:cs typeface="MetaPro-Book"/>
                <a:sym typeface="MetaPro-Book"/>
              </a:defRPr>
            </a:pPr>
            <a:r>
              <a:rPr sz="4800" dirty="0"/>
              <a:t>Romans (12 v 1,2)</a:t>
            </a:r>
          </a:p>
          <a:p>
            <a:pPr>
              <a:defRPr b="1">
                <a:solidFill>
                  <a:srgbClr val="FFFFFF"/>
                </a:solidFill>
                <a:latin typeface="MetaPro-Book"/>
                <a:ea typeface="MetaPro-Book"/>
                <a:cs typeface="MetaPro-Book"/>
                <a:sym typeface="MetaPro-Book"/>
              </a:defRPr>
            </a:pPr>
            <a:r>
              <a:rPr sz="2400" dirty="0"/>
              <a:t> </a:t>
            </a:r>
          </a:p>
          <a:p>
            <a:pPr>
              <a:defRPr b="1">
                <a:solidFill>
                  <a:srgbClr val="FFFFFF"/>
                </a:solidFill>
                <a:latin typeface="MetaPro-Book"/>
                <a:ea typeface="MetaPro-Book"/>
                <a:cs typeface="MetaPro-Book"/>
                <a:sym typeface="MetaPro-Book"/>
              </a:defRPr>
            </a:pPr>
            <a:endParaRPr sz="2400" dirty="0"/>
          </a:p>
          <a:p>
            <a:pPr>
              <a:defRPr sz="3200">
                <a:solidFill>
                  <a:srgbClr val="FFFFFF"/>
                </a:solidFill>
                <a:latin typeface="MetaPro-Book"/>
                <a:ea typeface="MetaPro-Book"/>
                <a:cs typeface="MetaPro-Book"/>
                <a:sym typeface="MetaPro-Book"/>
              </a:defRPr>
            </a:pPr>
            <a:r>
              <a:rPr sz="4000" dirty="0"/>
              <a:t>Therefore, I urge you, brothers, in view of God’s mercy, to offer your bodies as living sacrifices, holy and pleasing to God – this is your spiritual worship. </a:t>
            </a:r>
          </a:p>
        </p:txBody>
      </p:sp>
      <p:pic>
        <p:nvPicPr>
          <p:cNvPr id="41" name="P:\Mike F\My Pictures\Iceberg.jpg" descr="P:\Mike F\My Pictures\Iceberg.jpg"/>
          <p:cNvPicPr>
            <a:picLocks noChangeAspect="1"/>
          </p:cNvPicPr>
          <p:nvPr/>
        </p:nvPicPr>
        <p:blipFill>
          <a:blip r:embed="rId2">
            <a:extLst/>
          </a:blip>
          <a:stretch>
            <a:fillRect/>
          </a:stretch>
        </p:blipFill>
        <p:spPr>
          <a:xfrm>
            <a:off x="8492608" y="879947"/>
            <a:ext cx="2937392" cy="4007588"/>
          </a:xfrm>
          <a:prstGeom prst="rect">
            <a:avLst/>
          </a:prstGeom>
          <a:ln w="12700">
            <a:miter lim="400000"/>
          </a:ln>
        </p:spPr>
      </p:pic>
    </p:spTree>
    <p:extLst>
      <p:ext uri="{BB962C8B-B14F-4D97-AF65-F5344CB8AC3E}">
        <p14:creationId xmlns:p14="http://schemas.microsoft.com/office/powerpoint/2010/main" val="215045834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very worship service should be a joyful celebration, a joyful rehearsal of what God has done for us through Jesus Christ.…"/>
          <p:cNvSpPr txBox="1"/>
          <p:nvPr/>
        </p:nvSpPr>
        <p:spPr>
          <a:xfrm>
            <a:off x="1408670" y="3773487"/>
            <a:ext cx="9403492"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800">
                <a:solidFill>
                  <a:srgbClr val="FFFFFF"/>
                </a:solidFill>
                <a:latin typeface="MetaPro-Book"/>
                <a:ea typeface="MetaPro-Book"/>
                <a:cs typeface="MetaPro-Book"/>
                <a:sym typeface="MetaPro-Book"/>
              </a:defRPr>
            </a:pPr>
            <a:endParaRPr sz="2800" dirty="0"/>
          </a:p>
          <a:p>
            <a:pPr>
              <a:defRPr sz="3200">
                <a:solidFill>
                  <a:srgbClr val="FFFFFF"/>
                </a:solidFill>
                <a:latin typeface="MetaPro-Book"/>
                <a:ea typeface="MetaPro-Book"/>
                <a:cs typeface="MetaPro-Book"/>
                <a:sym typeface="MetaPro-Book"/>
              </a:defRPr>
            </a:pPr>
            <a:r>
              <a:rPr sz="3200" dirty="0"/>
              <a:t>Every worship service should be a joyful celebration, a joyful rehearsal of what God has done for us through Jesus Christ.</a:t>
            </a:r>
            <a:r>
              <a:rPr lang="en-GB" sz="3200" dirty="0"/>
              <a:t> </a:t>
            </a:r>
          </a:p>
          <a:p>
            <a:pPr>
              <a:defRPr sz="3200">
                <a:solidFill>
                  <a:srgbClr val="FFFFFF"/>
                </a:solidFill>
                <a:latin typeface="MetaPro-Book"/>
                <a:ea typeface="MetaPro-Book"/>
                <a:cs typeface="MetaPro-Book"/>
                <a:sym typeface="MetaPro-Book"/>
              </a:defRPr>
            </a:pPr>
            <a:r>
              <a:rPr sz="2800" dirty="0"/>
              <a:t>(John Stott)</a:t>
            </a:r>
            <a:r>
              <a:rPr sz="3200" dirty="0"/>
              <a:t> </a:t>
            </a:r>
          </a:p>
        </p:txBody>
      </p:sp>
      <p:pic>
        <p:nvPicPr>
          <p:cNvPr id="45" name="P:\Mike F\My Pictures\Charismatic worship.jpg" descr="P:\Mike F\My Pictures\Charismatic worship.jpg"/>
          <p:cNvPicPr>
            <a:picLocks noChangeAspect="1"/>
          </p:cNvPicPr>
          <p:nvPr/>
        </p:nvPicPr>
        <p:blipFill>
          <a:blip r:embed="rId2">
            <a:extLst/>
          </a:blip>
          <a:stretch>
            <a:fillRect/>
          </a:stretch>
        </p:blipFill>
        <p:spPr>
          <a:xfrm>
            <a:off x="2578100" y="533400"/>
            <a:ext cx="6426200" cy="3240088"/>
          </a:xfrm>
          <a:prstGeom prst="rect">
            <a:avLst/>
          </a:prstGeom>
          <a:ln w="12700">
            <a:miter lim="400000"/>
          </a:ln>
        </p:spPr>
      </p:pic>
    </p:spTree>
    <p:extLst>
      <p:ext uri="{BB962C8B-B14F-4D97-AF65-F5344CB8AC3E}">
        <p14:creationId xmlns:p14="http://schemas.microsoft.com/office/powerpoint/2010/main" val="43653731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o illuminate our…"/>
          <p:cNvSpPr txBox="1"/>
          <p:nvPr/>
        </p:nvSpPr>
        <p:spPr>
          <a:xfrm>
            <a:off x="5791199" y="381000"/>
            <a:ext cx="5095103" cy="5425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buSzPct val="100000"/>
              <a:buChar char="•"/>
              <a:defRPr sz="3200" b="1">
                <a:solidFill>
                  <a:srgbClr val="FFFFFF"/>
                </a:solidFill>
                <a:latin typeface="MetaPro-Book"/>
                <a:ea typeface="MetaPro-Book"/>
                <a:cs typeface="MetaPro-Book"/>
                <a:sym typeface="MetaPro-Book"/>
              </a:defRPr>
            </a:pPr>
            <a:r>
              <a:rPr sz="3200" dirty="0"/>
              <a:t>To illuminate our</a:t>
            </a:r>
          </a:p>
          <a:p>
            <a:pPr>
              <a:defRPr sz="3200" b="1">
                <a:solidFill>
                  <a:srgbClr val="FFFFFF"/>
                </a:solidFill>
                <a:latin typeface="MetaPro-Book"/>
                <a:ea typeface="MetaPro-Book"/>
                <a:cs typeface="MetaPro-Book"/>
                <a:sym typeface="MetaPro-Book"/>
              </a:defRPr>
            </a:pPr>
            <a:r>
              <a:rPr sz="3200" dirty="0"/>
              <a:t>   INTELLECTS</a:t>
            </a:r>
          </a:p>
          <a:p>
            <a:pPr>
              <a:defRPr sz="2000" b="1">
                <a:solidFill>
                  <a:srgbClr val="FFFFFF"/>
                </a:solidFill>
                <a:latin typeface="MetaPro-Book"/>
                <a:ea typeface="MetaPro-Book"/>
                <a:cs typeface="MetaPro-Book"/>
                <a:sym typeface="MetaPro-Book"/>
              </a:defRPr>
            </a:pPr>
            <a:endParaRPr sz="2000" dirty="0"/>
          </a:p>
          <a:p>
            <a:pPr>
              <a:buSzPct val="100000"/>
              <a:buChar char="•"/>
              <a:defRPr sz="3200" b="1">
                <a:solidFill>
                  <a:srgbClr val="FFFFFF"/>
                </a:solidFill>
                <a:latin typeface="MetaPro-Book"/>
                <a:ea typeface="MetaPro-Book"/>
                <a:cs typeface="MetaPro-Book"/>
                <a:sym typeface="MetaPro-Book"/>
              </a:defRPr>
            </a:pPr>
            <a:r>
              <a:rPr sz="3200" dirty="0"/>
              <a:t>To affect our</a:t>
            </a:r>
          </a:p>
          <a:p>
            <a:pPr>
              <a:defRPr sz="3200" b="1">
                <a:solidFill>
                  <a:srgbClr val="FFFFFF"/>
                </a:solidFill>
                <a:latin typeface="MetaPro-Book"/>
                <a:ea typeface="MetaPro-Book"/>
                <a:cs typeface="MetaPro-Book"/>
                <a:sym typeface="MetaPro-Book"/>
              </a:defRPr>
            </a:pPr>
            <a:r>
              <a:rPr sz="3200" dirty="0"/>
              <a:t>   EMOTIONS</a:t>
            </a:r>
          </a:p>
          <a:p>
            <a:pPr>
              <a:defRPr sz="2000" b="1">
                <a:solidFill>
                  <a:srgbClr val="FFFFFF"/>
                </a:solidFill>
                <a:latin typeface="MetaPro-Book"/>
                <a:ea typeface="MetaPro-Book"/>
                <a:cs typeface="MetaPro-Book"/>
                <a:sym typeface="MetaPro-Book"/>
              </a:defRPr>
            </a:pPr>
            <a:endParaRPr sz="2000" dirty="0"/>
          </a:p>
          <a:p>
            <a:pPr>
              <a:buSzPct val="100000"/>
              <a:buChar char="•"/>
              <a:defRPr sz="3200" b="1">
                <a:solidFill>
                  <a:srgbClr val="FFFFFF"/>
                </a:solidFill>
                <a:latin typeface="MetaPro-Book"/>
                <a:ea typeface="MetaPro-Book"/>
                <a:cs typeface="MetaPro-Book"/>
                <a:sym typeface="MetaPro-Book"/>
              </a:defRPr>
            </a:pPr>
            <a:r>
              <a:rPr sz="3200" dirty="0"/>
              <a:t>To engage our</a:t>
            </a:r>
          </a:p>
          <a:p>
            <a:pPr>
              <a:defRPr sz="3200" b="1">
                <a:solidFill>
                  <a:srgbClr val="FFFFFF"/>
                </a:solidFill>
                <a:latin typeface="MetaPro-Book"/>
                <a:ea typeface="MetaPro-Book"/>
                <a:cs typeface="MetaPro-Book"/>
                <a:sym typeface="MetaPro-Book"/>
              </a:defRPr>
            </a:pPr>
            <a:r>
              <a:rPr sz="3200" dirty="0"/>
              <a:t>   WILLS</a:t>
            </a:r>
          </a:p>
          <a:p>
            <a:pPr>
              <a:defRPr sz="2000" b="1">
                <a:solidFill>
                  <a:srgbClr val="FFFFFF"/>
                </a:solidFill>
                <a:latin typeface="MetaPro-Book"/>
                <a:ea typeface="MetaPro-Book"/>
                <a:cs typeface="MetaPro-Book"/>
                <a:sym typeface="MetaPro-Book"/>
              </a:defRPr>
            </a:pPr>
            <a:endParaRPr sz="2000" dirty="0"/>
          </a:p>
          <a:p>
            <a:pPr>
              <a:buSzPct val="100000"/>
              <a:buChar char="•"/>
              <a:defRPr sz="3200" b="1">
                <a:solidFill>
                  <a:srgbClr val="FFFFFF"/>
                </a:solidFill>
                <a:latin typeface="MetaPro-Book"/>
                <a:ea typeface="MetaPro-Book"/>
                <a:cs typeface="MetaPro-Book"/>
                <a:sym typeface="MetaPro-Book"/>
              </a:defRPr>
            </a:pPr>
            <a:r>
              <a:rPr sz="3200" dirty="0"/>
              <a:t>To heal our</a:t>
            </a:r>
          </a:p>
          <a:p>
            <a:pPr>
              <a:defRPr sz="3200" b="1">
                <a:solidFill>
                  <a:srgbClr val="FFFFFF"/>
                </a:solidFill>
                <a:latin typeface="MetaPro-Book"/>
                <a:ea typeface="MetaPro-Book"/>
                <a:cs typeface="MetaPro-Book"/>
                <a:sym typeface="MetaPro-Book"/>
              </a:defRPr>
            </a:pPr>
            <a:r>
              <a:rPr sz="3200" dirty="0"/>
              <a:t>   BODIES and</a:t>
            </a:r>
          </a:p>
          <a:p>
            <a:pPr>
              <a:defRPr sz="3200" b="1">
                <a:solidFill>
                  <a:srgbClr val="FFFFFF"/>
                </a:solidFill>
                <a:latin typeface="MetaPro-Book"/>
                <a:ea typeface="MetaPro-Book"/>
                <a:cs typeface="MetaPro-Book"/>
                <a:sym typeface="MetaPro-Book"/>
              </a:defRPr>
            </a:pPr>
            <a:r>
              <a:rPr sz="3200" dirty="0"/>
              <a:t>   MINDS</a:t>
            </a:r>
            <a:r>
              <a:rPr sz="3200" dirty="0">
                <a:latin typeface="Comic Sans MS"/>
                <a:ea typeface="Comic Sans MS"/>
                <a:cs typeface="Comic Sans MS"/>
                <a:sym typeface="Comic Sans MS"/>
              </a:rPr>
              <a:t> </a:t>
            </a:r>
          </a:p>
        </p:txBody>
      </p:sp>
      <p:pic>
        <p:nvPicPr>
          <p:cNvPr id="49" name="P:\Mike F\My Pictures\Worship poster.jpg" descr="P:\Mike F\My Pictures\Worship poster.jpg"/>
          <p:cNvPicPr>
            <a:picLocks noChangeAspect="1"/>
          </p:cNvPicPr>
          <p:nvPr/>
        </p:nvPicPr>
        <p:blipFill>
          <a:blip r:embed="rId2">
            <a:extLst/>
          </a:blip>
          <a:stretch>
            <a:fillRect/>
          </a:stretch>
        </p:blipFill>
        <p:spPr>
          <a:xfrm>
            <a:off x="1752600" y="533401"/>
            <a:ext cx="3873500" cy="5184775"/>
          </a:xfrm>
          <a:prstGeom prst="rect">
            <a:avLst/>
          </a:prstGeom>
          <a:ln w="12700">
            <a:miter lim="400000"/>
          </a:ln>
        </p:spPr>
      </p:pic>
    </p:spTree>
    <p:extLst>
      <p:ext uri="{BB962C8B-B14F-4D97-AF65-F5344CB8AC3E}">
        <p14:creationId xmlns:p14="http://schemas.microsoft.com/office/powerpoint/2010/main" val="356536436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When we come together to worship, there needs to be clear evidence of godly order and spiritual authority.…"/>
          <p:cNvSpPr txBox="1"/>
          <p:nvPr/>
        </p:nvSpPr>
        <p:spPr>
          <a:xfrm>
            <a:off x="840258" y="871154"/>
            <a:ext cx="10466173" cy="4893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solidFill>
                  <a:srgbClr val="FFFFFF"/>
                </a:solidFill>
                <a:latin typeface="MetaPro-Book"/>
                <a:ea typeface="MetaPro-Book"/>
                <a:cs typeface="MetaPro-Book"/>
                <a:sym typeface="MetaPro-Book"/>
              </a:defRPr>
            </a:pPr>
            <a:r>
              <a:rPr sz="3600" dirty="0">
                <a:latin typeface="Gotham Book" panose="02000504050000020004" pitchFamily="2" charset="0"/>
              </a:rPr>
              <a:t>When we come together to worship, there needs to be clear evidence of godly order and spiritual</a:t>
            </a:r>
            <a:r>
              <a:rPr lang="en-GB" sz="3600" dirty="0">
                <a:latin typeface="Gotham Book" panose="02000504050000020004" pitchFamily="2" charset="0"/>
              </a:rPr>
              <a:t> authority.</a:t>
            </a:r>
            <a:r>
              <a:rPr lang="en-GB" sz="3200" dirty="0">
                <a:latin typeface="Gotham Book" panose="02000504050000020004" pitchFamily="2" charset="0"/>
              </a:rPr>
              <a:t> </a:t>
            </a:r>
          </a:p>
          <a:p>
            <a:pPr>
              <a:defRPr sz="28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r>
              <a:rPr sz="3200" dirty="0">
                <a:latin typeface="Gotham Book" panose="02000504050000020004" pitchFamily="2" charset="0"/>
              </a:rPr>
              <a:t>                                </a:t>
            </a:r>
            <a:r>
              <a:rPr lang="en-GB" sz="3200" dirty="0">
                <a:latin typeface="Gotham Book" panose="02000504050000020004" pitchFamily="2" charset="0"/>
              </a:rPr>
              <a:t>        </a:t>
            </a:r>
          </a:p>
          <a:p>
            <a:pP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Both sexes behave in ways that clearly</a:t>
            </a:r>
          </a:p>
          <a:p>
            <a:pP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acknowledge they are of equal value, </a:t>
            </a:r>
          </a:p>
          <a:p>
            <a:pP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dignity and status in God’s sight, but </a:t>
            </a:r>
          </a:p>
          <a:p>
            <a:pP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with different roles, responsibilities and</a:t>
            </a:r>
          </a:p>
          <a:p>
            <a:pP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functions before God. </a:t>
            </a:r>
          </a:p>
        </p:txBody>
      </p:sp>
      <p:pic>
        <p:nvPicPr>
          <p:cNvPr id="53" name="P:\Mike F\My Pictures\Order and Chaos.jpg" descr="P:\Mike F\My Pictures\Order and Chaos.jpg"/>
          <p:cNvPicPr>
            <a:picLocks noChangeAspect="1"/>
          </p:cNvPicPr>
          <p:nvPr/>
        </p:nvPicPr>
        <p:blipFill>
          <a:blip r:embed="rId2">
            <a:extLst/>
          </a:blip>
          <a:stretch>
            <a:fillRect/>
          </a:stretch>
        </p:blipFill>
        <p:spPr>
          <a:xfrm>
            <a:off x="8515605" y="3169550"/>
            <a:ext cx="2790826" cy="2771775"/>
          </a:xfrm>
          <a:prstGeom prst="rect">
            <a:avLst/>
          </a:prstGeom>
          <a:ln w="12700">
            <a:miter lim="400000"/>
          </a:ln>
        </p:spPr>
      </p:pic>
    </p:spTree>
    <p:extLst>
      <p:ext uri="{BB962C8B-B14F-4D97-AF65-F5344CB8AC3E}">
        <p14:creationId xmlns:p14="http://schemas.microsoft.com/office/powerpoint/2010/main" val="305515138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 of divine power and…"/>
          <p:cNvSpPr txBox="1"/>
          <p:nvPr/>
        </p:nvSpPr>
        <p:spPr>
          <a:xfrm>
            <a:off x="593125" y="846437"/>
            <a:ext cx="10565026" cy="310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3600" b="1">
                <a:solidFill>
                  <a:srgbClr val="FFFFFF"/>
                </a:solidFill>
                <a:latin typeface="MetaPro-Book"/>
                <a:ea typeface="MetaPro-Book"/>
                <a:cs typeface="MetaPro-Book"/>
                <a:sym typeface="MetaPro-Book"/>
              </a:defRPr>
            </a:pPr>
            <a:r>
              <a:rPr sz="3600" dirty="0">
                <a:latin typeface="Gotham Book" panose="02000504050000020004" pitchFamily="2" charset="0"/>
              </a:rPr>
              <a:t>Flow of divine power and</a:t>
            </a:r>
            <a:r>
              <a:rPr lang="en-GB" sz="3600" dirty="0">
                <a:latin typeface="Gotham Book" panose="02000504050000020004" pitchFamily="2" charset="0"/>
              </a:rPr>
              <a:t> </a:t>
            </a:r>
            <a:r>
              <a:rPr sz="3600" dirty="0">
                <a:latin typeface="Gotham Book" panose="02000504050000020004" pitchFamily="2" charset="0"/>
              </a:rPr>
              <a:t>  authority in the church</a:t>
            </a:r>
          </a:p>
          <a:p>
            <a:pPr algn="ctr">
              <a:defRPr sz="32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algn="ctr">
              <a:defRPr sz="3200">
                <a:solidFill>
                  <a:srgbClr val="FFFFFF"/>
                </a:solidFill>
                <a:latin typeface="MetaPro-Book"/>
                <a:ea typeface="MetaPro-Book"/>
                <a:cs typeface="MetaPro-Book"/>
                <a:sym typeface="MetaPro-Book"/>
              </a:defRPr>
            </a:pPr>
            <a:r>
              <a:rPr sz="3200" dirty="0">
                <a:latin typeface="Gotham Book" panose="02000504050000020004" pitchFamily="2" charset="0"/>
              </a:rPr>
              <a:t>God-ordained authority structure that</a:t>
            </a:r>
            <a:r>
              <a:rPr lang="en-GB" sz="3200" dirty="0">
                <a:latin typeface="Gotham Book" panose="02000504050000020004" pitchFamily="2" charset="0"/>
              </a:rPr>
              <a:t> </a:t>
            </a:r>
            <a:r>
              <a:rPr sz="3200" dirty="0">
                <a:latin typeface="Gotham Book" panose="02000504050000020004" pitchFamily="2" charset="0"/>
              </a:rPr>
              <a:t>permits the flow of life-changing power</a:t>
            </a:r>
            <a:r>
              <a:rPr lang="en-GB" sz="3200" dirty="0">
                <a:latin typeface="Gotham Book" panose="02000504050000020004" pitchFamily="2" charset="0"/>
              </a:rPr>
              <a:t> </a:t>
            </a:r>
            <a:r>
              <a:rPr sz="3200" dirty="0">
                <a:latin typeface="Gotham Book" panose="02000504050000020004" pitchFamily="2" charset="0"/>
              </a:rPr>
              <a:t>for the good of all God’s people. </a:t>
            </a:r>
          </a:p>
        </p:txBody>
      </p:sp>
      <p:pic>
        <p:nvPicPr>
          <p:cNvPr id="57" name="P:\Mike F\My Pictures\Water droplets.jpg" descr="P:\Mike F\My Pictures\Water droplets.jpg"/>
          <p:cNvPicPr>
            <a:picLocks noChangeAspect="1"/>
          </p:cNvPicPr>
          <p:nvPr/>
        </p:nvPicPr>
        <p:blipFill>
          <a:blip r:embed="rId3">
            <a:extLst/>
          </a:blip>
          <a:srcRect l="1574" t="2343" r="1574" b="2343"/>
          <a:stretch>
            <a:fillRect/>
          </a:stretch>
        </p:blipFill>
        <p:spPr>
          <a:xfrm>
            <a:off x="4049530" y="4182316"/>
            <a:ext cx="3652216" cy="2414950"/>
          </a:xfrm>
          <a:prstGeom prst="rect">
            <a:avLst/>
          </a:prstGeom>
          <a:ln w="12700">
            <a:miter lim="400000"/>
          </a:ln>
        </p:spPr>
      </p:pic>
    </p:spTree>
    <p:extLst>
      <p:ext uri="{BB962C8B-B14F-4D97-AF65-F5344CB8AC3E}">
        <p14:creationId xmlns:p14="http://schemas.microsoft.com/office/powerpoint/2010/main" val="2718283137"/>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uthority and submission in male-female relationships are meant to reflect those that exist in the eternal Godhead.…"/>
          <p:cNvSpPr txBox="1"/>
          <p:nvPr/>
        </p:nvSpPr>
        <p:spPr>
          <a:xfrm>
            <a:off x="504567" y="4076700"/>
            <a:ext cx="1072566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3200" b="1">
                <a:solidFill>
                  <a:srgbClr val="FFFFFF"/>
                </a:solidFill>
                <a:latin typeface="MetaPro-Book"/>
                <a:ea typeface="MetaPro-Book"/>
                <a:cs typeface="MetaPro-Book"/>
                <a:sym typeface="MetaPro-Book"/>
              </a:defRPr>
            </a:pPr>
            <a:r>
              <a:rPr sz="2800" dirty="0">
                <a:latin typeface="Gotham Book" panose="02000504050000020004" pitchFamily="2" charset="0"/>
              </a:rPr>
              <a:t>Authority and submission in male-female relationships are meant to reflect those that exist in the eternal Godhead.</a:t>
            </a:r>
          </a:p>
          <a:p>
            <a:pPr algn="ctr">
              <a:defRPr sz="3200" b="1">
                <a:solidFill>
                  <a:srgbClr val="FFFFFF"/>
                </a:solidFill>
                <a:latin typeface="MetaPro-Book"/>
                <a:ea typeface="MetaPro-Book"/>
                <a:cs typeface="MetaPro-Book"/>
                <a:sym typeface="MetaPro-Book"/>
              </a:defRPr>
            </a:pPr>
            <a:r>
              <a:rPr sz="4400" dirty="0">
                <a:latin typeface="Gotham Book" panose="02000504050000020004" pitchFamily="2" charset="0"/>
              </a:rPr>
              <a:t>THE TRINITY </a:t>
            </a:r>
          </a:p>
        </p:txBody>
      </p:sp>
      <p:pic>
        <p:nvPicPr>
          <p:cNvPr id="61" name="P:\Mike F\My Pictures\Blake's Trinity.jpg" descr="P:\Mike F\My Pictures\Blake's Trinity.jpg"/>
          <p:cNvPicPr>
            <a:picLocks noChangeAspect="1"/>
          </p:cNvPicPr>
          <p:nvPr/>
        </p:nvPicPr>
        <p:blipFill>
          <a:blip r:embed="rId2">
            <a:extLst/>
          </a:blip>
          <a:srcRect l="3326" t="4196" r="3326" b="8392"/>
          <a:stretch>
            <a:fillRect/>
          </a:stretch>
        </p:blipFill>
        <p:spPr>
          <a:xfrm>
            <a:off x="3370262" y="228600"/>
            <a:ext cx="4994276" cy="3708400"/>
          </a:xfrm>
          <a:prstGeom prst="rect">
            <a:avLst/>
          </a:prstGeom>
          <a:ln w="12700">
            <a:miter lim="400000"/>
          </a:ln>
        </p:spPr>
      </p:pic>
    </p:spTree>
    <p:extLst>
      <p:ext uri="{BB962C8B-B14F-4D97-AF65-F5344CB8AC3E}">
        <p14:creationId xmlns:p14="http://schemas.microsoft.com/office/powerpoint/2010/main" val="81578703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3Now I want you to realize that the head of every man is Christ, and the head of the woman is man, and the head of Christ is God."/>
          <p:cNvSpPr txBox="1"/>
          <p:nvPr/>
        </p:nvSpPr>
        <p:spPr>
          <a:xfrm>
            <a:off x="720811" y="1902125"/>
            <a:ext cx="10750379"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600" b="1">
                <a:solidFill>
                  <a:srgbClr val="FFFFFF"/>
                </a:solidFill>
                <a:latin typeface="Gotham Book" panose="02000504050000020004" pitchFamily="2" charset="0"/>
                <a:ea typeface="MetaPro-Book"/>
                <a:cs typeface="MetaPro-Book"/>
              </a:defRPr>
            </a:lvl1pPr>
          </a:lstStyle>
          <a:p>
            <a:r>
              <a:rPr lang="en-GB" b="0" baseline="30000" dirty="0"/>
              <a:t>3 </a:t>
            </a:r>
            <a:r>
              <a:rPr b="0" dirty="0"/>
              <a:t>Now I want you to realize that the head of every man is Christ, and the head of the woman is man, and the head of Christ is God. </a:t>
            </a:r>
          </a:p>
        </p:txBody>
      </p:sp>
    </p:spTree>
    <p:extLst>
      <p:ext uri="{BB962C8B-B14F-4D97-AF65-F5344CB8AC3E}">
        <p14:creationId xmlns:p14="http://schemas.microsoft.com/office/powerpoint/2010/main" val="297236662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What does Paul mean by…"/>
          <p:cNvSpPr txBox="1"/>
          <p:nvPr/>
        </p:nvSpPr>
        <p:spPr>
          <a:xfrm>
            <a:off x="1905000" y="304801"/>
            <a:ext cx="9821562" cy="544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a:solidFill>
                  <a:srgbClr val="FFFFFF"/>
                </a:solidFill>
                <a:latin typeface="MetaPro-Book"/>
                <a:ea typeface="MetaPro-Book"/>
                <a:cs typeface="MetaPro-Book"/>
                <a:sym typeface="MetaPro-Book"/>
              </a:defRPr>
            </a:pPr>
            <a:r>
              <a:rPr sz="4000" dirty="0">
                <a:latin typeface="Gotham Book" panose="02000504050000020004" pitchFamily="2" charset="0"/>
              </a:rPr>
              <a:t>What does Paul mean by</a:t>
            </a:r>
            <a:r>
              <a:rPr lang="en-GB" sz="4000" dirty="0">
                <a:latin typeface="Gotham Book" panose="02000504050000020004" pitchFamily="2" charset="0"/>
              </a:rPr>
              <a:t> </a:t>
            </a:r>
            <a:r>
              <a:rPr sz="4000" dirty="0">
                <a:latin typeface="Gotham Book" panose="02000504050000020004" pitchFamily="2" charset="0"/>
              </a:rPr>
              <a:t>the head of Christ is God?</a:t>
            </a:r>
          </a:p>
          <a:p>
            <a:pPr>
              <a:defRPr sz="4000" b="1">
                <a:solidFill>
                  <a:srgbClr val="FFFFFF"/>
                </a:solidFill>
                <a:latin typeface="MetaPro-Book"/>
                <a:ea typeface="MetaPro-Book"/>
                <a:cs typeface="MetaPro-Book"/>
                <a:sym typeface="MetaPro-Book"/>
              </a:defRPr>
            </a:pPr>
            <a:endParaRPr sz="4000" dirty="0">
              <a:latin typeface="Gotham Book" panose="02000504050000020004" pitchFamily="2" charset="0"/>
            </a:endParaRPr>
          </a:p>
          <a:p>
            <a:pPr algn="ctr">
              <a:defRPr sz="3200" b="1">
                <a:solidFill>
                  <a:srgbClr val="FFFFFF"/>
                </a:solidFill>
                <a:latin typeface="MetaPro-Book"/>
                <a:ea typeface="MetaPro-Book"/>
                <a:cs typeface="MetaPro-Book"/>
                <a:sym typeface="MetaPro-Book"/>
              </a:defRPr>
            </a:pPr>
            <a:r>
              <a:rPr sz="3600" dirty="0">
                <a:latin typeface="Gotham Book" panose="02000504050000020004" pitchFamily="2" charset="0"/>
              </a:rPr>
              <a:t>HEAD</a:t>
            </a:r>
            <a:r>
              <a:rPr sz="3200" dirty="0">
                <a:latin typeface="Gotham Book" panose="02000504050000020004" pitchFamily="2" charset="0"/>
              </a:rPr>
              <a:t> (</a:t>
            </a:r>
            <a:r>
              <a:rPr sz="3200" dirty="0" err="1">
                <a:latin typeface="Gotham Book" panose="02000504050000020004" pitchFamily="2" charset="0"/>
              </a:rPr>
              <a:t>kephale</a:t>
            </a:r>
            <a:r>
              <a:rPr lang="en-GB" sz="3200" dirty="0">
                <a:latin typeface="Gotham Book" panose="02000504050000020004" pitchFamily="2" charset="0"/>
              </a:rPr>
              <a:t>)</a:t>
            </a:r>
          </a:p>
          <a:p>
            <a:pPr algn="ctr">
              <a:defRPr sz="32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algn="ctr">
              <a:defRPr sz="3200" b="1">
                <a:solidFill>
                  <a:srgbClr val="FFFFFF"/>
                </a:solidFill>
                <a:latin typeface="MetaPro-Book"/>
                <a:ea typeface="MetaPro-Book"/>
                <a:cs typeface="MetaPro-Book"/>
                <a:sym typeface="MetaPro-Book"/>
              </a:defRPr>
            </a:pPr>
            <a:r>
              <a:rPr sz="3200" dirty="0">
                <a:latin typeface="Gotham Book" panose="02000504050000020004" pitchFamily="2" charset="0"/>
              </a:rPr>
              <a:t>Source (origin)</a:t>
            </a:r>
          </a:p>
          <a:p>
            <a:pPr algn="ctr">
              <a:defRPr sz="1200" b="1">
                <a:solidFill>
                  <a:srgbClr val="FFFFFF"/>
                </a:solidFill>
                <a:latin typeface="MetaPro-Book"/>
                <a:ea typeface="MetaPro-Book"/>
                <a:cs typeface="MetaPro-Book"/>
                <a:sym typeface="MetaPro-Book"/>
              </a:defRPr>
            </a:pPr>
            <a:endParaRPr sz="1200" dirty="0">
              <a:latin typeface="Gotham Book" panose="02000504050000020004" pitchFamily="2" charset="0"/>
            </a:endParaRPr>
          </a:p>
          <a:p>
            <a:pPr algn="ctr">
              <a:defRPr sz="3200" b="1">
                <a:solidFill>
                  <a:srgbClr val="FFFFFF"/>
                </a:solidFill>
                <a:latin typeface="MetaPro-Book"/>
                <a:ea typeface="MetaPro-Book"/>
                <a:cs typeface="MetaPro-Book"/>
                <a:sym typeface="MetaPro-Book"/>
              </a:defRPr>
            </a:pPr>
            <a:r>
              <a:rPr sz="3200" dirty="0">
                <a:latin typeface="Gotham Book" panose="02000504050000020004" pitchFamily="2" charset="0"/>
              </a:rPr>
              <a:t>or</a:t>
            </a:r>
          </a:p>
          <a:p>
            <a:pPr algn="ctr">
              <a:defRPr sz="1200" b="1">
                <a:solidFill>
                  <a:srgbClr val="FFFFFF"/>
                </a:solidFill>
                <a:latin typeface="MetaPro-Book"/>
                <a:ea typeface="MetaPro-Book"/>
                <a:cs typeface="MetaPro-Book"/>
                <a:sym typeface="MetaPro-Book"/>
              </a:defRPr>
            </a:pPr>
            <a:endParaRPr sz="1200" dirty="0">
              <a:latin typeface="Gotham Book" panose="02000504050000020004" pitchFamily="2" charset="0"/>
            </a:endParaRPr>
          </a:p>
          <a:p>
            <a:pPr algn="ctr">
              <a:defRPr sz="3200" b="1">
                <a:solidFill>
                  <a:srgbClr val="FFFFFF"/>
                </a:solidFill>
                <a:latin typeface="MetaPro-Book"/>
                <a:ea typeface="MetaPro-Book"/>
                <a:cs typeface="MetaPro-Book"/>
                <a:sym typeface="MetaPro-Book"/>
              </a:defRPr>
            </a:pPr>
            <a:r>
              <a:rPr lang="en-GB" sz="3200" dirty="0">
                <a:latin typeface="Gotham Book" panose="02000504050000020004" pitchFamily="2" charset="0"/>
              </a:rPr>
              <a:t>Possessing or</a:t>
            </a:r>
          </a:p>
          <a:p>
            <a:pPr algn="ct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having authority</a:t>
            </a:r>
            <a:r>
              <a:rPr lang="en-GB" sz="4000" dirty="0">
                <a:latin typeface="Gotham Book" panose="02000504050000020004" pitchFamily="2" charset="0"/>
              </a:rPr>
              <a:t> </a:t>
            </a:r>
          </a:p>
        </p:txBody>
      </p:sp>
      <p:pic>
        <p:nvPicPr>
          <p:cNvPr id="68" name="P:\Mike F\My Pictures\head-silhouette.png" descr="P:\Mike F\My Pictures\head-silhouette.png"/>
          <p:cNvPicPr>
            <a:picLocks noChangeAspect="1"/>
          </p:cNvPicPr>
          <p:nvPr/>
        </p:nvPicPr>
        <p:blipFill>
          <a:blip r:embed="rId2">
            <a:extLst/>
          </a:blip>
          <a:stretch>
            <a:fillRect/>
          </a:stretch>
        </p:blipFill>
        <p:spPr>
          <a:xfrm>
            <a:off x="549876" y="1793791"/>
            <a:ext cx="3703638" cy="4240213"/>
          </a:xfrm>
          <a:prstGeom prst="rect">
            <a:avLst/>
          </a:prstGeom>
          <a:ln w="12700">
            <a:miter lim="400000"/>
          </a:ln>
        </p:spPr>
      </p:pic>
    </p:spTree>
    <p:extLst>
      <p:ext uri="{BB962C8B-B14F-4D97-AF65-F5344CB8AC3E}">
        <p14:creationId xmlns:p14="http://schemas.microsoft.com/office/powerpoint/2010/main" val="71500837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hrist submits to the Father’s…"/>
          <p:cNvSpPr txBox="1"/>
          <p:nvPr/>
        </p:nvSpPr>
        <p:spPr>
          <a:xfrm>
            <a:off x="671384" y="549876"/>
            <a:ext cx="10849233" cy="5139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FFFFFF"/>
                </a:solidFill>
                <a:latin typeface="MetaPro-Book"/>
                <a:ea typeface="MetaPro-Book"/>
                <a:cs typeface="MetaPro-Book"/>
                <a:sym typeface="MetaPro-Book"/>
              </a:defRPr>
            </a:pPr>
            <a:r>
              <a:rPr sz="3200" dirty="0">
                <a:latin typeface="Gotham Book" panose="02000504050000020004" pitchFamily="2" charset="0"/>
              </a:rPr>
              <a:t>Christ submits to the Father’s </a:t>
            </a:r>
            <a:endParaRPr lang="en-GB" sz="3200" dirty="0">
              <a:latin typeface="Gotham Book" panose="02000504050000020004" pitchFamily="2" charset="0"/>
            </a:endParaRPr>
          </a:p>
          <a:p>
            <a:pPr>
              <a:defRPr sz="3600" b="1">
                <a:solidFill>
                  <a:srgbClr val="FFFFFF"/>
                </a:solidFill>
                <a:latin typeface="MetaPro-Book"/>
                <a:ea typeface="MetaPro-Book"/>
                <a:cs typeface="MetaPro-Book"/>
                <a:sym typeface="MetaPro-Book"/>
              </a:defRPr>
            </a:pPr>
            <a:r>
              <a:rPr lang="en-GB" sz="3200" dirty="0">
                <a:latin typeface="Gotham Book" panose="02000504050000020004" pitchFamily="2" charset="0"/>
              </a:rPr>
              <a:t>leadership &amp; authority</a:t>
            </a:r>
          </a:p>
          <a:p>
            <a:pPr>
              <a:defRPr sz="2800" b="1">
                <a:solidFill>
                  <a:srgbClr val="FFFFFF"/>
                </a:solidFill>
                <a:latin typeface="MetaPro-Book"/>
                <a:ea typeface="MetaPro-Book"/>
                <a:cs typeface="MetaPro-Book"/>
                <a:sym typeface="MetaPro-Book"/>
              </a:defRPr>
            </a:pPr>
            <a:endParaRPr sz="2400" dirty="0">
              <a:latin typeface="Gotham Book" panose="02000504050000020004" pitchFamily="2" charset="0"/>
            </a:endParaRPr>
          </a:p>
          <a:p>
            <a:pPr>
              <a:defRPr sz="2800">
                <a:solidFill>
                  <a:srgbClr val="FFFFFF"/>
                </a:solidFill>
                <a:latin typeface="MetaPro-Book"/>
                <a:ea typeface="MetaPro-Book"/>
                <a:cs typeface="MetaPro-Book"/>
                <a:sym typeface="MetaPro-Book"/>
              </a:defRPr>
            </a:pPr>
            <a:endParaRPr lang="en-GB" sz="2400" dirty="0">
              <a:latin typeface="Gotham Book" panose="02000504050000020004" pitchFamily="2" charset="0"/>
            </a:endParaRPr>
          </a:p>
          <a:p>
            <a:pPr>
              <a:defRPr sz="2800">
                <a:solidFill>
                  <a:srgbClr val="FFFFFF"/>
                </a:solidFill>
                <a:latin typeface="MetaPro-Book"/>
                <a:ea typeface="MetaPro-Book"/>
                <a:cs typeface="MetaPro-Book"/>
                <a:sym typeface="MetaPro-Book"/>
              </a:defRPr>
            </a:pPr>
            <a:endParaRPr lang="en-GB" sz="2400" dirty="0">
              <a:latin typeface="Gotham Book" panose="02000504050000020004" pitchFamily="2" charset="0"/>
            </a:endParaRPr>
          </a:p>
          <a:p>
            <a:pPr>
              <a:defRPr sz="2800">
                <a:solidFill>
                  <a:srgbClr val="FFFFFF"/>
                </a:solidFill>
                <a:latin typeface="MetaPro-Book"/>
                <a:ea typeface="MetaPro-Book"/>
                <a:cs typeface="MetaPro-Book"/>
                <a:sym typeface="MetaPro-Book"/>
              </a:defRPr>
            </a:pPr>
            <a:endParaRPr lang="en-GB" sz="2400" dirty="0">
              <a:latin typeface="Gotham Book" panose="02000504050000020004" pitchFamily="2" charset="0"/>
            </a:endParaRPr>
          </a:p>
          <a:p>
            <a:pPr>
              <a:defRPr sz="2800">
                <a:solidFill>
                  <a:srgbClr val="FFFFFF"/>
                </a:solidFill>
                <a:latin typeface="MetaPro-Book"/>
                <a:ea typeface="MetaPro-Book"/>
                <a:cs typeface="MetaPro-Book"/>
                <a:sym typeface="MetaPro-Book"/>
              </a:defRPr>
            </a:pPr>
            <a:r>
              <a:rPr sz="2800" b="1" dirty="0">
                <a:latin typeface="Gotham Book" panose="02000504050000020004" pitchFamily="2" charset="0"/>
              </a:rPr>
              <a:t>John 8 v 28,29</a:t>
            </a:r>
          </a:p>
          <a:p>
            <a:pPr>
              <a:defRPr sz="3200">
                <a:solidFill>
                  <a:srgbClr val="FFFFFF"/>
                </a:solidFill>
                <a:latin typeface="MetaPro-Book"/>
                <a:ea typeface="MetaPro-Book"/>
                <a:cs typeface="MetaPro-Book"/>
                <a:sym typeface="MetaPro-Book"/>
              </a:defRPr>
            </a:pPr>
            <a:r>
              <a:rPr sz="2800" dirty="0">
                <a:latin typeface="Gotham Book" panose="02000504050000020004" pitchFamily="2" charset="0"/>
              </a:rPr>
              <a:t>When you have lifted up the Son of Man, then you will know that I am he, and that I do nothing on my own authority, but speak just as the Father taught me. And he who sent me is with me. He has not left me alone, for I always do the things that are pleasing to him.</a:t>
            </a:r>
            <a:r>
              <a:rPr sz="2800" b="1" dirty="0">
                <a:latin typeface="Gotham Book" panose="02000504050000020004" pitchFamily="2" charset="0"/>
              </a:rPr>
              <a:t>  </a:t>
            </a:r>
          </a:p>
        </p:txBody>
      </p:sp>
      <p:pic>
        <p:nvPicPr>
          <p:cNvPr id="72" name="P:\Mike F\My Pictures\Crown of thorns.jpg" descr="P:\Mike F\My Pictures\Crown of thorns.jpg"/>
          <p:cNvPicPr>
            <a:picLocks noChangeAspect="1"/>
          </p:cNvPicPr>
          <p:nvPr/>
        </p:nvPicPr>
        <p:blipFill>
          <a:blip r:embed="rId2">
            <a:extLst/>
          </a:blip>
          <a:stretch>
            <a:fillRect/>
          </a:stretch>
        </p:blipFill>
        <p:spPr>
          <a:xfrm>
            <a:off x="8587946" y="549876"/>
            <a:ext cx="1658038" cy="2608230"/>
          </a:xfrm>
          <a:prstGeom prst="rect">
            <a:avLst/>
          </a:prstGeom>
          <a:ln w="12700">
            <a:miter lim="400000"/>
          </a:ln>
        </p:spPr>
      </p:pic>
    </p:spTree>
    <p:extLst>
      <p:ext uri="{BB962C8B-B14F-4D97-AF65-F5344CB8AC3E}">
        <p14:creationId xmlns:p14="http://schemas.microsoft.com/office/powerpoint/2010/main" val="1292449623"/>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
          <p:cNvSpPr txBox="1"/>
          <p:nvPr/>
        </p:nvSpPr>
        <p:spPr>
          <a:xfrm>
            <a:off x="1315212" y="1208555"/>
            <a:ext cx="9479831" cy="3139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8000" b="1">
                <a:solidFill>
                  <a:srgbClr val="FFFFFF"/>
                </a:solidFill>
                <a:latin typeface="Gobold Thin"/>
                <a:ea typeface="Gobold Thin"/>
                <a:cs typeface="Gobold Thin"/>
                <a:sym typeface="Gobold Thin"/>
              </a:defRPr>
            </a:lvl1pPr>
          </a:lstStyle>
          <a:p>
            <a:r>
              <a:rPr lang="en-GB" sz="6600" dirty="0"/>
              <a:t>THE CHALLENGE OF ENCOUNTERING GOD IN WORSHIP </a:t>
            </a:r>
          </a:p>
        </p:txBody>
      </p:sp>
      <p:sp>
        <p:nvSpPr>
          <p:cNvPr id="115" name="TextBox 6"/>
          <p:cNvSpPr txBox="1"/>
          <p:nvPr/>
        </p:nvSpPr>
        <p:spPr>
          <a:xfrm>
            <a:off x="2757290" y="4484361"/>
            <a:ext cx="6595673"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000">
                <a:solidFill>
                  <a:srgbClr val="FFFFFF"/>
                </a:solidFill>
                <a:latin typeface="Gobold Thin"/>
                <a:ea typeface="Gobold Thin"/>
                <a:cs typeface="Gobold Thin"/>
                <a:sym typeface="Gobold Thin"/>
              </a:defRPr>
            </a:lvl1pPr>
          </a:lstStyle>
          <a:p>
            <a:r>
              <a:rPr lang="en-GB" b="1" dirty="0"/>
              <a:t>1 Corinthians 11v2-16</a:t>
            </a:r>
            <a:endParaRPr lang="en-GB" dirty="0"/>
          </a:p>
        </p:txBody>
      </p:sp>
    </p:spTree>
    <p:extLst>
      <p:ext uri="{BB962C8B-B14F-4D97-AF65-F5344CB8AC3E}">
        <p14:creationId xmlns:p14="http://schemas.microsoft.com/office/powerpoint/2010/main" val="35115912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HE TRINITY…"/>
          <p:cNvSpPr txBox="1"/>
          <p:nvPr/>
        </p:nvSpPr>
        <p:spPr>
          <a:xfrm>
            <a:off x="689919" y="873212"/>
            <a:ext cx="10812163" cy="4447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a:solidFill>
                  <a:srgbClr val="FFFFFF"/>
                </a:solidFill>
                <a:latin typeface="MetaPro-Book"/>
                <a:ea typeface="MetaPro-Book"/>
                <a:cs typeface="MetaPro-Book"/>
                <a:sym typeface="MetaPro-Book"/>
              </a:defRPr>
            </a:pPr>
            <a:r>
              <a:rPr sz="3600" dirty="0">
                <a:latin typeface="Gotham Book" panose="02000504050000020004" pitchFamily="2" charset="0"/>
              </a:rPr>
              <a:t>THE TRINITY</a:t>
            </a:r>
          </a:p>
          <a:p>
            <a:pPr algn="ctr">
              <a:defRPr sz="2000" b="1">
                <a:solidFill>
                  <a:srgbClr val="FFFFFF"/>
                </a:solidFill>
                <a:latin typeface="MetaPro-Book"/>
                <a:ea typeface="MetaPro-Book"/>
                <a:cs typeface="MetaPro-Book"/>
                <a:sym typeface="MetaPro-Book"/>
              </a:defRPr>
            </a:pPr>
            <a:endParaRPr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2800" dirty="0">
                <a:latin typeface="Gotham Book" panose="02000504050000020004" pitchFamily="2" charset="0"/>
              </a:rPr>
              <a:t>The Father, Son and Holy Spirit each possess the divine nature equally, eternally, simultaneously and fully.</a:t>
            </a:r>
          </a:p>
          <a:p>
            <a:pPr>
              <a:defRPr sz="1200" b="1">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2800" dirty="0">
                <a:latin typeface="Gotham Book" panose="02000504050000020004" pitchFamily="2" charset="0"/>
              </a:rPr>
              <a:t>The Father, Son and Holy Spirit are not each one-third God, but each is fully God, equally God and this is true eternally and simultaneously.</a:t>
            </a:r>
          </a:p>
          <a:p>
            <a:pPr>
              <a:defRPr sz="1200" b="1">
                <a:solidFill>
                  <a:srgbClr val="FFFFFF"/>
                </a:solidFill>
                <a:latin typeface="Comic Sans MS"/>
                <a:ea typeface="Comic Sans MS"/>
                <a:cs typeface="Comic Sans MS"/>
                <a:sym typeface="Comic Sans MS"/>
              </a:defRPr>
            </a:pPr>
            <a:endParaRPr sz="11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2800" dirty="0">
                <a:latin typeface="Gotham Book" panose="02000504050000020004" pitchFamily="2" charset="0"/>
              </a:rPr>
              <a:t>In essence each member of the Godhead is identical, but in person each is distinct. </a:t>
            </a:r>
          </a:p>
        </p:txBody>
      </p:sp>
    </p:spTree>
    <p:extLst>
      <p:ext uri="{BB962C8B-B14F-4D97-AF65-F5344CB8AC3E}">
        <p14:creationId xmlns:p14="http://schemas.microsoft.com/office/powerpoint/2010/main" val="21037597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he three persons are never in conflict of purpose, never jealous over another’s position or specific work, never prideful over one’s position or work, and they are always sharing fully the delight in being the one God and accomplishing the unified purpose of God."/>
          <p:cNvSpPr txBox="1"/>
          <p:nvPr/>
        </p:nvSpPr>
        <p:spPr>
          <a:xfrm>
            <a:off x="708455" y="908051"/>
            <a:ext cx="10775091"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i="1">
                <a:solidFill>
                  <a:srgbClr val="FFFFFF"/>
                </a:solidFill>
                <a:latin typeface="MetaPro-Book"/>
                <a:ea typeface="MetaPro-Book"/>
                <a:cs typeface="MetaPro-Book"/>
                <a:sym typeface="MetaPro-Book"/>
              </a:defRPr>
            </a:pPr>
            <a:r>
              <a:rPr sz="3200" dirty="0">
                <a:latin typeface="Gotham Book" panose="02000504050000020004" pitchFamily="2" charset="0"/>
              </a:rPr>
              <a:t>The three persons are never in conflict of purpose, never jealous over another’s position or specific work,</a:t>
            </a:r>
            <a:r>
              <a:rPr lang="en-GB" sz="3200" dirty="0">
                <a:latin typeface="Gotham Book" panose="02000504050000020004" pitchFamily="2" charset="0"/>
              </a:rPr>
              <a:t> </a:t>
            </a:r>
            <a:r>
              <a:rPr sz="3200" dirty="0">
                <a:latin typeface="Gotham Book" panose="02000504050000020004" pitchFamily="2" charset="0"/>
              </a:rPr>
              <a:t>never prideful over one’s position or work, and they are always sharing fully the delight in being the one God and accomplishing the unified purpose of God.</a:t>
            </a:r>
          </a:p>
        </p:txBody>
      </p:sp>
      <p:pic>
        <p:nvPicPr>
          <p:cNvPr id="79" name="P:\Mike F\My Pictures\Bruce Ware FSH.jpg" descr="P:\Mike F\My Pictures\Bruce Ware FSH.jpg"/>
          <p:cNvPicPr>
            <a:picLocks noChangeAspect="1"/>
          </p:cNvPicPr>
          <p:nvPr/>
        </p:nvPicPr>
        <p:blipFill>
          <a:blip r:embed="rId2">
            <a:extLst/>
          </a:blip>
          <a:stretch>
            <a:fillRect/>
          </a:stretch>
        </p:blipFill>
        <p:spPr>
          <a:xfrm>
            <a:off x="6224929" y="3759158"/>
            <a:ext cx="1889126" cy="2268538"/>
          </a:xfrm>
          <a:prstGeom prst="rect">
            <a:avLst/>
          </a:prstGeom>
          <a:ln w="12700">
            <a:miter lim="400000"/>
          </a:ln>
        </p:spPr>
      </p:pic>
    </p:spTree>
    <p:extLst>
      <p:ext uri="{BB962C8B-B14F-4D97-AF65-F5344CB8AC3E}">
        <p14:creationId xmlns:p14="http://schemas.microsoft.com/office/powerpoint/2010/main" val="2047628376"/>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Here is unity of differentiation, where love abounds and where neither jealousy nor pride is known. Each divine person accepts his role, each in proper relation to the others, and each works together with the others for one unified common purpose."/>
          <p:cNvSpPr txBox="1"/>
          <p:nvPr/>
        </p:nvSpPr>
        <p:spPr>
          <a:xfrm>
            <a:off x="704335" y="549275"/>
            <a:ext cx="10490887" cy="2554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i="1">
                <a:solidFill>
                  <a:srgbClr val="FFFFFF"/>
                </a:solidFill>
                <a:latin typeface="MetaPro-Book"/>
                <a:ea typeface="MetaPro-Book"/>
                <a:cs typeface="MetaPro-Book"/>
                <a:sym typeface="MetaPro-Book"/>
              </a:defRPr>
            </a:pPr>
            <a:r>
              <a:rPr sz="3200" dirty="0">
                <a:latin typeface="Gotham Book" panose="02000504050000020004" pitchFamily="2" charset="0"/>
              </a:rPr>
              <a:t>Here is unity of differentiation, where love abounds and where neither jealousy nor pride is known. Each divine person accepts his role, each in proper relation to the others, and each works together with the others for one unified common purpose. </a:t>
            </a:r>
          </a:p>
        </p:txBody>
      </p:sp>
      <p:pic>
        <p:nvPicPr>
          <p:cNvPr id="83" name="P:\Mike F\My Pictures\Bruce Ware FSH.jpg" descr="P:\Mike F\My Pictures\Bruce Ware FSH.jpg"/>
          <p:cNvPicPr>
            <a:picLocks noChangeAspect="1"/>
          </p:cNvPicPr>
          <p:nvPr/>
        </p:nvPicPr>
        <p:blipFill>
          <a:blip r:embed="rId2">
            <a:extLst/>
          </a:blip>
          <a:stretch>
            <a:fillRect/>
          </a:stretch>
        </p:blipFill>
        <p:spPr>
          <a:xfrm>
            <a:off x="6240164" y="3202460"/>
            <a:ext cx="2339975" cy="2808288"/>
          </a:xfrm>
          <a:prstGeom prst="rect">
            <a:avLst/>
          </a:prstGeom>
          <a:ln w="12700">
            <a:miter lim="400000"/>
          </a:ln>
        </p:spPr>
      </p:pic>
    </p:spTree>
    <p:extLst>
      <p:ext uri="{BB962C8B-B14F-4D97-AF65-F5344CB8AC3E}">
        <p14:creationId xmlns:p14="http://schemas.microsoft.com/office/powerpoint/2010/main" val="21023762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he three persons love one another, support one another, assist one another, team with one another, honour one another, communicate with one another, and in everything respect and enjoy one another."/>
          <p:cNvSpPr txBox="1"/>
          <p:nvPr/>
        </p:nvSpPr>
        <p:spPr>
          <a:xfrm>
            <a:off x="728019" y="620713"/>
            <a:ext cx="10735963" cy="2062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i="1">
                <a:solidFill>
                  <a:srgbClr val="FFFFFF"/>
                </a:solidFill>
                <a:latin typeface="MetaPro-Book"/>
                <a:ea typeface="MetaPro-Book"/>
                <a:cs typeface="MetaPro-Book"/>
                <a:sym typeface="MetaPro-Book"/>
              </a:defRPr>
            </a:lvl1pPr>
          </a:lstStyle>
          <a:p>
            <a:r>
              <a:rPr dirty="0">
                <a:latin typeface="Gotham Book" panose="02000504050000020004" pitchFamily="2" charset="0"/>
              </a:rPr>
              <a:t>The three persons love one another, support one another, assist one another, team with one another, </a:t>
            </a:r>
            <a:r>
              <a:rPr dirty="0" err="1">
                <a:latin typeface="Gotham Book" panose="02000504050000020004" pitchFamily="2" charset="0"/>
              </a:rPr>
              <a:t>honour</a:t>
            </a:r>
            <a:r>
              <a:rPr dirty="0">
                <a:latin typeface="Gotham Book" panose="02000504050000020004" pitchFamily="2" charset="0"/>
              </a:rPr>
              <a:t> one another, communicate with one another, and in everything respect and enjoy one another. </a:t>
            </a:r>
          </a:p>
        </p:txBody>
      </p:sp>
      <p:pic>
        <p:nvPicPr>
          <p:cNvPr id="87" name="P:\Mike F\My Pictures\Bruce Ware FSH.jpg" descr="P:\Mike F\My Pictures\Bruce Ware FSH.jpg"/>
          <p:cNvPicPr>
            <a:picLocks noChangeAspect="1"/>
          </p:cNvPicPr>
          <p:nvPr/>
        </p:nvPicPr>
        <p:blipFill>
          <a:blip r:embed="rId2">
            <a:extLst/>
          </a:blip>
          <a:stretch>
            <a:fillRect/>
          </a:stretch>
        </p:blipFill>
        <p:spPr>
          <a:xfrm>
            <a:off x="877330" y="3276601"/>
            <a:ext cx="2309813" cy="2771775"/>
          </a:xfrm>
          <a:prstGeom prst="rect">
            <a:avLst/>
          </a:prstGeom>
          <a:ln w="12700">
            <a:miter lim="400000"/>
          </a:ln>
        </p:spPr>
      </p:pic>
    </p:spTree>
    <p:extLst>
      <p:ext uri="{BB962C8B-B14F-4D97-AF65-F5344CB8AC3E}">
        <p14:creationId xmlns:p14="http://schemas.microsoft.com/office/powerpoint/2010/main" val="249287902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he head of every man is Christ…"/>
          <p:cNvSpPr txBox="1"/>
          <p:nvPr/>
        </p:nvSpPr>
        <p:spPr>
          <a:xfrm>
            <a:off x="712573" y="1089455"/>
            <a:ext cx="10766854" cy="4278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a:solidFill>
                  <a:srgbClr val="FFFFFF"/>
                </a:solidFill>
                <a:latin typeface="MetaPro-Book"/>
                <a:ea typeface="MetaPro-Book"/>
                <a:cs typeface="MetaPro-Book"/>
                <a:sym typeface="MetaPro-Book"/>
              </a:defRPr>
            </a:pPr>
            <a:r>
              <a:rPr sz="4000" dirty="0">
                <a:latin typeface="Gotham Book" panose="02000504050000020004" pitchFamily="2" charset="0"/>
              </a:rPr>
              <a:t> </a:t>
            </a:r>
            <a:r>
              <a:rPr sz="3600" b="1" dirty="0">
                <a:latin typeface="Gotham Book" panose="02000504050000020004" pitchFamily="2" charset="0"/>
              </a:rPr>
              <a:t>The head of every man is Christ</a:t>
            </a:r>
          </a:p>
          <a:p>
            <a:pPr>
              <a:defRPr sz="4000" b="1">
                <a:solidFill>
                  <a:srgbClr val="FFFFFF"/>
                </a:solidFill>
                <a:latin typeface="MetaPro-Book"/>
                <a:ea typeface="MetaPro-Book"/>
                <a:cs typeface="MetaPro-Book"/>
                <a:sym typeface="MetaPro-Book"/>
              </a:defRPr>
            </a:pPr>
            <a:endParaRPr sz="3600" b="1" dirty="0">
              <a:latin typeface="Gotham Book" panose="02000504050000020004" pitchFamily="2" charset="0"/>
            </a:endParaRPr>
          </a:p>
          <a:p>
            <a:pPr>
              <a:defRPr sz="4000" b="1">
                <a:solidFill>
                  <a:srgbClr val="FFFFFF"/>
                </a:solidFill>
                <a:latin typeface="MetaPro-Book"/>
                <a:ea typeface="MetaPro-Book"/>
                <a:cs typeface="MetaPro-Book"/>
                <a:sym typeface="MetaPro-Book"/>
              </a:defRPr>
            </a:pPr>
            <a:endParaRPr sz="3600" b="1" dirty="0">
              <a:latin typeface="Gotham Book" panose="02000504050000020004" pitchFamily="2" charset="0"/>
            </a:endParaRP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Image &amp; glory of their Creator</a:t>
            </a: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Live under Christ’s authority</a:t>
            </a: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Pray &amp; prophesy with head uncovered</a:t>
            </a: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Appearance demonstrates culturally </a:t>
            </a: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  they are male</a:t>
            </a:r>
          </a:p>
        </p:txBody>
      </p:sp>
      <p:pic>
        <p:nvPicPr>
          <p:cNvPr id="91" name="P:\Mike F\My Pictures\Greek  2nd man.bmp" descr="P:\Mike F\My Pictures\Greek  2nd man.bmp"/>
          <p:cNvPicPr>
            <a:picLocks noChangeAspect="1"/>
          </p:cNvPicPr>
          <p:nvPr/>
        </p:nvPicPr>
        <p:blipFill>
          <a:blip r:embed="rId2">
            <a:extLst/>
          </a:blip>
          <a:stretch>
            <a:fillRect/>
          </a:stretch>
        </p:blipFill>
        <p:spPr>
          <a:xfrm>
            <a:off x="8906089" y="755822"/>
            <a:ext cx="2573338" cy="2879725"/>
          </a:xfrm>
          <a:prstGeom prst="rect">
            <a:avLst/>
          </a:prstGeom>
          <a:ln w="12700">
            <a:miter lim="400000"/>
          </a:ln>
        </p:spPr>
      </p:pic>
    </p:spTree>
    <p:extLst>
      <p:ext uri="{BB962C8B-B14F-4D97-AF65-F5344CB8AC3E}">
        <p14:creationId xmlns:p14="http://schemas.microsoft.com/office/powerpoint/2010/main" val="36080573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he head of the woman is man…"/>
          <p:cNvSpPr txBox="1"/>
          <p:nvPr/>
        </p:nvSpPr>
        <p:spPr>
          <a:xfrm>
            <a:off x="395415" y="381000"/>
            <a:ext cx="11318789" cy="372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3600" b="1">
                <a:solidFill>
                  <a:srgbClr val="FFFFFF"/>
                </a:solidFill>
                <a:latin typeface="MetaPro-Book"/>
                <a:ea typeface="MetaPro-Book"/>
                <a:cs typeface="MetaPro-Book"/>
                <a:sym typeface="MetaPro-Book"/>
              </a:defRPr>
            </a:pPr>
            <a:r>
              <a:rPr sz="3600" dirty="0">
                <a:latin typeface="Gotham Book" panose="02000504050000020004" pitchFamily="2" charset="0"/>
              </a:rPr>
              <a:t>The head of the woman is man</a:t>
            </a:r>
            <a:endParaRPr lang="en-GB" sz="3600" dirty="0">
              <a:latin typeface="Gotham Book" panose="02000504050000020004" pitchFamily="2" charset="0"/>
            </a:endParaRPr>
          </a:p>
          <a:p>
            <a:pPr algn="ctr">
              <a:defRPr sz="3600" b="1">
                <a:solidFill>
                  <a:srgbClr val="FFFFFF"/>
                </a:solidFill>
                <a:latin typeface="MetaPro-Book"/>
                <a:ea typeface="MetaPro-Book"/>
                <a:cs typeface="MetaPro-Book"/>
                <a:sym typeface="MetaPro-Book"/>
              </a:defRPr>
            </a:pPr>
            <a:endParaRPr sz="3600" dirty="0">
              <a:latin typeface="Gotham Book" panose="02000504050000020004" pitchFamily="2" charset="0"/>
            </a:endParaRP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Image of their Creator</a:t>
            </a: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Glory of man</a:t>
            </a:r>
          </a:p>
          <a:p>
            <a:pPr>
              <a:buSzPct val="100000"/>
              <a:buChar char="•"/>
              <a:defRPr sz="3200">
                <a:solidFill>
                  <a:srgbClr val="FFFFFF"/>
                </a:solidFill>
                <a:latin typeface="MetaPro-Book"/>
                <a:ea typeface="MetaPro-Book"/>
                <a:cs typeface="MetaPro-Book"/>
                <a:sym typeface="MetaPro-Book"/>
              </a:defRPr>
            </a:pPr>
            <a:r>
              <a:rPr lang="en-GB" sz="3200" dirty="0">
                <a:latin typeface="Gotham Book" panose="02000504050000020004" pitchFamily="2" charset="0"/>
              </a:rPr>
              <a:t> </a:t>
            </a:r>
            <a:r>
              <a:rPr sz="3200" dirty="0">
                <a:latin typeface="Gotham Book" panose="02000504050000020004" pitchFamily="2" charset="0"/>
              </a:rPr>
              <a:t>Live under man’s authority</a:t>
            </a:r>
          </a:p>
          <a:p>
            <a:pPr>
              <a:buSzPct val="100000"/>
              <a:buChar cha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4000">
                <a:latin typeface="MetaPro-Book"/>
                <a:ea typeface="MetaPro-Book"/>
                <a:cs typeface="MetaPro-Book"/>
                <a:sym typeface="MetaPro-Book"/>
              </a:defRPr>
            </a:pPr>
            <a:r>
              <a:rPr sz="4000" dirty="0">
                <a:latin typeface="Gotham Book" panose="02000504050000020004" pitchFamily="2" charset="0"/>
              </a:rPr>
              <a:t> </a:t>
            </a:r>
          </a:p>
        </p:txBody>
      </p:sp>
      <p:pic>
        <p:nvPicPr>
          <p:cNvPr id="95" name="P:\Mike F\My Pictures\Greek women.jpg" descr="P:\Mike F\My Pictures\Greek women.jpg"/>
          <p:cNvPicPr>
            <a:picLocks noChangeAspect="1"/>
          </p:cNvPicPr>
          <p:nvPr/>
        </p:nvPicPr>
        <p:blipFill>
          <a:blip r:embed="rId2">
            <a:extLst/>
          </a:blip>
          <a:stretch>
            <a:fillRect/>
          </a:stretch>
        </p:blipFill>
        <p:spPr>
          <a:xfrm>
            <a:off x="8863913" y="1596338"/>
            <a:ext cx="2363788" cy="2916238"/>
          </a:xfrm>
          <a:prstGeom prst="rect">
            <a:avLst/>
          </a:prstGeom>
          <a:ln w="12700">
            <a:miter lim="400000"/>
          </a:ln>
        </p:spPr>
      </p:pic>
    </p:spTree>
    <p:extLst>
      <p:ext uri="{BB962C8B-B14F-4D97-AF65-F5344CB8AC3E}">
        <p14:creationId xmlns:p14="http://schemas.microsoft.com/office/powerpoint/2010/main" val="266207547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Man (aner) and Woman (gunaikos)…"/>
          <p:cNvSpPr txBox="1"/>
          <p:nvPr/>
        </p:nvSpPr>
        <p:spPr>
          <a:xfrm>
            <a:off x="807308" y="228601"/>
            <a:ext cx="10577384" cy="6678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solidFill>
                  <a:srgbClr val="FFFFFF"/>
                </a:solidFill>
                <a:latin typeface="MetaPro-Book"/>
                <a:ea typeface="MetaPro-Book"/>
                <a:cs typeface="MetaPro-Book"/>
                <a:sym typeface="MetaPro-Book"/>
              </a:defRPr>
            </a:pPr>
            <a:r>
              <a:rPr sz="3200" dirty="0">
                <a:latin typeface="Gotham Book" panose="02000504050000020004" pitchFamily="2" charset="0"/>
              </a:rPr>
              <a:t>      </a:t>
            </a:r>
          </a:p>
          <a:p>
            <a:pPr>
              <a:defRPr sz="3200" b="1">
                <a:solidFill>
                  <a:srgbClr val="FFFFFF"/>
                </a:solidFill>
                <a:latin typeface="MetaPro-Book"/>
                <a:ea typeface="MetaPro-Book"/>
                <a:cs typeface="MetaPro-Book"/>
                <a:sym typeface="MetaPro-Book"/>
              </a:defRPr>
            </a:pPr>
            <a:r>
              <a:rPr sz="3200" dirty="0">
                <a:latin typeface="Gotham Book" panose="02000504050000020004" pitchFamily="2" charset="0"/>
              </a:rPr>
              <a:t>      Man (</a:t>
            </a:r>
            <a:r>
              <a:rPr sz="3200" dirty="0" err="1">
                <a:latin typeface="Gotham Book" panose="02000504050000020004" pitchFamily="2" charset="0"/>
              </a:rPr>
              <a:t>aner</a:t>
            </a:r>
            <a:r>
              <a:rPr sz="3200" dirty="0">
                <a:latin typeface="Gotham Book" panose="02000504050000020004" pitchFamily="2" charset="0"/>
              </a:rPr>
              <a:t>) and Woman (</a:t>
            </a:r>
            <a:r>
              <a:rPr sz="3200" dirty="0" err="1">
                <a:latin typeface="Gotham Book" panose="02000504050000020004" pitchFamily="2" charset="0"/>
              </a:rPr>
              <a:t>gunaikos</a:t>
            </a:r>
            <a:r>
              <a:rPr sz="3200" dirty="0">
                <a:latin typeface="Gotham Book" panose="02000504050000020004" pitchFamily="2" charset="0"/>
              </a:rPr>
              <a:t>)</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lgn="ctr">
              <a:defRPr sz="2800" b="1">
                <a:solidFill>
                  <a:srgbClr val="FFFFFF"/>
                </a:solidFill>
                <a:latin typeface="MetaPro-Book"/>
                <a:ea typeface="MetaPro-Book"/>
                <a:cs typeface="MetaPro-Book"/>
                <a:sym typeface="MetaPro-Book"/>
              </a:defRPr>
            </a:pPr>
            <a:r>
              <a:rPr sz="2800" dirty="0">
                <a:latin typeface="Gotham Book" panose="02000504050000020004" pitchFamily="2" charset="0"/>
              </a:rPr>
              <a:t>“man &amp; woman”       </a:t>
            </a:r>
            <a:r>
              <a:rPr lang="en-GB" sz="2800" dirty="0">
                <a:latin typeface="Gotham Book" panose="02000504050000020004" pitchFamily="2" charset="0"/>
              </a:rPr>
              <a:t>	</a:t>
            </a:r>
            <a:r>
              <a:rPr sz="2800" dirty="0">
                <a:latin typeface="Gotham Book" panose="02000504050000020004" pitchFamily="2" charset="0"/>
              </a:rPr>
              <a:t>                “husband &amp; wife”</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1200" b="1">
                <a:solidFill>
                  <a:srgbClr val="FFFFFF"/>
                </a:solidFill>
                <a:latin typeface="MetaPro-Book"/>
                <a:ea typeface="MetaPro-Book"/>
                <a:cs typeface="MetaPro-Book"/>
                <a:sym typeface="MetaPro-Book"/>
              </a:defRPr>
            </a:pPr>
            <a:endParaRPr sz="1200" dirty="0">
              <a:latin typeface="Gotham Book" panose="02000504050000020004" pitchFamily="2" charset="0"/>
            </a:endParaRPr>
          </a:p>
          <a:p>
            <a:pPr algn="ctr">
              <a:defRPr sz="3200" i="1">
                <a:solidFill>
                  <a:srgbClr val="FFFFFF"/>
                </a:solidFill>
                <a:latin typeface="MetaPro-Book"/>
                <a:ea typeface="MetaPro-Book"/>
                <a:cs typeface="MetaPro-Book"/>
                <a:sym typeface="MetaPro-Book"/>
              </a:defRPr>
            </a:pPr>
            <a:r>
              <a:rPr sz="3200" dirty="0">
                <a:latin typeface="Gotham Book" panose="02000504050000020004" pitchFamily="2" charset="0"/>
              </a:rPr>
              <a:t>Women are only to be submitted to specific men who have legitimate God-given authority in a particular sphere and not to all of the men in general. </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latin typeface="MetaPro-Book"/>
                <a:ea typeface="MetaPro-Book"/>
                <a:cs typeface="MetaPro-Book"/>
                <a:sym typeface="MetaPro-Book"/>
              </a:defRPr>
            </a:pPr>
            <a:endParaRPr sz="2800" dirty="0">
              <a:latin typeface="Gotham Book" panose="02000504050000020004" pitchFamily="2" charset="0"/>
            </a:endParaRPr>
          </a:p>
        </p:txBody>
      </p:sp>
      <p:pic>
        <p:nvPicPr>
          <p:cNvPr id="99" name="P:\Mike F\My Pictures\Body outlines.jpg" descr="P:\Mike F\My Pictures\Body outlines.jpg"/>
          <p:cNvPicPr>
            <a:picLocks noChangeAspect="1"/>
          </p:cNvPicPr>
          <p:nvPr/>
        </p:nvPicPr>
        <p:blipFill>
          <a:blip r:embed="rId2">
            <a:extLst/>
          </a:blip>
          <a:stretch>
            <a:fillRect/>
          </a:stretch>
        </p:blipFill>
        <p:spPr>
          <a:xfrm>
            <a:off x="5238750" y="1853476"/>
            <a:ext cx="1714500" cy="1714500"/>
          </a:xfrm>
          <a:prstGeom prst="rect">
            <a:avLst/>
          </a:prstGeom>
          <a:ln w="12700">
            <a:miter lim="400000"/>
          </a:ln>
        </p:spPr>
      </p:pic>
    </p:spTree>
    <p:extLst>
      <p:ext uri="{BB962C8B-B14F-4D97-AF65-F5344CB8AC3E}">
        <p14:creationId xmlns:p14="http://schemas.microsoft.com/office/powerpoint/2010/main" val="4179080172"/>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hority and responsibility always go hand in hand"/>
          <p:cNvSpPr txBox="1">
            <a:spLocks noGrp="1"/>
          </p:cNvSpPr>
          <p:nvPr>
            <p:ph type="body" idx="4294967295"/>
          </p:nvPr>
        </p:nvSpPr>
        <p:spPr>
          <a:xfrm>
            <a:off x="2209800" y="1981200"/>
            <a:ext cx="7772400" cy="4114800"/>
          </a:xfrm>
          <a:prstGeom prst="rect">
            <a:avLst/>
          </a:prstGeom>
        </p:spPr>
        <p:txBody>
          <a:bodyPr>
            <a:normAutofit/>
          </a:bodyPr>
          <a:lstStyle>
            <a:lvl1pPr marL="0" indent="0" algn="ctr">
              <a:spcBef>
                <a:spcPts val="1000"/>
              </a:spcBef>
              <a:buSzTx/>
              <a:buNone/>
              <a:defRPr sz="4400" b="1">
                <a:latin typeface="MetaPro-Book"/>
                <a:ea typeface="MetaPro-Book"/>
                <a:cs typeface="MetaPro-Book"/>
                <a:sym typeface="MetaPro-Book"/>
              </a:defRPr>
            </a:lvl1pPr>
          </a:lstStyle>
          <a:p>
            <a:r>
              <a:rPr dirty="0">
                <a:solidFill>
                  <a:schemeClr val="bg1"/>
                </a:solidFill>
                <a:latin typeface="Gotham Book" panose="02000504050000020004" pitchFamily="2" charset="0"/>
              </a:rPr>
              <a:t>Authority and responsibility always go hand in hand</a:t>
            </a:r>
          </a:p>
        </p:txBody>
      </p:sp>
    </p:spTree>
    <p:extLst>
      <p:ext uri="{BB962C8B-B14F-4D97-AF65-F5344CB8AC3E}">
        <p14:creationId xmlns:p14="http://schemas.microsoft.com/office/powerpoint/2010/main" val="166984277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EXAMPLES"/>
          <p:cNvSpPr txBox="1">
            <a:spLocks noGrp="1"/>
          </p:cNvSpPr>
          <p:nvPr>
            <p:ph type="title" idx="4294967295"/>
          </p:nvPr>
        </p:nvSpPr>
        <p:spPr>
          <a:xfrm>
            <a:off x="2209800" y="609599"/>
            <a:ext cx="7772400" cy="1143002"/>
          </a:xfrm>
          <a:prstGeom prst="rect">
            <a:avLst/>
          </a:prstGeom>
        </p:spPr>
        <p:txBody>
          <a:bodyPr>
            <a:normAutofit/>
          </a:bodyPr>
          <a:lstStyle>
            <a:lvl1pPr>
              <a:defRPr b="1">
                <a:latin typeface="MetaPro-Book"/>
                <a:ea typeface="MetaPro-Book"/>
                <a:cs typeface="MetaPro-Book"/>
                <a:sym typeface="MetaPro-Book"/>
              </a:defRPr>
            </a:lvl1pPr>
          </a:lstStyle>
          <a:p>
            <a:pPr algn="ctr"/>
            <a:r>
              <a:rPr dirty="0">
                <a:solidFill>
                  <a:schemeClr val="bg1"/>
                </a:solidFill>
                <a:latin typeface="Gotham Book" panose="02000504050000020004" pitchFamily="2" charset="0"/>
              </a:rPr>
              <a:t>EXAMPLES</a:t>
            </a:r>
          </a:p>
        </p:txBody>
      </p:sp>
      <p:sp>
        <p:nvSpPr>
          <p:cNvPr id="105" name="2 Corinthians 10 v 8…"/>
          <p:cNvSpPr txBox="1">
            <a:spLocks noGrp="1"/>
          </p:cNvSpPr>
          <p:nvPr>
            <p:ph type="body" idx="4294967295"/>
          </p:nvPr>
        </p:nvSpPr>
        <p:spPr>
          <a:xfrm>
            <a:off x="2209800" y="1981200"/>
            <a:ext cx="7772400" cy="4114800"/>
          </a:xfrm>
          <a:prstGeom prst="rect">
            <a:avLst/>
          </a:prstGeom>
        </p:spPr>
        <p:txBody>
          <a:bodyPr>
            <a:normAutofit/>
          </a:bodyPr>
          <a:lstStyle/>
          <a:p>
            <a:pPr marL="0" indent="0">
              <a:buSzTx/>
              <a:buNone/>
              <a:defRPr b="1">
                <a:latin typeface="MetaPro-Book"/>
                <a:ea typeface="MetaPro-Book"/>
                <a:cs typeface="MetaPro-Book"/>
                <a:sym typeface="MetaPro-Book"/>
              </a:defRPr>
            </a:pPr>
            <a:r>
              <a:rPr sz="3200" dirty="0">
                <a:solidFill>
                  <a:schemeClr val="bg1"/>
                </a:solidFill>
                <a:latin typeface="Gotham Book" panose="02000504050000020004" pitchFamily="2" charset="0"/>
              </a:rPr>
              <a:t>2 Corinthians 10 v 8</a:t>
            </a:r>
          </a:p>
          <a:p>
            <a:pPr marL="0" indent="0">
              <a:buSzTx/>
              <a:buNone/>
              <a:defRPr sz="1200" b="1">
                <a:latin typeface="MetaPro-Book"/>
                <a:ea typeface="MetaPro-Book"/>
                <a:cs typeface="MetaPro-Book"/>
                <a:sym typeface="MetaPro-Book"/>
              </a:defRPr>
            </a:pPr>
            <a:endParaRPr sz="1400" dirty="0">
              <a:solidFill>
                <a:schemeClr val="bg1"/>
              </a:solidFill>
              <a:latin typeface="Gotham Book" panose="02000504050000020004" pitchFamily="2" charset="0"/>
            </a:endParaRPr>
          </a:p>
          <a:p>
            <a:pPr marL="0" indent="0">
              <a:buSzTx/>
              <a:buNone/>
              <a:defRPr b="1">
                <a:latin typeface="MetaPro-Book"/>
                <a:ea typeface="MetaPro-Book"/>
                <a:cs typeface="MetaPro-Book"/>
                <a:sym typeface="MetaPro-Book"/>
              </a:defRPr>
            </a:pPr>
            <a:r>
              <a:rPr sz="3200" dirty="0">
                <a:solidFill>
                  <a:schemeClr val="bg1"/>
                </a:solidFill>
                <a:latin typeface="Gotham Book" panose="02000504050000020004" pitchFamily="2" charset="0"/>
              </a:rPr>
              <a:t>Ephesians Chapter (5)</a:t>
            </a:r>
          </a:p>
          <a:p>
            <a:pPr marL="0" indent="0">
              <a:buSzTx/>
              <a:buNone/>
              <a:defRPr sz="1200" b="1">
                <a:latin typeface="MetaPro-Book"/>
                <a:ea typeface="MetaPro-Book"/>
                <a:cs typeface="MetaPro-Book"/>
                <a:sym typeface="MetaPro-Book"/>
              </a:defRPr>
            </a:pPr>
            <a:endParaRPr sz="1400" dirty="0">
              <a:solidFill>
                <a:schemeClr val="bg1"/>
              </a:solidFill>
              <a:latin typeface="Gotham Book" panose="02000504050000020004" pitchFamily="2" charset="0"/>
            </a:endParaRPr>
          </a:p>
          <a:p>
            <a:pPr marL="0" indent="0">
              <a:buSzTx/>
              <a:buNone/>
              <a:defRPr b="1">
                <a:latin typeface="MetaPro-Book"/>
                <a:ea typeface="MetaPro-Book"/>
                <a:cs typeface="MetaPro-Book"/>
                <a:sym typeface="MetaPro-Book"/>
              </a:defRPr>
            </a:pPr>
            <a:r>
              <a:rPr sz="3200" dirty="0">
                <a:solidFill>
                  <a:schemeClr val="bg1"/>
                </a:solidFill>
                <a:latin typeface="Gotham Book" panose="02000504050000020004" pitchFamily="2" charset="0"/>
              </a:rPr>
              <a:t>Hebrews 13 v 17</a:t>
            </a:r>
          </a:p>
        </p:txBody>
      </p:sp>
    </p:spTree>
    <p:extLst>
      <p:ext uri="{BB962C8B-B14F-4D97-AF65-F5344CB8AC3E}">
        <p14:creationId xmlns:p14="http://schemas.microsoft.com/office/powerpoint/2010/main" val="108314945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Express their submission to male leadership and authority by praying and prophesying with their head covered…"/>
          <p:cNvSpPr txBox="1"/>
          <p:nvPr/>
        </p:nvSpPr>
        <p:spPr>
          <a:xfrm>
            <a:off x="494271" y="886596"/>
            <a:ext cx="6833286"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solidFill>
                  <a:srgbClr val="FFFFFF"/>
                </a:solidFill>
                <a:latin typeface="MetaPro-Book"/>
                <a:ea typeface="MetaPro-Book"/>
                <a:cs typeface="MetaPro-Book"/>
                <a:sym typeface="MetaPro-Book"/>
              </a:defRPr>
            </a:pPr>
            <a:endParaRPr sz="32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Express their submission to male leadership and authority by praying and prophesying with their head covered</a:t>
            </a:r>
          </a:p>
          <a:p>
            <a:pPr>
              <a:defRPr sz="3200" b="1">
                <a:solidFill>
                  <a:srgbClr val="FFFFFF"/>
                </a:solidFill>
                <a:latin typeface="MetaPro-Book"/>
                <a:ea typeface="MetaPro-Book"/>
                <a:cs typeface="MetaPro-Book"/>
                <a:sym typeface="MetaPro-Book"/>
              </a:defRPr>
            </a:pPr>
            <a:endParaRPr sz="32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Not to do so was a shameful act!</a:t>
            </a:r>
          </a:p>
        </p:txBody>
      </p:sp>
      <p:pic>
        <p:nvPicPr>
          <p:cNvPr id="109" name="P:\Mike F\My Pictures\Head Covering.png" descr="P:\Mike F\My Pictures\Head Covering.png"/>
          <p:cNvPicPr>
            <a:picLocks noChangeAspect="1"/>
          </p:cNvPicPr>
          <p:nvPr/>
        </p:nvPicPr>
        <p:blipFill>
          <a:blip r:embed="rId2">
            <a:extLst/>
          </a:blip>
          <a:stretch>
            <a:fillRect/>
          </a:stretch>
        </p:blipFill>
        <p:spPr>
          <a:xfrm>
            <a:off x="7878504" y="477795"/>
            <a:ext cx="3279776" cy="4572000"/>
          </a:xfrm>
          <a:prstGeom prst="rect">
            <a:avLst/>
          </a:prstGeom>
          <a:ln w="12700">
            <a:miter lim="400000"/>
          </a:ln>
        </p:spPr>
      </p:pic>
    </p:spTree>
    <p:extLst>
      <p:ext uri="{BB962C8B-B14F-4D97-AF65-F5344CB8AC3E}">
        <p14:creationId xmlns:p14="http://schemas.microsoft.com/office/powerpoint/2010/main" val="427384180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600270" y="536241"/>
            <a:ext cx="10991460" cy="5332713"/>
          </a:xfrm>
          <a:prstGeom prst="rect">
            <a:avLst/>
          </a:prstGeom>
        </p:spPr>
        <p:txBody>
          <a:bodyPr>
            <a:noAutofit/>
          </a:bodyPr>
          <a:lstStyle/>
          <a:p>
            <a:pPr marL="0" indent="0">
              <a:lnSpc>
                <a:spcPct val="100000"/>
              </a:lnSpc>
              <a:buNone/>
            </a:pPr>
            <a:r>
              <a:rPr lang="en-GB" b="1" baseline="30000" dirty="0">
                <a:solidFill>
                  <a:schemeClr val="bg1"/>
                </a:solidFill>
                <a:latin typeface="Gotham Book" panose="02000504050000020004" pitchFamily="2" charset="0"/>
              </a:rPr>
              <a:t>2 </a:t>
            </a:r>
            <a:r>
              <a:rPr lang="en-GB" dirty="0">
                <a:solidFill>
                  <a:schemeClr val="bg1"/>
                </a:solidFill>
                <a:latin typeface="Gotham Book" panose="02000504050000020004" pitchFamily="2" charset="0"/>
              </a:rPr>
              <a:t>Now I commend you because you remember me </a:t>
            </a:r>
            <a:r>
              <a:rPr lang="en-GB">
                <a:solidFill>
                  <a:schemeClr val="bg1"/>
                </a:solidFill>
                <a:latin typeface="Gotham Book" panose="02000504050000020004" pitchFamily="2" charset="0"/>
              </a:rPr>
              <a:t>in everything and</a:t>
            </a:r>
            <a:r>
              <a:rPr lang="en-GB" dirty="0">
                <a:solidFill>
                  <a:schemeClr val="bg1"/>
                </a:solidFill>
                <a:latin typeface="Gotham Book" panose="02000504050000020004" pitchFamily="2" charset="0"/>
              </a:rPr>
              <a:t> maintain the traditions even as I delivered them to you. </a:t>
            </a:r>
            <a:r>
              <a:rPr lang="en-GB" b="1" baseline="30000" dirty="0">
                <a:solidFill>
                  <a:schemeClr val="bg1"/>
                </a:solidFill>
                <a:latin typeface="Gotham Book" panose="02000504050000020004" pitchFamily="2" charset="0"/>
              </a:rPr>
              <a:t>3 </a:t>
            </a:r>
            <a:r>
              <a:rPr lang="en-GB" dirty="0">
                <a:solidFill>
                  <a:schemeClr val="bg1"/>
                </a:solidFill>
                <a:latin typeface="Gotham Book" panose="02000504050000020004" pitchFamily="2" charset="0"/>
              </a:rPr>
              <a:t>But I want you to understand that the head of every man is Christ, the head of a wife</a:t>
            </a:r>
            <a:r>
              <a:rPr lang="en-GB" baseline="30000" dirty="0">
                <a:solidFill>
                  <a:schemeClr val="bg1"/>
                </a:solidFill>
                <a:latin typeface="Gotham Book" panose="02000504050000020004" pitchFamily="2" charset="0"/>
              </a:rPr>
              <a:t> </a:t>
            </a:r>
            <a:r>
              <a:rPr lang="en-GB" dirty="0">
                <a:solidFill>
                  <a:schemeClr val="bg1"/>
                </a:solidFill>
                <a:latin typeface="Gotham Book" panose="02000504050000020004" pitchFamily="2" charset="0"/>
              </a:rPr>
              <a:t>is her husband,</a:t>
            </a:r>
            <a:r>
              <a:rPr lang="en-GB" baseline="30000" dirty="0">
                <a:solidFill>
                  <a:schemeClr val="bg1"/>
                </a:solidFill>
                <a:latin typeface="Gotham Book" panose="02000504050000020004" pitchFamily="2" charset="0"/>
              </a:rPr>
              <a:t> </a:t>
            </a:r>
            <a:r>
              <a:rPr lang="en-GB" dirty="0">
                <a:solidFill>
                  <a:schemeClr val="bg1"/>
                </a:solidFill>
                <a:latin typeface="Gotham Book" panose="02000504050000020004" pitchFamily="2" charset="0"/>
              </a:rPr>
              <a:t>and the head of Christ is God. </a:t>
            </a:r>
            <a:r>
              <a:rPr lang="en-GB" b="1" baseline="30000" dirty="0">
                <a:solidFill>
                  <a:schemeClr val="bg1"/>
                </a:solidFill>
                <a:latin typeface="Gotham Book" panose="02000504050000020004" pitchFamily="2" charset="0"/>
              </a:rPr>
              <a:t>4 </a:t>
            </a:r>
            <a:r>
              <a:rPr lang="en-GB" dirty="0">
                <a:solidFill>
                  <a:schemeClr val="bg1"/>
                </a:solidFill>
                <a:latin typeface="Gotham Book" panose="02000504050000020004" pitchFamily="2" charset="0"/>
              </a:rPr>
              <a:t>Every man who prays or prophesies with his head covered dishonours his head, </a:t>
            </a:r>
            <a:r>
              <a:rPr lang="en-GB" b="1" baseline="30000" dirty="0">
                <a:solidFill>
                  <a:schemeClr val="bg1"/>
                </a:solidFill>
                <a:latin typeface="Gotham Book" panose="02000504050000020004" pitchFamily="2" charset="0"/>
              </a:rPr>
              <a:t>5 </a:t>
            </a:r>
            <a:r>
              <a:rPr lang="en-GB" dirty="0">
                <a:solidFill>
                  <a:schemeClr val="bg1"/>
                </a:solidFill>
                <a:latin typeface="Gotham Book" panose="02000504050000020004" pitchFamily="2" charset="0"/>
              </a:rPr>
              <a:t>but every wife</a:t>
            </a:r>
            <a:r>
              <a:rPr lang="en-GB" baseline="30000" dirty="0">
                <a:solidFill>
                  <a:schemeClr val="bg1"/>
                </a:solidFill>
                <a:latin typeface="Gotham Book" panose="02000504050000020004" pitchFamily="2" charset="0"/>
              </a:rPr>
              <a:t> </a:t>
            </a:r>
            <a:r>
              <a:rPr lang="en-GB" dirty="0">
                <a:solidFill>
                  <a:schemeClr val="bg1"/>
                </a:solidFill>
                <a:latin typeface="Gotham Book" panose="02000504050000020004" pitchFamily="2" charset="0"/>
              </a:rPr>
              <a:t>who prays or prophesies with her head uncovered dishonours her head, since it is the same as if her head were shaven. </a:t>
            </a:r>
          </a:p>
          <a:p>
            <a:pPr marL="0" indent="0">
              <a:lnSpc>
                <a:spcPct val="100000"/>
              </a:lnSpc>
              <a:buNone/>
            </a:pPr>
            <a:r>
              <a:rPr lang="en-GB" sz="2000" b="1" dirty="0">
                <a:solidFill>
                  <a:schemeClr val="bg1"/>
                </a:solidFill>
                <a:latin typeface="Gotham Book" panose="02000504050000020004" pitchFamily="2" charset="0"/>
              </a:rPr>
              <a:t>1 Corinthians 11v2-5 ESV</a:t>
            </a:r>
            <a:endParaRPr lang="en-US" sz="2000" b="1" dirty="0">
              <a:solidFill>
                <a:schemeClr val="bg1"/>
              </a:solidFill>
              <a:latin typeface="Gotham Book" panose="02000504050000020004" pitchFamily="2" charset="0"/>
            </a:endParaRPr>
          </a:p>
        </p:txBody>
      </p:sp>
    </p:spTree>
    <p:extLst>
      <p:ext uri="{BB962C8B-B14F-4D97-AF65-F5344CB8AC3E}">
        <p14:creationId xmlns:p14="http://schemas.microsoft.com/office/powerpoint/2010/main" val="3414844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Not personal preference…"/>
          <p:cNvSpPr txBox="1"/>
          <p:nvPr/>
        </p:nvSpPr>
        <p:spPr>
          <a:xfrm>
            <a:off x="4609070" y="1066800"/>
            <a:ext cx="6808573" cy="2923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Not personal preference</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Not because a misogynist</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Not a concession to prevailing culture</a:t>
            </a:r>
          </a:p>
        </p:txBody>
      </p:sp>
      <p:pic>
        <p:nvPicPr>
          <p:cNvPr id="113" name="P:\Mike F\My Pictures\apostle paul.jpg" descr="P:\Mike F\My Pictures\apostle paul.jpg"/>
          <p:cNvPicPr>
            <a:picLocks noChangeAspect="1"/>
          </p:cNvPicPr>
          <p:nvPr/>
        </p:nvPicPr>
        <p:blipFill>
          <a:blip r:embed="rId2">
            <a:extLst/>
          </a:blip>
          <a:srcRect l="23622"/>
          <a:stretch>
            <a:fillRect/>
          </a:stretch>
        </p:blipFill>
        <p:spPr>
          <a:xfrm>
            <a:off x="1327621" y="1066800"/>
            <a:ext cx="3001964" cy="4791075"/>
          </a:xfrm>
          <a:prstGeom prst="rect">
            <a:avLst/>
          </a:prstGeom>
          <a:ln w="12700">
            <a:miter lim="400000"/>
          </a:ln>
        </p:spPr>
      </p:pic>
    </p:spTree>
    <p:extLst>
      <p:ext uri="{BB962C8B-B14F-4D97-AF65-F5344CB8AC3E}">
        <p14:creationId xmlns:p14="http://schemas.microsoft.com/office/powerpoint/2010/main" val="421689649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Male headship was part of God’s original creation…"/>
          <p:cNvSpPr txBox="1"/>
          <p:nvPr/>
        </p:nvSpPr>
        <p:spPr>
          <a:xfrm>
            <a:off x="741406" y="685800"/>
            <a:ext cx="10713308" cy="37343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r>
              <a:rPr sz="4000" dirty="0">
                <a:latin typeface="Gotham Book" panose="02000504050000020004" pitchFamily="2" charset="0"/>
              </a:rPr>
              <a:t>Male headship was part of God’s original creation</a:t>
            </a:r>
            <a:endParaRPr lang="en-GB" sz="4000" dirty="0">
              <a:latin typeface="Gotham Book" panose="02000504050000020004" pitchFamily="2" charset="0"/>
            </a:endParaRPr>
          </a:p>
          <a:p>
            <a:pPr>
              <a:defRPr sz="4000" b="1">
                <a:solidFill>
                  <a:srgbClr val="FFFFFF"/>
                </a:solidFill>
                <a:latin typeface="MetaPro-Book"/>
                <a:ea typeface="MetaPro-Book"/>
                <a:cs typeface="MetaPro-Book"/>
                <a:sym typeface="MetaPro-Book"/>
              </a:defRPr>
            </a:pPr>
            <a:endParaRPr sz="4000" dirty="0">
              <a:latin typeface="Gotham Book" panose="02000504050000020004" pitchFamily="2" charset="0"/>
            </a:endParaRPr>
          </a:p>
          <a:p>
            <a:pPr>
              <a:defRPr sz="1800" b="1">
                <a:solidFill>
                  <a:srgbClr val="FFFFFF"/>
                </a:solidFill>
                <a:latin typeface="MetaPro-Book"/>
                <a:ea typeface="MetaPro-Book"/>
                <a:cs typeface="MetaPro-Book"/>
                <a:sym typeface="MetaPro-Book"/>
              </a:defRPr>
            </a:pPr>
            <a:endParaRPr dirty="0">
              <a:latin typeface="Gotham Book" panose="02000504050000020004" pitchFamily="2" charset="0"/>
            </a:endParaRPr>
          </a:p>
          <a:p>
            <a:pPr>
              <a:defRPr sz="3200" i="1" baseline="30000">
                <a:solidFill>
                  <a:srgbClr val="FFFFFF"/>
                </a:solidFill>
                <a:latin typeface="MetaPro-Book"/>
                <a:ea typeface="MetaPro-Book"/>
                <a:cs typeface="MetaPro-Book"/>
                <a:sym typeface="MetaPro-Book"/>
              </a:defRPr>
            </a:pPr>
            <a:r>
              <a:rPr lang="en-GB" sz="3200" baseline="30000" dirty="0">
                <a:latin typeface="Gotham Book" panose="02000504050000020004" pitchFamily="2" charset="0"/>
              </a:rPr>
              <a:t>8 </a:t>
            </a:r>
            <a:r>
              <a:rPr sz="3200" dirty="0">
                <a:latin typeface="Gotham Book" panose="02000504050000020004" pitchFamily="2" charset="0"/>
              </a:rPr>
              <a:t>For man did not come from woman, but woman from man; 9neither was man created for woman, but woman for man.</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r>
              <a:rPr sz="2800" dirty="0">
                <a:latin typeface="Gotham Book" panose="02000504050000020004" pitchFamily="2" charset="0"/>
              </a:rPr>
              <a:t>(Reference to Genesis (1) &amp; (2)) </a:t>
            </a:r>
          </a:p>
        </p:txBody>
      </p:sp>
    </p:spTree>
    <p:extLst>
      <p:ext uri="{BB962C8B-B14F-4D97-AF65-F5344CB8AC3E}">
        <p14:creationId xmlns:p14="http://schemas.microsoft.com/office/powerpoint/2010/main" val="206955941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DAM…"/>
          <p:cNvSpPr txBox="1"/>
          <p:nvPr/>
        </p:nvSpPr>
        <p:spPr>
          <a:xfrm>
            <a:off x="683740" y="446904"/>
            <a:ext cx="10227276" cy="5324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3600" b="1">
                <a:latin typeface="MetaPro-Book"/>
                <a:ea typeface="MetaPro-Book"/>
                <a:cs typeface="MetaPro-Book"/>
                <a:sym typeface="MetaPro-Book"/>
              </a:defRPr>
            </a:pPr>
            <a:r>
              <a:rPr sz="3600" dirty="0"/>
              <a:t>                                  </a:t>
            </a:r>
          </a:p>
          <a:p>
            <a:pPr algn="ctr">
              <a:defRPr sz="3600" b="1">
                <a:latin typeface="MetaPro-Book"/>
                <a:ea typeface="MetaPro-Book"/>
                <a:cs typeface="MetaPro-Book"/>
                <a:sym typeface="MetaPro-Book"/>
              </a:defRPr>
            </a:pPr>
            <a:endParaRPr sz="3600" dirty="0"/>
          </a:p>
          <a:p>
            <a:pPr>
              <a:defRPr sz="3600" b="1">
                <a:solidFill>
                  <a:srgbClr val="FFFFFF"/>
                </a:solidFill>
                <a:latin typeface="MetaPro-Book"/>
                <a:ea typeface="MetaPro-Book"/>
                <a:cs typeface="MetaPro-Book"/>
                <a:sym typeface="MetaPro-Book"/>
              </a:defRPr>
            </a:pPr>
            <a:r>
              <a:rPr sz="3600" dirty="0"/>
              <a:t>       </a:t>
            </a:r>
            <a:r>
              <a:rPr sz="4000" dirty="0"/>
              <a:t>ADAM</a:t>
            </a:r>
          </a:p>
          <a:p>
            <a:pPr algn="ctr">
              <a:defRPr sz="3600" b="1">
                <a:solidFill>
                  <a:srgbClr val="FFFFFF"/>
                </a:solidFill>
                <a:latin typeface="MetaPro-Book"/>
                <a:ea typeface="MetaPro-Book"/>
                <a:cs typeface="MetaPro-Book"/>
                <a:sym typeface="MetaPro-Book"/>
              </a:defRPr>
            </a:pPr>
            <a:endParaRPr sz="4000" dirty="0"/>
          </a:p>
          <a:p>
            <a:pPr>
              <a:defRPr sz="800" b="1">
                <a:solidFill>
                  <a:srgbClr val="FFFFFF"/>
                </a:solidFill>
                <a:latin typeface="MetaPro-Book"/>
                <a:ea typeface="MetaPro-Book"/>
                <a:cs typeface="MetaPro-Book"/>
                <a:sym typeface="MetaPro-Book"/>
              </a:defRPr>
            </a:pPr>
            <a:endParaRPr sz="4000" dirty="0"/>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3200" dirty="0"/>
              <a:t>Primary responsibility to lead the creation mandate</a:t>
            </a:r>
          </a:p>
          <a:p>
            <a:pPr marL="171450" indent="-171450">
              <a:buFont typeface="Arial" panose="020B0604020202020204" pitchFamily="34" charset="0"/>
              <a:buChar char="•"/>
              <a:defRPr sz="1000" b="1">
                <a:solidFill>
                  <a:srgbClr val="FFFFFF"/>
                </a:solidFill>
                <a:latin typeface="MetaPro-Book"/>
                <a:ea typeface="MetaPro-Book"/>
                <a:cs typeface="MetaPro-Book"/>
                <a:sym typeface="MetaPro-Book"/>
              </a:defRPr>
            </a:pPr>
            <a:endParaRPr sz="1000" dirty="0"/>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3200" dirty="0"/>
              <a:t>Leadership that served the spiritual, emotional and physical needs of his wife and family</a:t>
            </a:r>
          </a:p>
          <a:p>
            <a:pPr marL="171450" indent="-171450">
              <a:buFont typeface="Arial" panose="020B0604020202020204" pitchFamily="34" charset="0"/>
              <a:buChar char="•"/>
              <a:defRPr sz="1000" b="1" i="1">
                <a:solidFill>
                  <a:srgbClr val="FFFFFF"/>
                </a:solidFill>
                <a:latin typeface="MetaPro-Book"/>
                <a:ea typeface="MetaPro-Book"/>
                <a:cs typeface="MetaPro-Book"/>
                <a:sym typeface="MetaPro-Book"/>
              </a:defRPr>
            </a:pPr>
            <a:endParaRPr sz="1000" dirty="0"/>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3200" dirty="0"/>
              <a:t>Nurture godliness and release potential </a:t>
            </a:r>
          </a:p>
        </p:txBody>
      </p:sp>
      <p:pic>
        <p:nvPicPr>
          <p:cNvPr id="120" name="P:\Mike F\My Pictures\Adam and Eve.jpg" descr="P:\Mike F\My Pictures\Adam and Eve.jpg"/>
          <p:cNvPicPr>
            <a:picLocks noChangeAspect="1"/>
          </p:cNvPicPr>
          <p:nvPr/>
        </p:nvPicPr>
        <p:blipFill>
          <a:blip r:embed="rId2">
            <a:extLst/>
          </a:blip>
          <a:stretch>
            <a:fillRect/>
          </a:stretch>
        </p:blipFill>
        <p:spPr>
          <a:xfrm>
            <a:off x="7108696" y="769196"/>
            <a:ext cx="3121026" cy="2339975"/>
          </a:xfrm>
          <a:prstGeom prst="rect">
            <a:avLst/>
          </a:prstGeom>
          <a:ln w="12700">
            <a:miter lim="400000"/>
          </a:ln>
        </p:spPr>
      </p:pic>
    </p:spTree>
    <p:extLst>
      <p:ext uri="{BB962C8B-B14F-4D97-AF65-F5344CB8AC3E}">
        <p14:creationId xmlns:p14="http://schemas.microsoft.com/office/powerpoint/2010/main" val="2281631636"/>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VE…"/>
          <p:cNvSpPr txBox="1"/>
          <p:nvPr/>
        </p:nvSpPr>
        <p:spPr>
          <a:xfrm>
            <a:off x="518984" y="228600"/>
            <a:ext cx="10342605" cy="544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400" b="1">
                <a:latin typeface="MetaPro-Book"/>
                <a:ea typeface="MetaPro-Book"/>
                <a:cs typeface="MetaPro-Book"/>
                <a:sym typeface="MetaPro-Book"/>
              </a:defRPr>
            </a:pPr>
            <a:endParaRPr sz="4400" dirty="0">
              <a:latin typeface="Gotham Book" panose="02000504050000020004" pitchFamily="2" charset="0"/>
            </a:endParaRPr>
          </a:p>
          <a:p>
            <a:pPr>
              <a:defRPr sz="4400" b="1">
                <a:latin typeface="MetaPro-Book"/>
                <a:ea typeface="MetaPro-Book"/>
                <a:cs typeface="MetaPro-Book"/>
                <a:sym typeface="MetaPro-Book"/>
              </a:defRPr>
            </a:pPr>
            <a:endParaRPr sz="4400" dirty="0">
              <a:latin typeface="Gotham Book" panose="02000504050000020004" pitchFamily="2" charset="0"/>
            </a:endParaRPr>
          </a:p>
          <a:p>
            <a:pPr>
              <a:defRPr sz="4400" b="1">
                <a:solidFill>
                  <a:srgbClr val="FFFFFF"/>
                </a:solidFill>
                <a:latin typeface="MetaPro-Book"/>
                <a:ea typeface="MetaPro-Book"/>
                <a:cs typeface="MetaPro-Book"/>
                <a:sym typeface="MetaPro-Book"/>
              </a:defRPr>
            </a:pPr>
            <a:r>
              <a:rPr sz="4400" dirty="0">
                <a:latin typeface="Gotham Book" panose="02000504050000020004" pitchFamily="2" charset="0"/>
              </a:rPr>
              <a:t>         EVE</a:t>
            </a:r>
          </a:p>
          <a:p>
            <a:pPr>
              <a:defRPr sz="4400" b="1">
                <a:solidFill>
                  <a:srgbClr val="FFFFFF"/>
                </a:solidFill>
                <a:latin typeface="MetaPro-Book"/>
                <a:ea typeface="MetaPro-Book"/>
                <a:cs typeface="MetaPro-Book"/>
                <a:sym typeface="MetaPro-Book"/>
              </a:defRPr>
            </a:pPr>
            <a:endParaRPr sz="4400" dirty="0">
              <a:latin typeface="Gotham Book" panose="02000504050000020004" pitchFamily="2" charset="0"/>
            </a:endParaRPr>
          </a:p>
          <a:p>
            <a:pPr>
              <a:defRPr sz="1200">
                <a:solidFill>
                  <a:srgbClr val="FFFFFF"/>
                </a:solidFill>
                <a:latin typeface="MetaPro-Book"/>
                <a:ea typeface="MetaPro-Book"/>
                <a:cs typeface="MetaPro-Book"/>
                <a:sym typeface="MetaPro-Book"/>
              </a:defRPr>
            </a:pPr>
            <a:endParaRPr sz="1200" dirty="0">
              <a:latin typeface="Gotham Book" panose="02000504050000020004" pitchFamily="2" charset="0"/>
            </a:endParaRPr>
          </a:p>
          <a:p>
            <a:pPr>
              <a:defRPr sz="800" b="1">
                <a:solidFill>
                  <a:srgbClr val="FFFFFF"/>
                </a:solidFill>
                <a:latin typeface="MetaPro-Book"/>
                <a:ea typeface="MetaPro-Book"/>
                <a:cs typeface="MetaPro-Book"/>
                <a:sym typeface="MetaPro-Book"/>
              </a:defRPr>
            </a:pPr>
            <a:endParaRPr sz="800" dirty="0">
              <a:latin typeface="Gotham Book" panose="02000504050000020004" pitchFamily="2" charset="0"/>
            </a:endParaRPr>
          </a:p>
          <a:p>
            <a:pPr>
              <a:defRPr sz="3200" i="1">
                <a:solidFill>
                  <a:srgbClr val="FFFFFF"/>
                </a:solidFill>
                <a:latin typeface="MetaPro-Book"/>
                <a:ea typeface="MetaPro-Book"/>
                <a:cs typeface="MetaPro-Book"/>
                <a:sym typeface="MetaPro-Book"/>
              </a:defRPr>
            </a:pPr>
            <a:r>
              <a:rPr sz="3200" dirty="0">
                <a:latin typeface="Gotham Book" panose="02000504050000020004" pitchFamily="2" charset="0"/>
              </a:rPr>
              <a:t>It is not good for the man to be alone. I will make a helper suitable for him</a:t>
            </a:r>
            <a:r>
              <a:rPr sz="3200" b="1" dirty="0">
                <a:latin typeface="Gotham Book" panose="02000504050000020004" pitchFamily="2" charset="0"/>
              </a:rPr>
              <a:t>. </a:t>
            </a:r>
            <a:r>
              <a:rPr sz="3200" dirty="0">
                <a:latin typeface="Gotham Book" panose="02000504050000020004" pitchFamily="2" charset="0"/>
              </a:rPr>
              <a:t>(Genesis 2 v 18)</a:t>
            </a:r>
          </a:p>
          <a:p>
            <a:pPr>
              <a:defRPr sz="800" b="1" i="1">
                <a:solidFill>
                  <a:srgbClr val="FFFFFF"/>
                </a:solidFill>
                <a:latin typeface="MetaPro-Book"/>
                <a:ea typeface="MetaPro-Book"/>
                <a:cs typeface="MetaPro-Book"/>
                <a:sym typeface="MetaPro-Book"/>
              </a:defRPr>
            </a:pPr>
            <a:endParaRPr sz="8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Partner in the global task</a:t>
            </a:r>
          </a:p>
          <a:p>
            <a:pPr>
              <a:defRPr sz="800" b="1">
                <a:solidFill>
                  <a:srgbClr val="FFFFFF"/>
                </a:solidFill>
                <a:latin typeface="MetaPro-Book"/>
                <a:ea typeface="MetaPro-Book"/>
                <a:cs typeface="MetaPro-Book"/>
                <a:sym typeface="MetaPro-Book"/>
              </a:defRPr>
            </a:pPr>
            <a:endParaRPr sz="800" dirty="0">
              <a:latin typeface="Gotham Book" panose="02000504050000020004" pitchFamily="2" charset="0"/>
            </a:endParaRPr>
          </a:p>
          <a:p>
            <a:pPr>
              <a:defRPr sz="800" b="1">
                <a:solidFill>
                  <a:srgbClr val="FFFFFF"/>
                </a:solidFill>
                <a:latin typeface="MetaPro-Book"/>
                <a:ea typeface="MetaPro-Book"/>
                <a:cs typeface="MetaPro-Book"/>
                <a:sym typeface="MetaPro-Book"/>
              </a:defRPr>
            </a:pPr>
            <a:endParaRPr sz="8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Sharing </a:t>
            </a:r>
            <a:r>
              <a:rPr sz="3200" dirty="0" err="1">
                <a:latin typeface="Gotham Book" panose="02000504050000020004" pitchFamily="2" charset="0"/>
              </a:rPr>
              <a:t>honour</a:t>
            </a:r>
            <a:r>
              <a:rPr sz="3200" dirty="0">
                <a:latin typeface="Gotham Book" panose="02000504050000020004" pitchFamily="2" charset="0"/>
              </a:rPr>
              <a:t> and rewards </a:t>
            </a:r>
          </a:p>
        </p:txBody>
      </p:sp>
      <p:pic>
        <p:nvPicPr>
          <p:cNvPr id="124" name="P:\Mike F\My Pictures\Adam and Eve.jpg" descr="P:\Mike F\My Pictures\Adam and Eve.jpg"/>
          <p:cNvPicPr>
            <a:picLocks noChangeAspect="1"/>
          </p:cNvPicPr>
          <p:nvPr/>
        </p:nvPicPr>
        <p:blipFill>
          <a:blip r:embed="rId2">
            <a:extLst/>
          </a:blip>
          <a:stretch>
            <a:fillRect/>
          </a:stretch>
        </p:blipFill>
        <p:spPr>
          <a:xfrm>
            <a:off x="6730699" y="612446"/>
            <a:ext cx="3119438" cy="2339976"/>
          </a:xfrm>
          <a:prstGeom prst="rect">
            <a:avLst/>
          </a:prstGeom>
          <a:ln w="12700">
            <a:miter lim="400000"/>
          </a:ln>
        </p:spPr>
      </p:pic>
    </p:spTree>
    <p:extLst>
      <p:ext uri="{BB962C8B-B14F-4D97-AF65-F5344CB8AC3E}">
        <p14:creationId xmlns:p14="http://schemas.microsoft.com/office/powerpoint/2010/main" val="240796810"/>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roverbs 31…"/>
          <p:cNvSpPr txBox="1"/>
          <p:nvPr/>
        </p:nvSpPr>
        <p:spPr>
          <a:xfrm>
            <a:off x="420129" y="1429304"/>
            <a:ext cx="6289590" cy="3877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r>
              <a:rPr lang="en-GB" sz="4000" dirty="0">
                <a:latin typeface="Gotham Book" panose="02000504050000020004" pitchFamily="2" charset="0"/>
              </a:rPr>
              <a:t>Proverbs 31</a:t>
            </a:r>
          </a:p>
          <a:p>
            <a:pPr>
              <a:defRPr sz="1800" b="1">
                <a:solidFill>
                  <a:srgbClr val="FFFFFF"/>
                </a:solidFill>
                <a:latin typeface="MetaPro-Book"/>
                <a:ea typeface="MetaPro-Book"/>
                <a:cs typeface="MetaPro-Book"/>
                <a:sym typeface="MetaPro-Book"/>
              </a:defRPr>
            </a:pPr>
            <a:endParaRPr lang="en-GB" dirty="0">
              <a:latin typeface="Gotham Book" panose="02000504050000020004" pitchFamily="2" charset="0"/>
            </a:endParaRPr>
          </a:p>
          <a:p>
            <a:pPr>
              <a:defRPr sz="2800">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Legitimately carry a wide range of</a:t>
            </a:r>
            <a:r>
              <a:rPr lang="en-GB" sz="3200" dirty="0">
                <a:latin typeface="Gotham Book" panose="02000504050000020004" pitchFamily="2" charset="0"/>
              </a:rPr>
              <a:t>  </a:t>
            </a:r>
            <a:r>
              <a:rPr sz="3200" dirty="0">
                <a:latin typeface="Gotham Book" panose="02000504050000020004" pitchFamily="2" charset="0"/>
              </a:rPr>
              <a:t>authority and initiative</a:t>
            </a:r>
            <a:r>
              <a:rPr lang="en-GB" sz="3200" dirty="0">
                <a:latin typeface="Gotham Book" panose="02000504050000020004" pitchFamily="2" charset="0"/>
              </a:rPr>
              <a:t> </a:t>
            </a:r>
            <a:r>
              <a:rPr sz="3200" dirty="0">
                <a:latin typeface="Gotham Book" panose="02000504050000020004" pitchFamily="2" charset="0"/>
              </a:rPr>
              <a:t>themselves in the domestic, economic and business sphere</a:t>
            </a:r>
            <a:r>
              <a:rPr sz="3200" b="1" dirty="0">
                <a:latin typeface="Gotham Book" panose="02000504050000020004" pitchFamily="2" charset="0"/>
              </a:rPr>
              <a:t>.</a:t>
            </a:r>
            <a:r>
              <a:rPr sz="3200" dirty="0">
                <a:latin typeface="Gotham Book" panose="02000504050000020004" pitchFamily="2" charset="0"/>
              </a:rPr>
              <a:t> </a:t>
            </a:r>
          </a:p>
        </p:txBody>
      </p:sp>
      <p:pic>
        <p:nvPicPr>
          <p:cNvPr id="128" name="P:\Mike F\My Pictures\proverb31 mindmap.jpg" descr="P:\Mike F\My Pictures\proverb31 mindmap.jpg"/>
          <p:cNvPicPr>
            <a:picLocks noChangeAspect="1"/>
          </p:cNvPicPr>
          <p:nvPr/>
        </p:nvPicPr>
        <p:blipFill>
          <a:blip r:embed="rId2">
            <a:extLst/>
          </a:blip>
          <a:srcRect l="317" t="381" r="317" b="1527"/>
          <a:stretch>
            <a:fillRect/>
          </a:stretch>
        </p:blipFill>
        <p:spPr>
          <a:xfrm>
            <a:off x="6863832" y="1348063"/>
            <a:ext cx="4813302" cy="3959226"/>
          </a:xfrm>
          <a:prstGeom prst="rect">
            <a:avLst/>
          </a:prstGeom>
          <a:ln w="12700">
            <a:miter lim="400000"/>
          </a:ln>
        </p:spPr>
      </p:pic>
    </p:spTree>
    <p:extLst>
      <p:ext uri="{BB962C8B-B14F-4D97-AF65-F5344CB8AC3E}">
        <p14:creationId xmlns:p14="http://schemas.microsoft.com/office/powerpoint/2010/main" val="25283577"/>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ign of authority…"/>
          <p:cNvSpPr txBox="1"/>
          <p:nvPr/>
        </p:nvSpPr>
        <p:spPr>
          <a:xfrm>
            <a:off x="547816" y="228600"/>
            <a:ext cx="11096368" cy="550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a:defRPr sz="32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a:defRPr sz="3200" b="1">
                <a:solidFill>
                  <a:srgbClr val="FFFFFF"/>
                </a:solidFill>
                <a:latin typeface="MetaPro-Book"/>
                <a:ea typeface="MetaPro-Book"/>
                <a:cs typeface="MetaPro-Book"/>
                <a:sym typeface="MetaPro-Book"/>
              </a:defRPr>
            </a:pPr>
            <a:r>
              <a:rPr sz="3600" dirty="0">
                <a:latin typeface="Gotham Book" panose="02000504050000020004" pitchFamily="2" charset="0"/>
              </a:rPr>
              <a:t>Sign of authority</a:t>
            </a:r>
          </a:p>
          <a:p>
            <a:pPr>
              <a:defRPr sz="28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a:defRPr sz="2800">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1000" b="1" i="1">
                <a:solidFill>
                  <a:srgbClr val="FFFFFF"/>
                </a:solidFill>
                <a:latin typeface="MetaPro-Book"/>
                <a:ea typeface="MetaPro-Book"/>
                <a:cs typeface="MetaPro-Book"/>
                <a:sym typeface="MetaPro-Book"/>
              </a:defRPr>
            </a:pPr>
            <a:endParaRPr sz="1000" dirty="0">
              <a:latin typeface="Gotham Book" panose="02000504050000020004" pitchFamily="2" charset="0"/>
            </a:endParaRPr>
          </a:p>
          <a:p>
            <a:pPr>
              <a:defRPr sz="2800" b="1" i="1">
                <a:solidFill>
                  <a:srgbClr val="FFFFFF"/>
                </a:solidFill>
                <a:latin typeface="MetaPro-Book"/>
                <a:ea typeface="MetaPro-Book"/>
                <a:cs typeface="MetaPro-Book"/>
                <a:sym typeface="MetaPro-Book"/>
              </a:defRPr>
            </a:pPr>
            <a:r>
              <a:rPr sz="2800" dirty="0">
                <a:latin typeface="Gotham Book" panose="02000504050000020004" pitchFamily="2" charset="0"/>
              </a:rPr>
              <a:t>Feature of her personal appearance that displayed her respect for herself as a woman, and for the men around her as men.</a:t>
            </a:r>
          </a:p>
          <a:p>
            <a:pPr>
              <a:defRPr sz="1000" b="1">
                <a:solidFill>
                  <a:srgbClr val="FFFFFF"/>
                </a:solidFill>
                <a:latin typeface="Comic Sans MS"/>
                <a:ea typeface="Comic Sans MS"/>
                <a:cs typeface="Comic Sans MS"/>
                <a:sym typeface="Comic Sans MS"/>
              </a:defRPr>
            </a:pPr>
            <a:endParaRPr sz="1000" dirty="0">
              <a:latin typeface="Gotham Book" panose="02000504050000020004" pitchFamily="2" charset="0"/>
            </a:endParaRPr>
          </a:p>
          <a:p>
            <a:pPr>
              <a:defRPr sz="3200">
                <a:solidFill>
                  <a:srgbClr val="FFFFFF"/>
                </a:solidFill>
                <a:latin typeface="MetaPro-Book"/>
                <a:ea typeface="MetaPro-Book"/>
                <a:cs typeface="MetaPro-Book"/>
                <a:sym typeface="MetaPro-Book"/>
              </a:defRPr>
            </a:pPr>
            <a:r>
              <a:rPr sz="3200" dirty="0">
                <a:latin typeface="Gotham Book" panose="02000504050000020004" pitchFamily="2" charset="0"/>
              </a:rPr>
              <a:t>Under godly authority, could therefore exercise authority in praying and</a:t>
            </a:r>
            <a:r>
              <a:rPr lang="en-GB" sz="3200" dirty="0">
                <a:latin typeface="Gotham Book" panose="02000504050000020004" pitchFamily="2" charset="0"/>
              </a:rPr>
              <a:t> </a:t>
            </a:r>
            <a:r>
              <a:rPr sz="3200" dirty="0">
                <a:latin typeface="Gotham Book" panose="02000504050000020004" pitchFamily="2" charset="0"/>
              </a:rPr>
              <a:t>prophesying.</a:t>
            </a:r>
            <a:r>
              <a:rPr sz="3200" dirty="0">
                <a:latin typeface="Gotham Book" panose="02000504050000020004" pitchFamily="2" charset="0"/>
                <a:ea typeface="Comic Sans MS"/>
                <a:cs typeface="Comic Sans MS"/>
                <a:sym typeface="Comic Sans MS"/>
              </a:rPr>
              <a:t> </a:t>
            </a:r>
            <a:endParaRPr sz="2800" dirty="0">
              <a:latin typeface="Gotham Book" panose="02000504050000020004" pitchFamily="2" charset="0"/>
              <a:ea typeface="Comic Sans MS"/>
              <a:cs typeface="Comic Sans MS"/>
              <a:sym typeface="Comic Sans MS"/>
            </a:endParaRPr>
          </a:p>
        </p:txBody>
      </p:sp>
      <p:pic>
        <p:nvPicPr>
          <p:cNvPr id="132" name="P:\Mike F\My Pictures\Woman with heads covered.jpg" descr="P:\Mike F\My Pictures\Woman with heads covered.jpg"/>
          <p:cNvPicPr>
            <a:picLocks noChangeAspect="1"/>
          </p:cNvPicPr>
          <p:nvPr/>
        </p:nvPicPr>
        <p:blipFill>
          <a:blip r:embed="rId2">
            <a:extLst/>
          </a:blip>
          <a:stretch>
            <a:fillRect/>
          </a:stretch>
        </p:blipFill>
        <p:spPr>
          <a:xfrm>
            <a:off x="6747605" y="339229"/>
            <a:ext cx="4262438" cy="2555875"/>
          </a:xfrm>
          <a:prstGeom prst="rect">
            <a:avLst/>
          </a:prstGeom>
          <a:ln w="12700">
            <a:miter lim="400000"/>
          </a:ln>
        </p:spPr>
      </p:pic>
    </p:spTree>
    <p:extLst>
      <p:ext uri="{BB962C8B-B14F-4D97-AF65-F5344CB8AC3E}">
        <p14:creationId xmlns:p14="http://schemas.microsoft.com/office/powerpoint/2010/main" val="180463990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MUTUALLY INTERDEPENDENT…"/>
          <p:cNvSpPr txBox="1"/>
          <p:nvPr/>
        </p:nvSpPr>
        <p:spPr>
          <a:xfrm>
            <a:off x="469557" y="228600"/>
            <a:ext cx="11244648"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a:solidFill>
                  <a:srgbClr val="FFFFFF"/>
                </a:solidFill>
                <a:latin typeface="MetaPro-Book"/>
                <a:ea typeface="MetaPro-Book"/>
                <a:cs typeface="MetaPro-Book"/>
                <a:sym typeface="MetaPro-Book"/>
              </a:defRPr>
            </a:pPr>
            <a:r>
              <a:rPr sz="4000" dirty="0"/>
              <a:t>MUTUALLY INTERDEPENDENT</a:t>
            </a:r>
            <a:r>
              <a:rPr sz="4000" dirty="0">
                <a:latin typeface="Comic Sans MS"/>
                <a:ea typeface="Comic Sans MS"/>
                <a:cs typeface="Comic Sans MS"/>
                <a:sym typeface="Comic Sans MS"/>
              </a:rPr>
              <a:t> </a:t>
            </a:r>
          </a:p>
          <a:p>
            <a:pPr>
              <a:defRPr sz="1800">
                <a:solidFill>
                  <a:srgbClr val="FFFFFF"/>
                </a:solidFill>
                <a:latin typeface="MetaPro-Book"/>
                <a:ea typeface="MetaPro-Book"/>
                <a:cs typeface="MetaPro-Book"/>
                <a:sym typeface="MetaPro-Book"/>
              </a:defRPr>
            </a:pPr>
            <a:endParaRPr dirty="0">
              <a:latin typeface="Comic Sans MS"/>
              <a:ea typeface="Comic Sans MS"/>
              <a:cs typeface="Comic Sans MS"/>
              <a:sym typeface="Comic Sans MS"/>
            </a:endParaRPr>
          </a:p>
          <a:p>
            <a:pPr>
              <a:defRPr sz="3200" b="1" i="1">
                <a:solidFill>
                  <a:srgbClr val="FFFFFF"/>
                </a:solidFill>
                <a:latin typeface="MetaPro-Book"/>
                <a:ea typeface="MetaPro-Book"/>
                <a:cs typeface="MetaPro-Book"/>
                <a:sym typeface="MetaPro-Book"/>
              </a:defRPr>
            </a:pPr>
            <a:r>
              <a:rPr sz="3200" dirty="0"/>
              <a:t> </a:t>
            </a:r>
            <a:r>
              <a:rPr sz="3200" baseline="30000" dirty="0"/>
              <a:t>11</a:t>
            </a:r>
            <a:r>
              <a:rPr sz="3200" dirty="0"/>
              <a:t>In the Lord, however, woman is not independent of man, nor is man independent of woman. </a:t>
            </a:r>
            <a:r>
              <a:rPr sz="3200" baseline="30000" dirty="0"/>
              <a:t>12</a:t>
            </a:r>
            <a:r>
              <a:rPr sz="3200" dirty="0"/>
              <a:t>For as woman came from man, so also man is born of woman. But everything comes from God. </a:t>
            </a:r>
          </a:p>
        </p:txBody>
      </p:sp>
      <p:pic>
        <p:nvPicPr>
          <p:cNvPr id="136" name="P:\Mike F\My Pictures\Baby yawning.jpg" descr="P:\Mike F\My Pictures\Baby yawning.jpg"/>
          <p:cNvPicPr>
            <a:picLocks noChangeAspect="1"/>
          </p:cNvPicPr>
          <p:nvPr/>
        </p:nvPicPr>
        <p:blipFill>
          <a:blip r:embed="rId2">
            <a:extLst/>
          </a:blip>
          <a:stretch>
            <a:fillRect/>
          </a:stretch>
        </p:blipFill>
        <p:spPr>
          <a:xfrm>
            <a:off x="3756025" y="4076700"/>
            <a:ext cx="3722688" cy="2484438"/>
          </a:xfrm>
          <a:prstGeom prst="rect">
            <a:avLst/>
          </a:prstGeom>
          <a:ln w="12700">
            <a:miter lim="400000"/>
          </a:ln>
        </p:spPr>
      </p:pic>
    </p:spTree>
    <p:extLst>
      <p:ext uri="{BB962C8B-B14F-4D97-AF65-F5344CB8AC3E}">
        <p14:creationId xmlns:p14="http://schemas.microsoft.com/office/powerpoint/2010/main" val="2825307391"/>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d’s intended order has been distorted &amp; corrupted by sin."/>
          <p:cNvSpPr txBox="1"/>
          <p:nvPr/>
        </p:nvSpPr>
        <p:spPr>
          <a:xfrm>
            <a:off x="1616676" y="747584"/>
            <a:ext cx="8958649"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a:solidFill>
                  <a:srgbClr val="FFFFFF"/>
                </a:solidFill>
                <a:latin typeface="MetaPro-Book"/>
                <a:ea typeface="MetaPro-Book"/>
                <a:cs typeface="MetaPro-Book"/>
                <a:sym typeface="MetaPro-Book"/>
              </a:defRPr>
            </a:pPr>
            <a:r>
              <a:rPr sz="4000" dirty="0">
                <a:latin typeface="Gotham Book" panose="02000504050000020004" pitchFamily="2" charset="0"/>
              </a:rPr>
              <a:t>God’s intended order has been distorted &amp; corrupted by sin. </a:t>
            </a:r>
          </a:p>
          <a:p>
            <a:pPr>
              <a:defRPr sz="1800" b="1">
                <a:solidFill>
                  <a:srgbClr val="FFFFFF"/>
                </a:solidFill>
                <a:latin typeface="MetaPro-Book"/>
                <a:ea typeface="MetaPro-Book"/>
                <a:cs typeface="MetaPro-Book"/>
                <a:sym typeface="MetaPro-Book"/>
              </a:defRPr>
            </a:pPr>
            <a:endParaRPr dirty="0">
              <a:latin typeface="Gotham Book" panose="02000504050000020004" pitchFamily="2" charset="0"/>
            </a:endParaRPr>
          </a:p>
        </p:txBody>
      </p:sp>
      <p:pic>
        <p:nvPicPr>
          <p:cNvPr id="140" name="P:\Mike F\My Pictures\Couple_shouting.jpg" descr="P:\Mike F\My Pictures\Couple_shouting.jpg"/>
          <p:cNvPicPr>
            <a:picLocks noChangeAspect="1"/>
          </p:cNvPicPr>
          <p:nvPr/>
        </p:nvPicPr>
        <p:blipFill>
          <a:blip r:embed="rId2">
            <a:extLst/>
          </a:blip>
          <a:stretch>
            <a:fillRect/>
          </a:stretch>
        </p:blipFill>
        <p:spPr>
          <a:xfrm>
            <a:off x="4105962" y="3104184"/>
            <a:ext cx="2732088" cy="1887538"/>
          </a:xfrm>
          <a:prstGeom prst="rect">
            <a:avLst/>
          </a:prstGeom>
          <a:ln w="12700">
            <a:miter lim="400000"/>
          </a:ln>
        </p:spPr>
      </p:pic>
      <p:pic>
        <p:nvPicPr>
          <p:cNvPr id="141" name="P:\Mike F\My Pictures\Man in armchair.jpg" descr="P:\Mike F\My Pictures\Man in armchair.jpg"/>
          <p:cNvPicPr>
            <a:picLocks noChangeAspect="1"/>
          </p:cNvPicPr>
          <p:nvPr/>
        </p:nvPicPr>
        <p:blipFill>
          <a:blip r:embed="rId3">
            <a:extLst/>
          </a:blip>
          <a:stretch>
            <a:fillRect/>
          </a:stretch>
        </p:blipFill>
        <p:spPr>
          <a:xfrm>
            <a:off x="652850" y="2348022"/>
            <a:ext cx="2447925" cy="3663950"/>
          </a:xfrm>
          <a:prstGeom prst="rect">
            <a:avLst/>
          </a:prstGeom>
          <a:ln w="12700">
            <a:miter lim="400000"/>
          </a:ln>
        </p:spPr>
      </p:pic>
      <p:pic>
        <p:nvPicPr>
          <p:cNvPr id="142" name="P:\Mike F\My Pictures\domestic-violence.jpg" descr="P:\Mike F\My Pictures\domestic-violence.jpg"/>
          <p:cNvPicPr>
            <a:picLocks noChangeAspect="1"/>
          </p:cNvPicPr>
          <p:nvPr/>
        </p:nvPicPr>
        <p:blipFill>
          <a:blip r:embed="rId4">
            <a:extLst/>
          </a:blip>
          <a:stretch>
            <a:fillRect/>
          </a:stretch>
        </p:blipFill>
        <p:spPr>
          <a:xfrm>
            <a:off x="7574692" y="2688968"/>
            <a:ext cx="3763963" cy="2495550"/>
          </a:xfrm>
          <a:prstGeom prst="rect">
            <a:avLst/>
          </a:prstGeom>
          <a:ln w="12700">
            <a:miter lim="400000"/>
          </a:ln>
        </p:spPr>
      </p:pic>
    </p:spTree>
    <p:extLst>
      <p:ext uri="{BB962C8B-B14F-4D97-AF65-F5344CB8AC3E}">
        <p14:creationId xmlns:p14="http://schemas.microsoft.com/office/powerpoint/2010/main" val="426449576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d’s intention for women:…"/>
          <p:cNvSpPr txBox="1"/>
          <p:nvPr/>
        </p:nvSpPr>
        <p:spPr>
          <a:xfrm>
            <a:off x="622987" y="689919"/>
            <a:ext cx="10946027" cy="3216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r>
              <a:rPr sz="3600" dirty="0">
                <a:latin typeface="Gotham Book" panose="02000504050000020004" pitchFamily="2" charset="0"/>
              </a:rPr>
              <a:t>God’s intention for women: </a:t>
            </a:r>
          </a:p>
          <a:p>
            <a:pPr>
              <a:defRPr sz="1200">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a:defRPr sz="1200" b="1">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2800" dirty="0">
                <a:latin typeface="Gotham Book" panose="02000504050000020004" pitchFamily="2" charset="0"/>
              </a:rPr>
              <a:t>Prosper under the primary leadership</a:t>
            </a:r>
            <a:r>
              <a:rPr lang="en-GB" sz="2800" dirty="0">
                <a:latin typeface="Gotham Book" panose="02000504050000020004" pitchFamily="2" charset="0"/>
              </a:rPr>
              <a:t> </a:t>
            </a:r>
            <a:r>
              <a:rPr sz="2800" dirty="0">
                <a:latin typeface="Gotham Book" panose="02000504050000020004" pitchFamily="2" charset="0"/>
              </a:rPr>
              <a:t>of godly men</a:t>
            </a:r>
          </a:p>
          <a:p>
            <a:pPr marL="171450" indent="-171450">
              <a:buFont typeface="Arial" panose="020B0604020202020204" pitchFamily="34" charset="0"/>
              <a:buChar char="•"/>
              <a:defRPr sz="1200">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2800" dirty="0">
                <a:latin typeface="Gotham Book" panose="02000504050000020004" pitchFamily="2" charset="0"/>
              </a:rPr>
              <a:t>Released to exercise their God-given power and potential</a:t>
            </a:r>
          </a:p>
          <a:p>
            <a:pPr marL="171450" indent="-171450">
              <a:buFont typeface="Arial" panose="020B0604020202020204" pitchFamily="34" charset="0"/>
              <a:buChar char="•"/>
              <a:defRPr sz="1200">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2800" dirty="0">
                <a:latin typeface="Gotham Book" panose="02000504050000020004" pitchFamily="2" charset="0"/>
              </a:rPr>
              <a:t>Contribute to the church’s task of worship and witness </a:t>
            </a:r>
          </a:p>
          <a:p>
            <a:pPr>
              <a:buSzPct val="100000"/>
              <a:buChar char="•"/>
              <a:defRPr sz="1200">
                <a:solidFill>
                  <a:srgbClr val="FFFFFF"/>
                </a:solidFill>
                <a:latin typeface="MetaPro-Book"/>
                <a:ea typeface="MetaPro-Book"/>
                <a:cs typeface="MetaPro-Book"/>
                <a:sym typeface="MetaPro-Book"/>
              </a:defRPr>
            </a:pPr>
            <a:endParaRPr sz="1100" dirty="0">
              <a:latin typeface="Gotham Book" panose="02000504050000020004" pitchFamily="2" charset="0"/>
            </a:endParaRPr>
          </a:p>
          <a:p>
            <a:pPr marL="457200" indent="-457200">
              <a:buFont typeface="Arial" panose="020B0604020202020204" pitchFamily="34" charset="0"/>
              <a:buChar char="•"/>
              <a:defRPr sz="3200">
                <a:solidFill>
                  <a:srgbClr val="FFFFFF"/>
                </a:solidFill>
                <a:latin typeface="MetaPro-Book"/>
                <a:ea typeface="MetaPro-Book"/>
                <a:cs typeface="MetaPro-Book"/>
                <a:sym typeface="MetaPro-Book"/>
              </a:defRPr>
            </a:pPr>
            <a:r>
              <a:rPr sz="2800" dirty="0">
                <a:latin typeface="Gotham Book" panose="02000504050000020004" pitchFamily="2" charset="0"/>
              </a:rPr>
              <a:t>Be highly esteemed and </a:t>
            </a:r>
            <a:r>
              <a:rPr sz="2800" dirty="0" err="1">
                <a:latin typeface="Gotham Book" panose="02000504050000020004" pitchFamily="2" charset="0"/>
              </a:rPr>
              <a:t>honoured</a:t>
            </a:r>
            <a:r>
              <a:rPr sz="2800" dirty="0">
                <a:latin typeface="Gotham Book" panose="02000504050000020004" pitchFamily="2" charset="0"/>
              </a:rPr>
              <a:t> in the body of Christ</a:t>
            </a:r>
          </a:p>
        </p:txBody>
      </p:sp>
    </p:spTree>
    <p:extLst>
      <p:ext uri="{BB962C8B-B14F-4D97-AF65-F5344CB8AC3E}">
        <p14:creationId xmlns:p14="http://schemas.microsoft.com/office/powerpoint/2010/main" val="3656144280"/>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WOMAN…"/>
          <p:cNvSpPr txBox="1"/>
          <p:nvPr/>
        </p:nvSpPr>
        <p:spPr>
          <a:xfrm>
            <a:off x="861884" y="240957"/>
            <a:ext cx="10468232" cy="4031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a:solidFill>
                  <a:srgbClr val="FFFFFF"/>
                </a:solidFill>
                <a:latin typeface="MetaPro-Book"/>
                <a:ea typeface="MetaPro-Book"/>
                <a:cs typeface="MetaPro-Book"/>
                <a:sym typeface="MetaPro-Book"/>
              </a:defRPr>
            </a:pPr>
            <a:r>
              <a:rPr lang="en-GB" sz="3200" b="1" dirty="0">
                <a:latin typeface="Gotham Book" panose="02000504050000020004" pitchFamily="2" charset="0"/>
              </a:rPr>
              <a:t>WOMAN</a:t>
            </a:r>
          </a:p>
          <a:p>
            <a:pP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Delighted with the way God has made me?</a:t>
            </a: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Cheerfully submit myself to the godly authority of my husband and church leaders?</a:t>
            </a: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Fulfilling my God-ordained role of “helper”?</a:t>
            </a:r>
          </a:p>
          <a:p>
            <a:pPr>
              <a:defRPr sz="4000">
                <a:solidFill>
                  <a:srgbClr val="FFFFFF"/>
                </a:solidFill>
                <a:latin typeface="MetaPro-Book"/>
                <a:ea typeface="MetaPro-Book"/>
                <a:cs typeface="MetaPro-Book"/>
                <a:sym typeface="MetaPro-Book"/>
              </a:defRPr>
            </a:pPr>
            <a:endParaRPr sz="2800" dirty="0">
              <a:latin typeface="Gotham Book" panose="02000504050000020004" pitchFamily="2" charset="0"/>
            </a:endParaRPr>
          </a:p>
        </p:txBody>
      </p:sp>
      <p:pic>
        <p:nvPicPr>
          <p:cNvPr id="149" name="P:\Mike F\My Pictures\group_of_women.jpg" descr="P:\Mike F\My Pictures\group_of_women.jpg"/>
          <p:cNvPicPr>
            <a:picLocks noChangeAspect="1"/>
          </p:cNvPicPr>
          <p:nvPr/>
        </p:nvPicPr>
        <p:blipFill>
          <a:blip r:embed="rId2">
            <a:extLst/>
          </a:blip>
          <a:stretch>
            <a:fillRect/>
          </a:stretch>
        </p:blipFill>
        <p:spPr>
          <a:xfrm>
            <a:off x="6525735" y="4003588"/>
            <a:ext cx="2848238" cy="2656703"/>
          </a:xfrm>
          <a:prstGeom prst="rect">
            <a:avLst/>
          </a:prstGeom>
          <a:ln w="12700">
            <a:miter lim="400000"/>
          </a:ln>
        </p:spPr>
      </p:pic>
    </p:spTree>
    <p:extLst>
      <p:ext uri="{BB962C8B-B14F-4D97-AF65-F5344CB8AC3E}">
        <p14:creationId xmlns:p14="http://schemas.microsoft.com/office/powerpoint/2010/main" val="127314151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600270" y="536241"/>
            <a:ext cx="10991460" cy="5332713"/>
          </a:xfrm>
          <a:prstGeom prst="rect">
            <a:avLst/>
          </a:prstGeom>
        </p:spPr>
        <p:txBody>
          <a:bodyPr>
            <a:noAutofit/>
          </a:bodyPr>
          <a:lstStyle/>
          <a:p>
            <a:pPr marL="0" indent="0">
              <a:lnSpc>
                <a:spcPct val="100000"/>
              </a:lnSpc>
              <a:buNone/>
            </a:pPr>
            <a:r>
              <a:rPr lang="en-GB" b="1" baseline="30000" dirty="0">
                <a:solidFill>
                  <a:schemeClr val="bg1"/>
                </a:solidFill>
                <a:latin typeface="Gotham Book" panose="02000504050000020004" pitchFamily="2" charset="0"/>
              </a:rPr>
              <a:t>6 </a:t>
            </a:r>
            <a:r>
              <a:rPr lang="en-GB" dirty="0">
                <a:solidFill>
                  <a:schemeClr val="bg1"/>
                </a:solidFill>
                <a:latin typeface="Gotham Book" panose="02000504050000020004" pitchFamily="2" charset="0"/>
              </a:rPr>
              <a:t>For if a wife will not cover her head, then she should cut her hair short. But since it is disgraceful for a wife to cut off her hair or shave her head, let her cover her head. </a:t>
            </a:r>
            <a:r>
              <a:rPr lang="en-GB" b="1" baseline="30000" dirty="0">
                <a:solidFill>
                  <a:schemeClr val="bg1"/>
                </a:solidFill>
                <a:latin typeface="Gotham Book" panose="02000504050000020004" pitchFamily="2" charset="0"/>
              </a:rPr>
              <a:t>7 </a:t>
            </a:r>
            <a:r>
              <a:rPr lang="en-GB" dirty="0">
                <a:solidFill>
                  <a:schemeClr val="bg1"/>
                </a:solidFill>
                <a:latin typeface="Gotham Book" panose="02000504050000020004" pitchFamily="2" charset="0"/>
              </a:rPr>
              <a:t>For a man ought not to cover his head, since he is the image and glory of God, but woman is the glory of man. </a:t>
            </a:r>
            <a:r>
              <a:rPr lang="en-GB" b="1" baseline="30000" dirty="0">
                <a:solidFill>
                  <a:schemeClr val="bg1"/>
                </a:solidFill>
                <a:latin typeface="Gotham Book" panose="02000504050000020004" pitchFamily="2" charset="0"/>
              </a:rPr>
              <a:t>8 </a:t>
            </a:r>
            <a:r>
              <a:rPr lang="en-GB" dirty="0">
                <a:solidFill>
                  <a:schemeClr val="bg1"/>
                </a:solidFill>
                <a:latin typeface="Gotham Book" panose="02000504050000020004" pitchFamily="2" charset="0"/>
              </a:rPr>
              <a:t>For man was not made from woman, but woman from man.</a:t>
            </a:r>
            <a:r>
              <a:rPr lang="en-GB" b="1" baseline="30000" dirty="0">
                <a:solidFill>
                  <a:schemeClr val="bg1"/>
                </a:solidFill>
                <a:latin typeface="Gotham Book" panose="02000504050000020004" pitchFamily="2" charset="0"/>
              </a:rPr>
              <a:t>9 </a:t>
            </a:r>
            <a:r>
              <a:rPr lang="en-GB" dirty="0">
                <a:solidFill>
                  <a:schemeClr val="bg1"/>
                </a:solidFill>
                <a:latin typeface="Gotham Book" panose="02000504050000020004" pitchFamily="2" charset="0"/>
              </a:rPr>
              <a:t>Neither was man created for woman, but woman for man. </a:t>
            </a:r>
            <a:r>
              <a:rPr lang="en-GB" b="1" baseline="30000" dirty="0">
                <a:solidFill>
                  <a:schemeClr val="bg1"/>
                </a:solidFill>
                <a:latin typeface="Gotham Book" panose="02000504050000020004" pitchFamily="2" charset="0"/>
              </a:rPr>
              <a:t>10 </a:t>
            </a:r>
            <a:r>
              <a:rPr lang="en-GB" dirty="0">
                <a:solidFill>
                  <a:schemeClr val="bg1"/>
                </a:solidFill>
                <a:latin typeface="Gotham Book" panose="02000504050000020004" pitchFamily="2" charset="0"/>
              </a:rPr>
              <a:t>That is why a wife ought to have a symbol of authority on her head, because of the angels.</a:t>
            </a:r>
            <a:r>
              <a:rPr lang="en-GB" baseline="30000" dirty="0">
                <a:solidFill>
                  <a:schemeClr val="bg1"/>
                </a:solidFill>
                <a:latin typeface="Gotham Book" panose="02000504050000020004" pitchFamily="2" charset="0"/>
              </a:rPr>
              <a:t> </a:t>
            </a:r>
          </a:p>
          <a:p>
            <a:pPr marL="0" indent="0">
              <a:lnSpc>
                <a:spcPct val="100000"/>
              </a:lnSpc>
              <a:buNone/>
            </a:pPr>
            <a:r>
              <a:rPr lang="en-GB" sz="2000" b="1" dirty="0">
                <a:solidFill>
                  <a:schemeClr val="bg1"/>
                </a:solidFill>
                <a:latin typeface="Gotham Book" panose="02000504050000020004" pitchFamily="2" charset="0"/>
              </a:rPr>
              <a:t>1 Corinthians 11v6-10 ESV</a:t>
            </a:r>
            <a:endParaRPr lang="en-US" sz="2000" b="1" dirty="0">
              <a:solidFill>
                <a:schemeClr val="bg1"/>
              </a:solidFill>
              <a:latin typeface="Gotham Book" panose="02000504050000020004" pitchFamily="2" charset="0"/>
            </a:endParaRPr>
          </a:p>
        </p:txBody>
      </p:sp>
    </p:spTree>
    <p:extLst>
      <p:ext uri="{BB962C8B-B14F-4D97-AF65-F5344CB8AC3E}">
        <p14:creationId xmlns:p14="http://schemas.microsoft.com/office/powerpoint/2010/main" val="72371643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MAN…"/>
          <p:cNvSpPr txBox="1"/>
          <p:nvPr/>
        </p:nvSpPr>
        <p:spPr>
          <a:xfrm>
            <a:off x="665206" y="228600"/>
            <a:ext cx="10861589" cy="4462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a:solidFill>
                  <a:srgbClr val="FFFFFF"/>
                </a:solidFill>
                <a:latin typeface="MetaPro-Book"/>
                <a:ea typeface="MetaPro-Book"/>
                <a:cs typeface="MetaPro-Book"/>
                <a:sym typeface="MetaPro-Book"/>
              </a:defRPr>
            </a:pPr>
            <a:r>
              <a:rPr lang="en-GB" sz="3200" b="1" dirty="0">
                <a:latin typeface="Gotham Book" panose="02000504050000020004" pitchFamily="2" charset="0"/>
              </a:rPr>
              <a:t>MAN</a:t>
            </a: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Accepted my role as primary leader of my home?</a:t>
            </a:r>
          </a:p>
          <a:p>
            <a:pP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Primary concern the welfare of my wife and family?</a:t>
            </a:r>
          </a:p>
          <a:p>
            <a:pP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Taking the lead and showing initiative in the spiritual welfare of my family?</a:t>
            </a:r>
          </a:p>
          <a:p>
            <a:pPr>
              <a:defRPr sz="4000">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marL="457200" indent="-457200">
              <a:buFont typeface="Arial" panose="020B0604020202020204" pitchFamily="34" charset="0"/>
              <a:buChar char="•"/>
              <a:defRPr sz="4000">
                <a:solidFill>
                  <a:srgbClr val="FFFFFF"/>
                </a:solidFill>
                <a:latin typeface="MetaPro-Book"/>
                <a:ea typeface="MetaPro-Book"/>
                <a:cs typeface="MetaPro-Book"/>
                <a:sym typeface="MetaPro-Book"/>
              </a:defRPr>
            </a:pPr>
            <a:r>
              <a:rPr lang="en-GB" sz="2800" dirty="0">
                <a:latin typeface="Gotham Book" panose="02000504050000020004" pitchFamily="2" charset="0"/>
              </a:rPr>
              <a:t>Opting out or taking path of least resistance?</a:t>
            </a:r>
          </a:p>
          <a:p>
            <a:pPr>
              <a:defRPr sz="4000">
                <a:solidFill>
                  <a:srgbClr val="FFFFFF"/>
                </a:solidFill>
                <a:latin typeface="MetaPro-Book"/>
                <a:ea typeface="MetaPro-Book"/>
                <a:cs typeface="MetaPro-Book"/>
                <a:sym typeface="MetaPro-Book"/>
              </a:defRPr>
            </a:pPr>
            <a:endParaRPr sz="2800" dirty="0">
              <a:latin typeface="Gotham Book" panose="02000504050000020004" pitchFamily="2" charset="0"/>
            </a:endParaRPr>
          </a:p>
        </p:txBody>
      </p:sp>
      <p:pic>
        <p:nvPicPr>
          <p:cNvPr id="153" name="P:\Mike F\My Pictures\Men's group.jpg" descr="P:\Mike F\My Pictures\Men's group.jpg"/>
          <p:cNvPicPr>
            <a:picLocks noChangeAspect="1"/>
          </p:cNvPicPr>
          <p:nvPr/>
        </p:nvPicPr>
        <p:blipFill>
          <a:blip r:embed="rId2">
            <a:extLst/>
          </a:blip>
          <a:stretch>
            <a:fillRect/>
          </a:stretch>
        </p:blipFill>
        <p:spPr>
          <a:xfrm>
            <a:off x="5906530" y="4388780"/>
            <a:ext cx="3677767" cy="2345653"/>
          </a:xfrm>
          <a:prstGeom prst="rect">
            <a:avLst/>
          </a:prstGeom>
          <a:ln w="12700">
            <a:miter lim="400000"/>
          </a:ln>
        </p:spPr>
      </p:pic>
    </p:spTree>
    <p:extLst>
      <p:ext uri="{BB962C8B-B14F-4D97-AF65-F5344CB8AC3E}">
        <p14:creationId xmlns:p14="http://schemas.microsoft.com/office/powerpoint/2010/main" val="1575293726"/>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God’s intended order needs to be seen in the church!"/>
          <p:cNvSpPr txBox="1"/>
          <p:nvPr/>
        </p:nvSpPr>
        <p:spPr>
          <a:xfrm>
            <a:off x="832023" y="228600"/>
            <a:ext cx="10527955"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a:solidFill>
                  <a:srgbClr val="FFFFFF"/>
                </a:solidFill>
                <a:latin typeface="MetaPro-Book"/>
                <a:ea typeface="MetaPro-Book"/>
                <a:cs typeface="MetaPro-Book"/>
                <a:sym typeface="MetaPro-Book"/>
              </a:defRPr>
            </a:pPr>
            <a:r>
              <a:rPr sz="4000" dirty="0">
                <a:latin typeface="Gotham Book" panose="02000504050000020004" pitchFamily="2" charset="0"/>
              </a:rPr>
              <a:t>God’s intended order needs to be seen in the church!</a:t>
            </a:r>
          </a:p>
          <a:p>
            <a:pPr algn="ctr">
              <a:defRPr sz="1800" b="1">
                <a:solidFill>
                  <a:srgbClr val="FFFFFF"/>
                </a:solidFill>
                <a:latin typeface="MetaPro-Book"/>
                <a:ea typeface="MetaPro-Book"/>
                <a:cs typeface="MetaPro-Book"/>
                <a:sym typeface="MetaPro-Book"/>
              </a:defRPr>
            </a:pPr>
            <a:endParaRPr dirty="0">
              <a:latin typeface="Gotham Book" panose="02000504050000020004" pitchFamily="2" charset="0"/>
            </a:endParaRPr>
          </a:p>
        </p:txBody>
      </p:sp>
      <p:pic>
        <p:nvPicPr>
          <p:cNvPr id="157" name="P:\Mike F\My Pictures\City congregation.jpg" descr="P:\Mike F\My Pictures\City congregation.jpg"/>
          <p:cNvPicPr>
            <a:picLocks noChangeAspect="1"/>
          </p:cNvPicPr>
          <p:nvPr/>
        </p:nvPicPr>
        <p:blipFill>
          <a:blip r:embed="rId2">
            <a:extLst/>
          </a:blip>
          <a:stretch>
            <a:fillRect/>
          </a:stretch>
        </p:blipFill>
        <p:spPr>
          <a:xfrm>
            <a:off x="2524125" y="1688758"/>
            <a:ext cx="7143750" cy="4752975"/>
          </a:xfrm>
          <a:prstGeom prst="rect">
            <a:avLst/>
          </a:prstGeom>
          <a:ln w="12700">
            <a:miter lim="400000"/>
          </a:ln>
        </p:spPr>
      </p:pic>
    </p:spTree>
    <p:extLst>
      <p:ext uri="{BB962C8B-B14F-4D97-AF65-F5344CB8AC3E}">
        <p14:creationId xmlns:p14="http://schemas.microsoft.com/office/powerpoint/2010/main" val="181101619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es this mean?"/>
          <p:cNvSpPr txBox="1"/>
          <p:nvPr/>
        </p:nvSpPr>
        <p:spPr>
          <a:xfrm>
            <a:off x="1981201" y="152400"/>
            <a:ext cx="706596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FFFFFF"/>
                </a:solidFill>
                <a:latin typeface="MetaPro-Book"/>
                <a:ea typeface="MetaPro-Book"/>
                <a:cs typeface="MetaPro-Book"/>
                <a:sym typeface="MetaPro-Book"/>
              </a:defRPr>
            </a:lvl1pPr>
          </a:lstStyle>
          <a:p>
            <a:r>
              <a:rPr dirty="0">
                <a:latin typeface="Gotham Book" panose="02000504050000020004" pitchFamily="2" charset="0"/>
              </a:rPr>
              <a:t>Does this mean?</a:t>
            </a:r>
          </a:p>
        </p:txBody>
      </p:sp>
      <p:pic>
        <p:nvPicPr>
          <p:cNvPr id="161" name="P:\Mike F\My Pictures\Woman long hair.jpg" descr="P:\Mike F\My Pictures\Woman long hair.jpg"/>
          <p:cNvPicPr>
            <a:picLocks noChangeAspect="1"/>
          </p:cNvPicPr>
          <p:nvPr/>
        </p:nvPicPr>
        <p:blipFill>
          <a:blip r:embed="rId2">
            <a:extLst/>
          </a:blip>
          <a:stretch>
            <a:fillRect/>
          </a:stretch>
        </p:blipFill>
        <p:spPr>
          <a:xfrm>
            <a:off x="2209801" y="914400"/>
            <a:ext cx="1928813" cy="2806700"/>
          </a:xfrm>
          <a:prstGeom prst="rect">
            <a:avLst/>
          </a:prstGeom>
          <a:ln w="12700">
            <a:miter lim="400000"/>
          </a:ln>
        </p:spPr>
      </p:pic>
      <p:pic>
        <p:nvPicPr>
          <p:cNvPr id="162" name="P:\Mike F\My Pictures\Women heads covered.jpg" descr="P:\Mike F\My Pictures\Women heads covered.jpg"/>
          <p:cNvPicPr>
            <a:picLocks noChangeAspect="1"/>
          </p:cNvPicPr>
          <p:nvPr/>
        </p:nvPicPr>
        <p:blipFill>
          <a:blip r:embed="rId3">
            <a:extLst/>
          </a:blip>
          <a:stretch>
            <a:fillRect/>
          </a:stretch>
        </p:blipFill>
        <p:spPr>
          <a:xfrm>
            <a:off x="4800600" y="1066801"/>
            <a:ext cx="3519488" cy="2347913"/>
          </a:xfrm>
          <a:prstGeom prst="rect">
            <a:avLst/>
          </a:prstGeom>
          <a:ln w="12700">
            <a:miter lim="400000"/>
          </a:ln>
        </p:spPr>
      </p:pic>
      <p:pic>
        <p:nvPicPr>
          <p:cNvPr id="163" name="P:\Mike F\My Pictures\Woman with short hair.jpg" descr="P:\Mike F\My Pictures\Woman with short hair.jpg"/>
          <p:cNvPicPr>
            <a:picLocks noChangeAspect="1"/>
          </p:cNvPicPr>
          <p:nvPr/>
        </p:nvPicPr>
        <p:blipFill>
          <a:blip r:embed="rId4">
            <a:extLst/>
          </a:blip>
          <a:stretch>
            <a:fillRect/>
          </a:stretch>
        </p:blipFill>
        <p:spPr>
          <a:xfrm>
            <a:off x="2133600" y="3886201"/>
            <a:ext cx="1976438" cy="2765425"/>
          </a:xfrm>
          <a:prstGeom prst="rect">
            <a:avLst/>
          </a:prstGeom>
          <a:ln w="12700">
            <a:miter lim="400000"/>
          </a:ln>
        </p:spPr>
      </p:pic>
      <p:pic>
        <p:nvPicPr>
          <p:cNvPr id="164" name="P:\Mike F\My Pictures\Man long hair.jpg" descr="P:\Mike F\My Pictures\Man long hair.jpg"/>
          <p:cNvPicPr>
            <a:picLocks noChangeAspect="1"/>
          </p:cNvPicPr>
          <p:nvPr/>
        </p:nvPicPr>
        <p:blipFill>
          <a:blip r:embed="rId5">
            <a:extLst/>
          </a:blip>
          <a:stretch>
            <a:fillRect/>
          </a:stretch>
        </p:blipFill>
        <p:spPr>
          <a:xfrm>
            <a:off x="4953000" y="3810001"/>
            <a:ext cx="3303588" cy="2716213"/>
          </a:xfrm>
          <a:prstGeom prst="rect">
            <a:avLst/>
          </a:prstGeom>
          <a:ln w="12700">
            <a:miter lim="400000"/>
          </a:ln>
        </p:spPr>
      </p:pic>
    </p:spTree>
    <p:extLst>
      <p:ext uri="{BB962C8B-B14F-4D97-AF65-F5344CB8AC3E}">
        <p14:creationId xmlns:p14="http://schemas.microsoft.com/office/powerpoint/2010/main" val="2370327097"/>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he principle:…"/>
          <p:cNvSpPr txBox="1"/>
          <p:nvPr/>
        </p:nvSpPr>
        <p:spPr>
          <a:xfrm>
            <a:off x="399535" y="836140"/>
            <a:ext cx="11392930" cy="3662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a:solidFill>
                  <a:srgbClr val="FFFFFF"/>
                </a:solidFill>
                <a:latin typeface="MetaPro-Book"/>
                <a:ea typeface="MetaPro-Book"/>
                <a:cs typeface="MetaPro-Book"/>
                <a:sym typeface="MetaPro-Book"/>
              </a:defRPr>
            </a:pPr>
            <a:r>
              <a:rPr sz="3600" dirty="0">
                <a:latin typeface="Gotham Book" panose="02000504050000020004" pitchFamily="2" charset="0"/>
              </a:rPr>
              <a:t>The principle:</a:t>
            </a:r>
          </a:p>
          <a:p>
            <a:pPr>
              <a:defRPr>
                <a:solidFill>
                  <a:srgbClr val="FFFFFF"/>
                </a:solidFill>
                <a:latin typeface="MetaPro-Book"/>
                <a:ea typeface="MetaPro-Book"/>
                <a:cs typeface="MetaPro-Book"/>
                <a:sym typeface="MetaPro-Book"/>
              </a:defRPr>
            </a:pPr>
            <a:endParaRPr sz="1600" dirty="0">
              <a:latin typeface="Gotham Book" panose="02000504050000020004" pitchFamily="2" charset="0"/>
            </a:endParaRPr>
          </a:p>
          <a:p>
            <a:pPr>
              <a:defRPr sz="4000" i="1">
                <a:solidFill>
                  <a:srgbClr val="FFFFFF"/>
                </a:solidFill>
                <a:latin typeface="MetaPro-Book"/>
                <a:ea typeface="MetaPro-Book"/>
                <a:cs typeface="MetaPro-Book"/>
                <a:sym typeface="MetaPro-Book"/>
              </a:defRPr>
            </a:pPr>
            <a:r>
              <a:rPr sz="3600" dirty="0">
                <a:latin typeface="Gotham Book" panose="02000504050000020004" pitchFamily="2" charset="0"/>
              </a:rPr>
              <a:t>Godly order in the church expressed in a God-ordained authority structure that reflects God’s creation ordinance</a:t>
            </a:r>
            <a:r>
              <a:rPr lang="en-GB" sz="3600" dirty="0">
                <a:latin typeface="Gotham Book" panose="02000504050000020004" pitchFamily="2" charset="0"/>
              </a:rPr>
              <a:t> </a:t>
            </a:r>
            <a:r>
              <a:rPr sz="3600" dirty="0">
                <a:latin typeface="Gotham Book" panose="02000504050000020004" pitchFamily="2" charset="0"/>
              </a:rPr>
              <a:t>for men and women and facilitates the flow of spiritual authority and security in worship. </a:t>
            </a:r>
          </a:p>
        </p:txBody>
      </p:sp>
    </p:spTree>
    <p:extLst>
      <p:ext uri="{BB962C8B-B14F-4D97-AF65-F5344CB8AC3E}">
        <p14:creationId xmlns:p14="http://schemas.microsoft.com/office/powerpoint/2010/main" val="1276089843"/>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hat matters:…"/>
          <p:cNvSpPr txBox="1"/>
          <p:nvPr/>
        </p:nvSpPr>
        <p:spPr>
          <a:xfrm>
            <a:off x="691977" y="661086"/>
            <a:ext cx="10589741" cy="5416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r>
              <a:rPr sz="4000" dirty="0">
                <a:latin typeface="Gotham Book" panose="02000504050000020004" pitchFamily="2" charset="0"/>
              </a:rPr>
              <a:t>What matters:</a:t>
            </a:r>
          </a:p>
          <a:p>
            <a:pPr>
              <a:defRPr sz="1800" b="1">
                <a:solidFill>
                  <a:srgbClr val="FFFFFF"/>
                </a:solidFill>
                <a:latin typeface="MetaPro-Book"/>
                <a:ea typeface="MetaPro-Book"/>
                <a:cs typeface="MetaPro-Book"/>
                <a:sym typeface="MetaPro-Book"/>
              </a:defRPr>
            </a:pPr>
            <a:endParaRPr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r>
              <a:rPr sz="2800" dirty="0">
                <a:latin typeface="Gotham Book" panose="02000504050000020004" pitchFamily="2" charset="0"/>
              </a:rPr>
              <a:t>Men look like men &amp; women look like women!</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3200" b="1">
                <a:solidFill>
                  <a:srgbClr val="FFFFFF"/>
                </a:solidFill>
                <a:latin typeface="MetaPro-Book"/>
                <a:ea typeface="MetaPro-Book"/>
                <a:cs typeface="MetaPro-Book"/>
                <a:sym typeface="MetaPro-Book"/>
              </a:defRPr>
            </a:pPr>
            <a:r>
              <a:rPr sz="3200" dirty="0">
                <a:latin typeface="Gotham Book" panose="02000504050000020004" pitchFamily="2" charset="0"/>
              </a:rPr>
              <a:t>Woman:</a:t>
            </a:r>
          </a:p>
          <a:p>
            <a:pPr>
              <a:buSzPct val="100000"/>
              <a:buChar cha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 </a:t>
            </a:r>
            <a:r>
              <a:rPr sz="2800" dirty="0">
                <a:latin typeface="Gotham Book" panose="02000504050000020004" pitchFamily="2" charset="0"/>
              </a:rPr>
              <a:t>Cheerfully affirms God’s created order in</a:t>
            </a:r>
            <a:r>
              <a:rPr lang="en-GB" sz="2800" dirty="0">
                <a:latin typeface="Gotham Book" panose="02000504050000020004" pitchFamily="2" charset="0"/>
              </a:rPr>
              <a:t> </a:t>
            </a:r>
            <a:r>
              <a:rPr sz="2800" dirty="0">
                <a:latin typeface="Gotham Book" panose="02000504050000020004" pitchFamily="2" charset="0"/>
              </a:rPr>
              <a:t>male/female relationships</a:t>
            </a: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3200" b="1">
                <a:solidFill>
                  <a:srgbClr val="FFFFFF"/>
                </a:solidFill>
                <a:latin typeface="MetaPro-Book"/>
                <a:ea typeface="MetaPro-Book"/>
                <a:cs typeface="MetaPro-Book"/>
                <a:sym typeface="MetaPro-Book"/>
              </a:defRPr>
            </a:pPr>
            <a:r>
              <a:rPr sz="3200" dirty="0">
                <a:latin typeface="Gotham Book" panose="02000504050000020004" pitchFamily="2" charset="0"/>
              </a:rPr>
              <a:t>Man:</a:t>
            </a:r>
          </a:p>
          <a:p>
            <a:pPr>
              <a:buSzPct val="100000"/>
              <a:buChar cha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 Upholds a woman’s dignity and honour</a:t>
            </a:r>
            <a:endParaRPr sz="2800" dirty="0">
              <a:latin typeface="Gotham Book" panose="02000504050000020004" pitchFamily="2" charset="0"/>
            </a:endParaRPr>
          </a:p>
          <a:p>
            <a:pPr>
              <a:buSzPct val="100000"/>
              <a:buChar char="•"/>
              <a:defRPr sz="2800">
                <a:solidFill>
                  <a:srgbClr val="FFFFFF"/>
                </a:solidFill>
                <a:latin typeface="MetaPro-Book"/>
                <a:ea typeface="MetaPro-Book"/>
                <a:cs typeface="MetaPro-Book"/>
                <a:sym typeface="MetaPro-Book"/>
              </a:defRPr>
            </a:pPr>
            <a:r>
              <a:rPr lang="en-GB" sz="2800" dirty="0">
                <a:latin typeface="Gotham Book" panose="02000504050000020004" pitchFamily="2" charset="0"/>
              </a:rPr>
              <a:t> </a:t>
            </a:r>
            <a:r>
              <a:rPr sz="2800" dirty="0">
                <a:latin typeface="Gotham Book" panose="02000504050000020004" pitchFamily="2" charset="0"/>
              </a:rPr>
              <a:t>Embraces the duty to model servant</a:t>
            </a:r>
            <a:r>
              <a:rPr lang="en-GB" sz="2800" dirty="0">
                <a:latin typeface="Gotham Book" panose="02000504050000020004" pitchFamily="2" charset="0"/>
              </a:rPr>
              <a:t> l</a:t>
            </a:r>
            <a:r>
              <a:rPr sz="2800" dirty="0" err="1">
                <a:latin typeface="Gotham Book" panose="02000504050000020004" pitchFamily="2" charset="0"/>
              </a:rPr>
              <a:t>eadership</a:t>
            </a:r>
            <a:r>
              <a:rPr sz="2800" dirty="0">
                <a:latin typeface="Gotham Book" panose="02000504050000020004" pitchFamily="2" charset="0"/>
              </a:rPr>
              <a:t> within home &amp; church</a:t>
            </a:r>
          </a:p>
        </p:txBody>
      </p:sp>
    </p:spTree>
    <p:extLst>
      <p:ext uri="{BB962C8B-B14F-4D97-AF65-F5344CB8AC3E}">
        <p14:creationId xmlns:p14="http://schemas.microsoft.com/office/powerpoint/2010/main" val="44512658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ALE ELDERS:…"/>
          <p:cNvSpPr txBox="1"/>
          <p:nvPr/>
        </p:nvSpPr>
        <p:spPr>
          <a:xfrm>
            <a:off x="770239" y="827088"/>
            <a:ext cx="10651523"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FFFFFF"/>
                </a:solidFill>
                <a:latin typeface="MetaPro-Book"/>
                <a:ea typeface="MetaPro-Book"/>
                <a:cs typeface="MetaPro-Book"/>
                <a:sym typeface="MetaPro-Book"/>
              </a:defRPr>
            </a:pPr>
            <a:r>
              <a:rPr lang="en-GB" sz="3200" dirty="0">
                <a:latin typeface="Gotham Book" panose="02000504050000020004" pitchFamily="2" charset="0"/>
              </a:rPr>
              <a:t>MALE ELDERS:</a:t>
            </a:r>
          </a:p>
          <a:p>
            <a:pPr>
              <a:defRPr sz="36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marL="457200" indent="-457200">
              <a:buFont typeface="Arial" panose="020B0604020202020204" pitchFamily="34" charset="0"/>
              <a:buChar char="•"/>
              <a:defRPr sz="3600" b="1">
                <a:solidFill>
                  <a:srgbClr val="FFFFFF"/>
                </a:solidFill>
                <a:latin typeface="MetaPro-Book"/>
                <a:ea typeface="MetaPro-Book"/>
                <a:cs typeface="MetaPro-Book"/>
                <a:sym typeface="MetaPro-Book"/>
              </a:defRPr>
            </a:pPr>
            <a:r>
              <a:rPr lang="en-GB" sz="3200" dirty="0">
                <a:latin typeface="Gotham Book" panose="02000504050000020004" pitchFamily="2" charset="0"/>
              </a:rPr>
              <a:t>Exercise God-given authority through servant leadership</a:t>
            </a:r>
          </a:p>
          <a:p>
            <a:pPr marL="457200" indent="-457200">
              <a:buFont typeface="Arial" panose="020B0604020202020204" pitchFamily="34" charset="0"/>
              <a:buChar char="•"/>
              <a:defRPr sz="36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marL="457200" indent="-457200">
              <a:buFont typeface="Arial" panose="020B0604020202020204" pitchFamily="34" charset="0"/>
              <a:buChar char="•"/>
              <a:defRPr sz="3600" b="1">
                <a:solidFill>
                  <a:srgbClr val="FFFFFF"/>
                </a:solidFill>
                <a:latin typeface="MetaPro-Book"/>
                <a:ea typeface="MetaPro-Book"/>
                <a:cs typeface="MetaPro-Book"/>
                <a:sym typeface="MetaPro-Book"/>
              </a:defRPr>
            </a:pPr>
            <a:r>
              <a:rPr lang="en-GB" sz="3200" dirty="0">
                <a:latin typeface="Gotham Book" panose="02000504050000020004" pitchFamily="2" charset="0"/>
              </a:rPr>
              <a:t>Respected, obeyed &amp; honoured </a:t>
            </a:r>
          </a:p>
          <a:p>
            <a:pPr marL="457200" indent="-457200">
              <a:buFont typeface="Arial" panose="020B0604020202020204" pitchFamily="34" charset="0"/>
              <a:buChar char="•"/>
              <a:defRPr sz="3600" b="1">
                <a:solidFill>
                  <a:srgbClr val="FFFFFF"/>
                </a:solidFill>
                <a:latin typeface="MetaPro-Book"/>
                <a:ea typeface="MetaPro-Book"/>
                <a:cs typeface="MetaPro-Book"/>
                <a:sym typeface="MetaPro-Book"/>
              </a:defRPr>
            </a:pPr>
            <a:endParaRPr lang="en-GB" sz="3200" dirty="0">
              <a:latin typeface="Gotham Book" panose="02000504050000020004" pitchFamily="2" charset="0"/>
            </a:endParaRPr>
          </a:p>
          <a:p>
            <a:pPr marL="457200" indent="-457200">
              <a:buFont typeface="Arial" panose="020B0604020202020204" pitchFamily="34" charset="0"/>
              <a:buChar char="•"/>
              <a:defRPr sz="3600" b="1">
                <a:solidFill>
                  <a:srgbClr val="FFFFFF"/>
                </a:solidFill>
                <a:latin typeface="MetaPro-Book"/>
                <a:ea typeface="MetaPro-Book"/>
                <a:cs typeface="MetaPro-Book"/>
                <a:sym typeface="MetaPro-Book"/>
              </a:defRPr>
            </a:pPr>
            <a:r>
              <a:rPr lang="en-GB" sz="3200" dirty="0">
                <a:latin typeface="Gotham Book" panose="02000504050000020004" pitchFamily="2" charset="0"/>
              </a:rPr>
              <a:t>Held in high regard in love by all God’s people</a:t>
            </a:r>
          </a:p>
          <a:p>
            <a:pPr>
              <a:defRPr sz="3600" b="1">
                <a:solidFill>
                  <a:srgbClr val="FFFFFF"/>
                </a:solidFill>
                <a:latin typeface="MetaPro-Book"/>
                <a:ea typeface="MetaPro-Book"/>
                <a:cs typeface="MetaPro-Book"/>
                <a:sym typeface="MetaPro-Book"/>
              </a:defRPr>
            </a:pPr>
            <a:endParaRPr sz="3200" dirty="0">
              <a:latin typeface="Gotham Book" panose="02000504050000020004" pitchFamily="2" charset="0"/>
            </a:endParaRPr>
          </a:p>
        </p:txBody>
      </p:sp>
    </p:spTree>
    <p:extLst>
      <p:ext uri="{BB962C8B-B14F-4D97-AF65-F5344CB8AC3E}">
        <p14:creationId xmlns:p14="http://schemas.microsoft.com/office/powerpoint/2010/main" val="217745415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Men &amp; women are released to become all they are meant to be in God’s kingdom!…"/>
          <p:cNvSpPr txBox="1"/>
          <p:nvPr/>
        </p:nvSpPr>
        <p:spPr>
          <a:xfrm>
            <a:off x="591065" y="228601"/>
            <a:ext cx="11009870" cy="5878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200" b="1">
                <a:solidFill>
                  <a:srgbClr val="FFFFFF"/>
                </a:solidFill>
                <a:latin typeface="MetaPro-Book"/>
                <a:ea typeface="MetaPro-Book"/>
                <a:cs typeface="MetaPro-Book"/>
                <a:sym typeface="MetaPro-Book"/>
              </a:defRPr>
            </a:pPr>
            <a:r>
              <a:rPr sz="3200" dirty="0">
                <a:latin typeface="Gotham Book" panose="02000504050000020004" pitchFamily="2" charset="0"/>
              </a:rPr>
              <a:t>Men &amp; women are released to become all they are meant to be in God’s kingdom!</a:t>
            </a:r>
          </a:p>
          <a:p>
            <a:pPr>
              <a:defRPr sz="1800" b="1">
                <a:solidFill>
                  <a:srgbClr val="FFFFFF"/>
                </a:solidFill>
                <a:latin typeface="MetaPro-Book"/>
                <a:ea typeface="MetaPro-Book"/>
                <a:cs typeface="MetaPro-Book"/>
                <a:sym typeface="MetaPro-Book"/>
              </a:defRPr>
            </a:pPr>
            <a:endParaRPr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a:defRPr sz="2800" b="1">
                <a:solidFill>
                  <a:srgbClr val="FFFFFF"/>
                </a:solidFill>
                <a:latin typeface="MetaPro-Book"/>
                <a:ea typeface="MetaPro-Book"/>
                <a:cs typeface="MetaPro-Book"/>
                <a:sym typeface="MetaPro-Book"/>
              </a:defRPr>
            </a:pPr>
            <a:endParaRPr sz="2800" dirty="0">
              <a:latin typeface="Gotham Book" panose="02000504050000020004" pitchFamily="2" charset="0"/>
            </a:endParaRPr>
          </a:p>
          <a:p>
            <a:pPr>
              <a:defRPr b="1">
                <a:solidFill>
                  <a:srgbClr val="FFFFFF"/>
                </a:solidFill>
                <a:latin typeface="MetaPro-Book"/>
                <a:ea typeface="MetaPro-Book"/>
                <a:cs typeface="MetaPro-Book"/>
                <a:sym typeface="MetaPro-Book"/>
              </a:defRPr>
            </a:pPr>
            <a:endParaRPr lang="en-GB" sz="2800" dirty="0">
              <a:latin typeface="Gotham Book" panose="02000504050000020004" pitchFamily="2" charset="0"/>
            </a:endParaRPr>
          </a:p>
          <a:p>
            <a:pPr>
              <a:defRPr b="1">
                <a:solidFill>
                  <a:srgbClr val="FFFFFF"/>
                </a:solidFill>
                <a:latin typeface="MetaPro-Book"/>
                <a:ea typeface="MetaPro-Book"/>
                <a:cs typeface="MetaPro-Book"/>
                <a:sym typeface="MetaPro-Book"/>
              </a:defRPr>
            </a:pPr>
            <a:endParaRPr dirty="0">
              <a:latin typeface="Gotham Book" panose="02000504050000020004" pitchFamily="2" charset="0"/>
            </a:endParaRPr>
          </a:p>
          <a:p>
            <a:pPr>
              <a:defRPr b="1">
                <a:solidFill>
                  <a:srgbClr val="FFFFFF"/>
                </a:solidFill>
                <a:latin typeface="MetaPro-Book"/>
                <a:ea typeface="MetaPro-Book"/>
                <a:cs typeface="MetaPro-Book"/>
                <a:sym typeface="MetaPro-Book"/>
              </a:defRPr>
            </a:pPr>
            <a:r>
              <a:rPr sz="2000" dirty="0">
                <a:latin typeface="Gotham Book" panose="02000504050000020004" pitchFamily="2" charset="0"/>
              </a:rPr>
              <a:t>Together, offer exuberant praise, thanksgiving and worship to the one true God. Be continually filled with his Spirit to become effective witnesses in the world.</a:t>
            </a:r>
            <a:r>
              <a:rPr sz="3200" dirty="0">
                <a:latin typeface="Gotham Book" panose="02000504050000020004" pitchFamily="2" charset="0"/>
              </a:rPr>
              <a:t> </a:t>
            </a:r>
          </a:p>
        </p:txBody>
      </p:sp>
      <p:pic>
        <p:nvPicPr>
          <p:cNvPr id="177" name="P:\Mike F\My Pictures\City congregation (2).jpg" descr="P:\Mike F\My Pictures\City congregation (2).jpg"/>
          <p:cNvPicPr>
            <a:picLocks noChangeAspect="1"/>
          </p:cNvPicPr>
          <p:nvPr/>
        </p:nvPicPr>
        <p:blipFill>
          <a:blip r:embed="rId2">
            <a:extLst/>
          </a:blip>
          <a:stretch>
            <a:fillRect/>
          </a:stretch>
        </p:blipFill>
        <p:spPr>
          <a:xfrm>
            <a:off x="3267074" y="1618735"/>
            <a:ext cx="4792047" cy="3188043"/>
          </a:xfrm>
          <a:prstGeom prst="rect">
            <a:avLst/>
          </a:prstGeom>
          <a:ln w="12700">
            <a:miter lim="400000"/>
          </a:ln>
        </p:spPr>
      </p:pic>
    </p:spTree>
    <p:extLst>
      <p:ext uri="{BB962C8B-B14F-4D97-AF65-F5344CB8AC3E}">
        <p14:creationId xmlns:p14="http://schemas.microsoft.com/office/powerpoint/2010/main" val="425330121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he challenge of encountering God…"/>
          <p:cNvSpPr txBox="1"/>
          <p:nvPr/>
        </p:nvSpPr>
        <p:spPr>
          <a:xfrm>
            <a:off x="407773" y="839444"/>
            <a:ext cx="10604114"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a:solidFill>
                  <a:srgbClr val="FFFFFF"/>
                </a:solidFill>
                <a:latin typeface="MetaPro-Book"/>
                <a:ea typeface="MetaPro-Book"/>
                <a:cs typeface="MetaPro-Book"/>
                <a:sym typeface="MetaPro-Book"/>
              </a:defRPr>
            </a:pPr>
            <a:r>
              <a:rPr sz="3200" dirty="0">
                <a:latin typeface="Gotham Book" panose="02000504050000020004" pitchFamily="2" charset="0"/>
              </a:rPr>
              <a:t>The challenge of encountering God </a:t>
            </a:r>
          </a:p>
          <a:p>
            <a:pPr algn="ctr">
              <a:defRPr sz="4000">
                <a:solidFill>
                  <a:srgbClr val="FFFFFF"/>
                </a:solidFill>
                <a:latin typeface="MetaPro-Book"/>
                <a:ea typeface="MetaPro-Book"/>
                <a:cs typeface="MetaPro-Book"/>
                <a:sym typeface="MetaPro-Book"/>
              </a:defRPr>
            </a:pPr>
            <a:r>
              <a:rPr sz="3200" dirty="0">
                <a:latin typeface="Gotham Book" panose="02000504050000020004" pitchFamily="2" charset="0"/>
              </a:rPr>
              <a:t>in worship</a:t>
            </a:r>
          </a:p>
          <a:p>
            <a:pPr algn="ctr">
              <a:defRPr sz="4000">
                <a:solidFill>
                  <a:srgbClr val="FFFFFF"/>
                </a:solidFill>
                <a:latin typeface="MetaPro-Book"/>
                <a:ea typeface="MetaPro-Book"/>
                <a:cs typeface="MetaPro-Book"/>
                <a:sym typeface="MetaPro-Book"/>
              </a:defRPr>
            </a:pPr>
            <a:endParaRPr sz="3200" dirty="0">
              <a:latin typeface="Gotham Book" panose="02000504050000020004" pitchFamily="2" charset="0"/>
            </a:endParaRPr>
          </a:p>
          <a:p>
            <a:pPr algn="ctr">
              <a:defRPr sz="8000">
                <a:solidFill>
                  <a:srgbClr val="FFFFFF"/>
                </a:solidFill>
                <a:latin typeface="MetaPro-Book"/>
                <a:ea typeface="MetaPro-Book"/>
                <a:cs typeface="MetaPro-Book"/>
                <a:sym typeface="MetaPro-Book"/>
              </a:defRPr>
            </a:pPr>
            <a:r>
              <a:rPr sz="5400" dirty="0">
                <a:latin typeface="Gotham Book" panose="02000504050000020004" pitchFamily="2" charset="0"/>
              </a:rPr>
              <a:t>THE END</a:t>
            </a:r>
          </a:p>
        </p:txBody>
      </p:sp>
    </p:spTree>
    <p:extLst>
      <p:ext uri="{BB962C8B-B14F-4D97-AF65-F5344CB8AC3E}">
        <p14:creationId xmlns:p14="http://schemas.microsoft.com/office/powerpoint/2010/main" val="289613599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8781829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600270" y="536241"/>
            <a:ext cx="10991460" cy="5332713"/>
          </a:xfrm>
          <a:prstGeom prst="rect">
            <a:avLst/>
          </a:prstGeom>
        </p:spPr>
        <p:txBody>
          <a:bodyPr>
            <a:noAutofit/>
          </a:bodyPr>
          <a:lstStyle/>
          <a:p>
            <a:pPr marL="0" indent="0">
              <a:lnSpc>
                <a:spcPct val="100000"/>
              </a:lnSpc>
              <a:buNone/>
            </a:pPr>
            <a:r>
              <a:rPr lang="en-GB" b="1" baseline="30000" dirty="0">
                <a:solidFill>
                  <a:schemeClr val="bg1"/>
                </a:solidFill>
                <a:latin typeface="Gotham Book" panose="02000504050000020004" pitchFamily="2" charset="0"/>
              </a:rPr>
              <a:t>11 </a:t>
            </a:r>
            <a:r>
              <a:rPr lang="en-GB" dirty="0">
                <a:solidFill>
                  <a:schemeClr val="bg1"/>
                </a:solidFill>
                <a:latin typeface="Gotham Book" panose="02000504050000020004" pitchFamily="2" charset="0"/>
              </a:rPr>
              <a:t>Nevertheless, in the Lord woman is not independent of man nor man of woman; </a:t>
            </a:r>
            <a:r>
              <a:rPr lang="en-GB" b="1" baseline="30000" dirty="0">
                <a:solidFill>
                  <a:schemeClr val="bg1"/>
                </a:solidFill>
                <a:latin typeface="Gotham Book" panose="02000504050000020004" pitchFamily="2" charset="0"/>
              </a:rPr>
              <a:t>12 </a:t>
            </a:r>
            <a:r>
              <a:rPr lang="en-GB" dirty="0">
                <a:solidFill>
                  <a:schemeClr val="bg1"/>
                </a:solidFill>
                <a:latin typeface="Gotham Book" panose="02000504050000020004" pitchFamily="2" charset="0"/>
              </a:rPr>
              <a:t>for as woman was made from man, so man is now born of woman. And all things are from God. </a:t>
            </a:r>
            <a:r>
              <a:rPr lang="en-GB" b="1" baseline="30000" dirty="0">
                <a:solidFill>
                  <a:schemeClr val="bg1"/>
                </a:solidFill>
                <a:latin typeface="Gotham Book" panose="02000504050000020004" pitchFamily="2" charset="0"/>
              </a:rPr>
              <a:t>13 </a:t>
            </a:r>
            <a:r>
              <a:rPr lang="en-GB" dirty="0">
                <a:solidFill>
                  <a:schemeClr val="bg1"/>
                </a:solidFill>
                <a:latin typeface="Gotham Book" panose="02000504050000020004" pitchFamily="2" charset="0"/>
              </a:rPr>
              <a:t>Judge for yourselves: is it proper for a wife to pray to God with her head uncovered? </a:t>
            </a:r>
            <a:r>
              <a:rPr lang="en-GB" b="1" baseline="30000" dirty="0">
                <a:solidFill>
                  <a:schemeClr val="bg1"/>
                </a:solidFill>
                <a:latin typeface="Gotham Book" panose="02000504050000020004" pitchFamily="2" charset="0"/>
              </a:rPr>
              <a:t>14 </a:t>
            </a:r>
            <a:r>
              <a:rPr lang="en-GB" dirty="0">
                <a:solidFill>
                  <a:schemeClr val="bg1"/>
                </a:solidFill>
                <a:latin typeface="Gotham Book" panose="02000504050000020004" pitchFamily="2" charset="0"/>
              </a:rPr>
              <a:t>Does not nature itself teach you that if a man wears long hair it is a disgrace for him, </a:t>
            </a:r>
            <a:r>
              <a:rPr lang="en-GB" b="1" baseline="30000" dirty="0">
                <a:solidFill>
                  <a:schemeClr val="bg1"/>
                </a:solidFill>
                <a:latin typeface="Gotham Book" panose="02000504050000020004" pitchFamily="2" charset="0"/>
              </a:rPr>
              <a:t>15 </a:t>
            </a:r>
            <a:r>
              <a:rPr lang="en-GB" dirty="0">
                <a:solidFill>
                  <a:schemeClr val="bg1"/>
                </a:solidFill>
                <a:latin typeface="Gotham Book" panose="02000504050000020004" pitchFamily="2" charset="0"/>
              </a:rPr>
              <a:t>but if a woman has long hair, it is her glory? For her hair is given to her for a covering. </a:t>
            </a:r>
            <a:r>
              <a:rPr lang="en-GB" b="1" baseline="30000" dirty="0">
                <a:solidFill>
                  <a:schemeClr val="bg1"/>
                </a:solidFill>
                <a:latin typeface="Gotham Book" panose="02000504050000020004" pitchFamily="2" charset="0"/>
              </a:rPr>
              <a:t>16 </a:t>
            </a:r>
            <a:r>
              <a:rPr lang="en-GB" dirty="0">
                <a:solidFill>
                  <a:schemeClr val="bg1"/>
                </a:solidFill>
                <a:latin typeface="Gotham Book" panose="02000504050000020004" pitchFamily="2" charset="0"/>
              </a:rPr>
              <a:t>If anyone is inclined to be contentious, we have no such practice, nor do the churches of God.</a:t>
            </a:r>
          </a:p>
          <a:p>
            <a:pPr marL="0" indent="0">
              <a:lnSpc>
                <a:spcPct val="100000"/>
              </a:lnSpc>
              <a:buNone/>
            </a:pPr>
            <a:r>
              <a:rPr lang="en-GB" sz="2000" b="1" dirty="0">
                <a:solidFill>
                  <a:schemeClr val="bg1"/>
                </a:solidFill>
                <a:latin typeface="Gotham Book" panose="02000504050000020004" pitchFamily="2" charset="0"/>
              </a:rPr>
              <a:t>1 Corinthians 11v11-16 ESV</a:t>
            </a:r>
            <a:endParaRPr lang="en-US" sz="2000" b="1" dirty="0">
              <a:solidFill>
                <a:schemeClr val="bg1"/>
              </a:solidFill>
              <a:latin typeface="Gotham Book" panose="02000504050000020004" pitchFamily="2" charset="0"/>
            </a:endParaRPr>
          </a:p>
        </p:txBody>
      </p:sp>
    </p:spTree>
    <p:extLst>
      <p:ext uri="{BB962C8B-B14F-4D97-AF65-F5344CB8AC3E}">
        <p14:creationId xmlns:p14="http://schemas.microsoft.com/office/powerpoint/2010/main" val="37634570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600270" y="536241"/>
            <a:ext cx="10991460" cy="5332713"/>
          </a:xfrm>
          <a:prstGeom prst="rect">
            <a:avLst/>
          </a:prstGeom>
        </p:spPr>
        <p:txBody>
          <a:bodyPr>
            <a:noAutofit/>
          </a:bodyPr>
          <a:lstStyle/>
          <a:p>
            <a:pPr marL="0" indent="0">
              <a:buNone/>
            </a:pPr>
            <a:r>
              <a:rPr lang="en-GB" sz="3600" b="1" dirty="0">
                <a:solidFill>
                  <a:schemeClr val="bg1"/>
                </a:solidFill>
                <a:latin typeface="Gotham Book" panose="02000504050000020004" pitchFamily="2" charset="0"/>
              </a:rPr>
              <a:t>Chapters (1) to (10)</a:t>
            </a:r>
            <a:br>
              <a:rPr lang="en-GB" sz="3200" dirty="0">
                <a:solidFill>
                  <a:schemeClr val="bg1"/>
                </a:solidFill>
                <a:latin typeface="Gotham Book" panose="02000504050000020004" pitchFamily="2" charset="0"/>
              </a:rPr>
            </a:br>
            <a:endParaRPr lang="en-GB" sz="3200" dirty="0">
              <a:solidFill>
                <a:schemeClr val="bg1"/>
              </a:solidFill>
              <a:latin typeface="Gotham Book" panose="02000504050000020004" pitchFamily="2" charset="0"/>
            </a:endParaRPr>
          </a:p>
          <a:p>
            <a:r>
              <a:rPr lang="en-GB" sz="3200" dirty="0">
                <a:solidFill>
                  <a:schemeClr val="bg1"/>
                </a:solidFill>
                <a:latin typeface="Gotham Book" panose="02000504050000020004" pitchFamily="2" charset="0"/>
              </a:rPr>
              <a:t>New life in Christ</a:t>
            </a:r>
          </a:p>
          <a:p>
            <a:r>
              <a:rPr lang="en-GB" sz="3200" dirty="0">
                <a:solidFill>
                  <a:schemeClr val="bg1"/>
                </a:solidFill>
                <a:latin typeface="Gotham Book" panose="02000504050000020004" pitchFamily="2" charset="0"/>
              </a:rPr>
              <a:t>Transformed lives not clever arguments</a:t>
            </a:r>
          </a:p>
          <a:p>
            <a:r>
              <a:rPr lang="en-GB" sz="3200" dirty="0">
                <a:solidFill>
                  <a:schemeClr val="bg1"/>
                </a:solidFill>
                <a:latin typeface="Gotham Book" panose="02000504050000020004" pitchFamily="2" charset="0"/>
              </a:rPr>
              <a:t>The Church is God’s family</a:t>
            </a:r>
          </a:p>
          <a:p>
            <a:r>
              <a:rPr lang="en-GB" sz="3200" dirty="0">
                <a:solidFill>
                  <a:schemeClr val="bg1"/>
                </a:solidFill>
                <a:latin typeface="Gotham Book" panose="02000504050000020004" pitchFamily="2" charset="0"/>
              </a:rPr>
              <a:t>Relationships are vital to well-being</a:t>
            </a:r>
          </a:p>
          <a:p>
            <a:r>
              <a:rPr lang="en-GB" sz="3200" dirty="0">
                <a:solidFill>
                  <a:schemeClr val="bg1"/>
                </a:solidFill>
                <a:latin typeface="Gotham Book" panose="02000504050000020004" pitchFamily="2" charset="0"/>
              </a:rPr>
              <a:t>Live contrary to the prevailing culture</a:t>
            </a:r>
          </a:p>
        </p:txBody>
      </p:sp>
    </p:spTree>
    <p:extLst>
      <p:ext uri="{BB962C8B-B14F-4D97-AF65-F5344CB8AC3E}">
        <p14:creationId xmlns:p14="http://schemas.microsoft.com/office/powerpoint/2010/main" val="25981524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hapter (11)…"/>
          <p:cNvSpPr txBox="1"/>
          <p:nvPr/>
        </p:nvSpPr>
        <p:spPr>
          <a:xfrm>
            <a:off x="630195" y="228600"/>
            <a:ext cx="11108723" cy="4339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solidFill>
                  <a:srgbClr val="FFFFFF"/>
                </a:solidFill>
                <a:latin typeface="MetaPro-Book"/>
                <a:ea typeface="MetaPro-Book"/>
                <a:cs typeface="MetaPro-Book"/>
                <a:sym typeface="MetaPro-Book"/>
              </a:defRPr>
            </a:pPr>
            <a:r>
              <a:rPr sz="4800" dirty="0"/>
              <a:t>         </a:t>
            </a:r>
          </a:p>
          <a:p>
            <a:pPr>
              <a:defRPr sz="4000" b="1">
                <a:solidFill>
                  <a:srgbClr val="FFFFFF"/>
                </a:solidFill>
                <a:latin typeface="MetaPro-Book"/>
                <a:ea typeface="MetaPro-Book"/>
                <a:cs typeface="MetaPro-Book"/>
                <a:sym typeface="MetaPro-Book"/>
              </a:defRPr>
            </a:pPr>
            <a:r>
              <a:rPr sz="4800" dirty="0"/>
              <a:t>  Chapter (11)</a:t>
            </a:r>
          </a:p>
          <a:p>
            <a:pPr>
              <a:defRPr sz="1800" b="1">
                <a:solidFill>
                  <a:srgbClr val="FFFFFF"/>
                </a:solidFill>
                <a:latin typeface="MetaPro-Book"/>
                <a:ea typeface="MetaPro-Book"/>
                <a:cs typeface="MetaPro-Book"/>
                <a:sym typeface="MetaPro-Book"/>
              </a:defRPr>
            </a:pPr>
            <a:endParaRPr sz="2400" dirty="0"/>
          </a:p>
          <a:p>
            <a:pPr>
              <a:defRPr sz="1800" b="1">
                <a:solidFill>
                  <a:srgbClr val="FFFFFF"/>
                </a:solidFill>
                <a:latin typeface="MetaPro-Book"/>
                <a:ea typeface="MetaPro-Book"/>
                <a:cs typeface="MetaPro-Book"/>
                <a:sym typeface="MetaPro-Book"/>
              </a:defRPr>
            </a:pPr>
            <a:endParaRPr sz="2400" dirty="0"/>
          </a:p>
          <a:p>
            <a:pPr>
              <a:buSzPct val="100000"/>
              <a:buChar char="•"/>
              <a:defRPr sz="3600">
                <a:solidFill>
                  <a:srgbClr val="FFFFFF"/>
                </a:solidFill>
                <a:latin typeface="MetaPro-Book"/>
                <a:ea typeface="MetaPro-Book"/>
                <a:cs typeface="MetaPro-Book"/>
                <a:sym typeface="MetaPro-Book"/>
              </a:defRPr>
            </a:pPr>
            <a:r>
              <a:rPr lang="en-GB" sz="4400" dirty="0"/>
              <a:t> </a:t>
            </a:r>
            <a:r>
              <a:rPr sz="4400" dirty="0"/>
              <a:t>Meaning of crucial terms</a:t>
            </a:r>
          </a:p>
          <a:p>
            <a:pPr>
              <a:buSzPct val="100000"/>
              <a:buChar char="•"/>
              <a:defRPr sz="3600">
                <a:solidFill>
                  <a:srgbClr val="FFFFFF"/>
                </a:solidFill>
                <a:latin typeface="MetaPro-Book"/>
                <a:ea typeface="MetaPro-Book"/>
                <a:cs typeface="MetaPro-Book"/>
                <a:sym typeface="MetaPro-Book"/>
              </a:defRPr>
            </a:pPr>
            <a:r>
              <a:rPr lang="en-GB" sz="4400" dirty="0"/>
              <a:t> </a:t>
            </a:r>
            <a:r>
              <a:rPr sz="4400" dirty="0"/>
              <a:t>Prevailing customs in the culture</a:t>
            </a:r>
          </a:p>
          <a:p>
            <a:pPr>
              <a:buSzPct val="100000"/>
              <a:buChar char="•"/>
              <a:defRPr sz="3600">
                <a:solidFill>
                  <a:srgbClr val="FFFFFF"/>
                </a:solidFill>
                <a:latin typeface="MetaPro-Book"/>
                <a:ea typeface="MetaPro-Book"/>
                <a:cs typeface="MetaPro-Book"/>
                <a:sym typeface="MetaPro-Book"/>
              </a:defRPr>
            </a:pPr>
            <a:r>
              <a:rPr lang="en-GB" sz="4400" dirty="0"/>
              <a:t> </a:t>
            </a:r>
            <a:r>
              <a:rPr sz="4400" dirty="0"/>
              <a:t>Logic of Paul’s argument</a:t>
            </a:r>
          </a:p>
        </p:txBody>
      </p:sp>
      <p:pic>
        <p:nvPicPr>
          <p:cNvPr id="28" name="P:\Mike F\My Pictures\Depressed person.jpg" descr="P:\Mike F\My Pictures\Depressed person.jpg"/>
          <p:cNvPicPr>
            <a:picLocks noChangeAspect="1"/>
          </p:cNvPicPr>
          <p:nvPr/>
        </p:nvPicPr>
        <p:blipFill>
          <a:blip r:embed="rId2">
            <a:extLst/>
          </a:blip>
          <a:stretch>
            <a:fillRect/>
          </a:stretch>
        </p:blipFill>
        <p:spPr>
          <a:xfrm>
            <a:off x="8938055" y="1797737"/>
            <a:ext cx="2041525" cy="3024188"/>
          </a:xfrm>
          <a:prstGeom prst="rect">
            <a:avLst/>
          </a:prstGeom>
          <a:ln w="12700">
            <a:miter lim="400000"/>
          </a:ln>
        </p:spPr>
      </p:pic>
    </p:spTree>
    <p:extLst>
      <p:ext uri="{BB962C8B-B14F-4D97-AF65-F5344CB8AC3E}">
        <p14:creationId xmlns:p14="http://schemas.microsoft.com/office/powerpoint/2010/main" val="268195933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Mike F\My Pictures\Battle of the sexes.jpg" descr="P:\Mike F\My Pictures\Battle of the sexes.jpg"/>
          <p:cNvPicPr>
            <a:picLocks noChangeAspect="1"/>
          </p:cNvPicPr>
          <p:nvPr/>
        </p:nvPicPr>
        <p:blipFill>
          <a:blip r:embed="rId2">
            <a:extLst/>
          </a:blip>
          <a:stretch>
            <a:fillRect/>
          </a:stretch>
        </p:blipFill>
        <p:spPr>
          <a:xfrm>
            <a:off x="2322427" y="753762"/>
            <a:ext cx="7104715" cy="5325762"/>
          </a:xfrm>
          <a:prstGeom prst="rect">
            <a:avLst/>
          </a:prstGeom>
          <a:ln w="12700">
            <a:miter lim="400000"/>
          </a:ln>
        </p:spPr>
      </p:pic>
    </p:spTree>
    <p:extLst>
      <p:ext uri="{BB962C8B-B14F-4D97-AF65-F5344CB8AC3E}">
        <p14:creationId xmlns:p14="http://schemas.microsoft.com/office/powerpoint/2010/main" val="6018938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Men and women equal?"/>
          <p:cNvSpPr txBox="1"/>
          <p:nvPr/>
        </p:nvSpPr>
        <p:spPr>
          <a:xfrm>
            <a:off x="2438401" y="5508625"/>
            <a:ext cx="6608763"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latin typeface="MetaPro-Book"/>
                <a:ea typeface="MetaPro-Book"/>
                <a:cs typeface="MetaPro-Book"/>
                <a:sym typeface="MetaPro-Book"/>
              </a:defRPr>
            </a:pPr>
            <a:r>
              <a:rPr sz="2800"/>
              <a:t>         </a:t>
            </a:r>
            <a:r>
              <a:rPr sz="3600">
                <a:solidFill>
                  <a:srgbClr val="FFFFFF"/>
                </a:solidFill>
              </a:rPr>
              <a:t>Men and women equal?</a:t>
            </a:r>
          </a:p>
          <a:p>
            <a:pPr>
              <a:defRPr sz="2800" b="1">
                <a:solidFill>
                  <a:srgbClr val="FFFFFF"/>
                </a:solidFill>
                <a:latin typeface="MetaPro-Book"/>
                <a:ea typeface="MetaPro-Book"/>
                <a:cs typeface="MetaPro-Book"/>
                <a:sym typeface="MetaPro-Book"/>
              </a:defRPr>
            </a:pPr>
            <a:endParaRPr sz="3600">
              <a:solidFill>
                <a:srgbClr val="FFFFFF"/>
              </a:solidFill>
            </a:endParaRPr>
          </a:p>
          <a:p>
            <a:pPr>
              <a:defRPr sz="1800">
                <a:solidFill>
                  <a:srgbClr val="FFFFFF"/>
                </a:solidFill>
                <a:latin typeface="MetaPro-Book"/>
                <a:ea typeface="MetaPro-Book"/>
                <a:cs typeface="MetaPro-Book"/>
                <a:sym typeface="MetaPro-Book"/>
              </a:defRPr>
            </a:pPr>
            <a:endParaRPr sz="3600">
              <a:solidFill>
                <a:srgbClr val="FFFFFF"/>
              </a:solidFill>
            </a:endParaRPr>
          </a:p>
          <a:p>
            <a:pPr>
              <a:defRPr sz="1800">
                <a:solidFill>
                  <a:srgbClr val="FFFFFF"/>
                </a:solidFill>
                <a:latin typeface="MetaPro-Book"/>
                <a:ea typeface="MetaPro-Book"/>
                <a:cs typeface="MetaPro-Book"/>
                <a:sym typeface="MetaPro-Book"/>
              </a:defRPr>
            </a:pPr>
            <a:endParaRPr sz="3600">
              <a:solidFill>
                <a:srgbClr val="FFFFFF"/>
              </a:solidFill>
            </a:endParaRPr>
          </a:p>
        </p:txBody>
      </p:sp>
      <p:pic>
        <p:nvPicPr>
          <p:cNvPr id="34" name="P:\Mike F\My Pictures\Men and women equal.jpg" descr="P:\Mike F\My Pictures\Men and women equal.jpg"/>
          <p:cNvPicPr>
            <a:picLocks noChangeAspect="1"/>
          </p:cNvPicPr>
          <p:nvPr/>
        </p:nvPicPr>
        <p:blipFill>
          <a:blip r:embed="rId2">
            <a:extLst/>
          </a:blip>
          <a:stretch>
            <a:fillRect/>
          </a:stretch>
        </p:blipFill>
        <p:spPr>
          <a:xfrm>
            <a:off x="3944937" y="446088"/>
            <a:ext cx="3595688" cy="4608513"/>
          </a:xfrm>
          <a:prstGeom prst="rect">
            <a:avLst/>
          </a:prstGeom>
          <a:ln w="12700">
            <a:miter lim="400000"/>
          </a:ln>
        </p:spPr>
      </p:pic>
    </p:spTree>
    <p:extLst>
      <p:ext uri="{BB962C8B-B14F-4D97-AF65-F5344CB8AC3E}">
        <p14:creationId xmlns:p14="http://schemas.microsoft.com/office/powerpoint/2010/main" val="275049969"/>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7341</TotalTime>
  <Words>1207</Words>
  <Application>Microsoft Macintosh PowerPoint</Application>
  <PresentationFormat>Widescreen</PresentationFormat>
  <Paragraphs>240</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Comic Sans MS</vt:lpstr>
      <vt:lpstr>Gobold Thin</vt:lpstr>
      <vt:lpstr>Gotham Book</vt:lpstr>
      <vt:lpstr>MetaPro-Book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Microsoft Office User</cp:lastModifiedBy>
  <cp:revision>65</cp:revision>
  <cp:lastPrinted>2019-04-27T20:27:18Z</cp:lastPrinted>
  <dcterms:modified xsi:type="dcterms:W3CDTF">2019-05-24T08:51:04Z</dcterms:modified>
</cp:coreProperties>
</file>