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handoutMasterIdLst>
    <p:handoutMasterId r:id="rId39"/>
  </p:handoutMasterIdLst>
  <p:sldIdLst>
    <p:sldId id="256" r:id="rId2"/>
    <p:sldId id="271" r:id="rId3"/>
    <p:sldId id="267" r:id="rId4"/>
    <p:sldId id="258" r:id="rId5"/>
    <p:sldId id="266" r:id="rId6"/>
    <p:sldId id="285" r:id="rId7"/>
    <p:sldId id="274" r:id="rId8"/>
    <p:sldId id="294" r:id="rId9"/>
    <p:sldId id="289" r:id="rId10"/>
    <p:sldId id="276" r:id="rId11"/>
    <p:sldId id="292" r:id="rId12"/>
    <p:sldId id="287" r:id="rId13"/>
    <p:sldId id="278" r:id="rId14"/>
    <p:sldId id="290" r:id="rId15"/>
    <p:sldId id="306" r:id="rId16"/>
    <p:sldId id="309" r:id="rId17"/>
    <p:sldId id="284" r:id="rId18"/>
    <p:sldId id="288" r:id="rId19"/>
    <p:sldId id="291" r:id="rId20"/>
    <p:sldId id="307" r:id="rId21"/>
    <p:sldId id="308" r:id="rId22"/>
    <p:sldId id="277" r:id="rId23"/>
    <p:sldId id="280" r:id="rId24"/>
    <p:sldId id="286" r:id="rId25"/>
    <p:sldId id="296" r:id="rId26"/>
    <p:sldId id="298" r:id="rId27"/>
    <p:sldId id="299" r:id="rId28"/>
    <p:sldId id="303" r:id="rId29"/>
    <p:sldId id="301" r:id="rId30"/>
    <p:sldId id="300" r:id="rId31"/>
    <p:sldId id="302" r:id="rId32"/>
    <p:sldId id="304" r:id="rId33"/>
    <p:sldId id="305" r:id="rId34"/>
    <p:sldId id="273" r:id="rId35"/>
    <p:sldId id="272" r:id="rId36"/>
    <p:sldId id="297" r:id="rId37"/>
  </p:sldIdLst>
  <p:sldSz cx="12192000" cy="6858000"/>
  <p:notesSz cx="10020300" cy="68881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FE975-555D-4A91-8A17-7D7733EA1D62}" v="121" dt="2019-11-21T21:37:29.3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60"/>
  </p:normalViewPr>
  <p:slideViewPr>
    <p:cSldViewPr snapToGrid="0">
      <p:cViewPr varScale="1">
        <p:scale>
          <a:sx n="74" d="100"/>
          <a:sy n="74" d="100"/>
        </p:scale>
        <p:origin x="90" y="30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42130" cy="345604"/>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5675851" y="1"/>
            <a:ext cx="4342130" cy="345604"/>
          </a:xfrm>
          <a:prstGeom prst="rect">
            <a:avLst/>
          </a:prstGeom>
        </p:spPr>
        <p:txBody>
          <a:bodyPr vert="horz" lIns="96616" tIns="48308" rIns="96616" bIns="48308" rtlCol="0"/>
          <a:lstStyle>
            <a:lvl1pPr algn="r">
              <a:defRPr sz="1300"/>
            </a:lvl1pPr>
          </a:lstStyle>
          <a:p>
            <a:fld id="{80CFFC22-B7C7-4F87-BDBE-A9F31F043524}" type="datetimeFigureOut">
              <a:rPr lang="en-GB" smtClean="0"/>
              <a:t>18/11/2019</a:t>
            </a:fld>
            <a:endParaRPr lang="en-GB"/>
          </a:p>
        </p:txBody>
      </p:sp>
      <p:sp>
        <p:nvSpPr>
          <p:cNvPr id="4" name="Footer Placeholder 3"/>
          <p:cNvSpPr>
            <a:spLocks noGrp="1"/>
          </p:cNvSpPr>
          <p:nvPr>
            <p:ph type="ftr" sz="quarter" idx="2"/>
          </p:nvPr>
        </p:nvSpPr>
        <p:spPr>
          <a:xfrm>
            <a:off x="0" y="6542560"/>
            <a:ext cx="4342130" cy="345603"/>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5675851" y="6542560"/>
            <a:ext cx="4342130" cy="345603"/>
          </a:xfrm>
          <a:prstGeom prst="rect">
            <a:avLst/>
          </a:prstGeom>
        </p:spPr>
        <p:txBody>
          <a:bodyPr vert="horz" lIns="96616" tIns="48308" rIns="96616" bIns="48308" rtlCol="0" anchor="b"/>
          <a:lstStyle>
            <a:lvl1pPr algn="r">
              <a:defRPr sz="1300"/>
            </a:lvl1pPr>
          </a:lstStyle>
          <a:p>
            <a:fld id="{C34E7AC1-7C21-4D32-8C64-796574920039}" type="slidenum">
              <a:rPr lang="en-GB" smtClean="0"/>
              <a:t>‹#›</a:t>
            </a:fld>
            <a:endParaRPr lang="en-GB"/>
          </a:p>
        </p:txBody>
      </p:sp>
    </p:spTree>
    <p:extLst>
      <p:ext uri="{BB962C8B-B14F-4D97-AF65-F5344CB8AC3E}">
        <p14:creationId xmlns:p14="http://schemas.microsoft.com/office/powerpoint/2010/main" val="2452201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2713038" y="515938"/>
            <a:ext cx="4594225" cy="2584450"/>
          </a:xfrm>
          <a:prstGeom prst="rect">
            <a:avLst/>
          </a:prstGeom>
        </p:spPr>
        <p:txBody>
          <a:bodyPr lIns="96616" tIns="48308" rIns="96616" bIns="48308"/>
          <a:lstStyle/>
          <a:p>
            <a:endParaRPr/>
          </a:p>
        </p:txBody>
      </p:sp>
      <p:sp>
        <p:nvSpPr>
          <p:cNvPr id="110" name="Shape 110"/>
          <p:cNvSpPr>
            <a:spLocks noGrp="1"/>
          </p:cNvSpPr>
          <p:nvPr>
            <p:ph type="body" sz="quarter" idx="1"/>
          </p:nvPr>
        </p:nvSpPr>
        <p:spPr>
          <a:xfrm>
            <a:off x="1336040" y="3271878"/>
            <a:ext cx="7348220" cy="3099673"/>
          </a:xfrm>
          <a:prstGeom prst="rect">
            <a:avLst/>
          </a:prstGeom>
        </p:spPr>
        <p:txBody>
          <a:bodyPr lIns="96616" tIns="48308" rIns="96616" bIns="4830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Content Placeholder 2"/>
          <p:cNvSpPr txBox="1">
            <a:spLocks noGrp="1"/>
          </p:cNvSpPr>
          <p:nvPr>
            <p:ph type="body" idx="1"/>
          </p:nvPr>
        </p:nvSpPr>
        <p:spPr>
          <a:xfrm>
            <a:off x="838200" y="2191807"/>
            <a:ext cx="4936067" cy="3985155"/>
          </a:xfrm>
          <a:prstGeom prst="rect">
            <a:avLst/>
          </a:prstGeom>
        </p:spPr>
        <p:txBody>
          <a:bodyPr vert="horz" lIns="91440" tIns="45720" rIns="91440" bIns="45720" rtlCol="0">
            <a:normAutofit/>
          </a:bodyPr>
          <a:lstStyle/>
          <a:p>
            <a:pPr marL="0">
              <a:buFont typeface="Arial" panose="020B0604020202020204" pitchFamily="34" charset="0"/>
              <a:buChar char="•"/>
            </a:pPr>
            <a:endParaRPr lang="en-US" sz="2000" b="1" kern="1200" dirty="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6D281A42-FF25-4BBD-BDF9-8255C1E7248E}"/>
              </a:ext>
            </a:extLst>
          </p:cNvPr>
          <p:cNvPicPr>
            <a:picLocks noChangeAspect="1"/>
          </p:cNvPicPr>
          <p:nvPr/>
        </p:nvPicPr>
        <p:blipFill rotWithShape="1">
          <a:blip r:embed="rId2">
            <a:extLst>
              <a:ext uri="{28A0092B-C50C-407E-A947-70E740481C1C}">
                <a14:useLocalDpi xmlns:a14="http://schemas.microsoft.com/office/drawing/2010/main" val="0"/>
              </a:ext>
            </a:extLst>
          </a:blip>
          <a:srcRect l="6264" r="7628" b="-1"/>
          <a:stretch/>
        </p:blipFill>
        <p:spPr>
          <a:xfrm>
            <a:off x="6263259" y="1095022"/>
            <a:ext cx="5523495" cy="4811008"/>
          </a:xfrm>
          <a:prstGeom prst="rect">
            <a:avLst/>
          </a:prstGeom>
        </p:spPr>
      </p:pic>
      <p:pic>
        <p:nvPicPr>
          <p:cNvPr id="5" name="Picture 4">
            <a:extLst>
              <a:ext uri="{FF2B5EF4-FFF2-40B4-BE49-F238E27FC236}">
                <a16:creationId xmlns:a16="http://schemas.microsoft.com/office/drawing/2014/main" id="{D7829731-0293-4721-8A42-1E194330D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17" y="2191807"/>
            <a:ext cx="5581827" cy="3714223"/>
          </a:xfrm>
          <a:prstGeom prst="rect">
            <a:avLst/>
          </a:prstGeom>
        </p:spPr>
      </p:pic>
    </p:spTree>
    <p:extLst>
      <p:ext uri="{BB962C8B-B14F-4D97-AF65-F5344CB8AC3E}">
        <p14:creationId xmlns:p14="http://schemas.microsoft.com/office/powerpoint/2010/main" val="923608925"/>
      </p:ext>
    </p:extLst>
  </p:cSld>
  <p:clrMapOvr>
    <a:overrideClrMapping bg1="dk1" tx1="lt1" bg2="dk2" tx2="lt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1 - ‘BE WATCHFUL’</a:t>
            </a:r>
          </a:p>
          <a:p>
            <a:pPr marL="0" indent="0">
              <a:lnSpc>
                <a:spcPct val="100000"/>
              </a:lnSpc>
              <a:buNone/>
            </a:pPr>
            <a:r>
              <a:rPr lang="en-US" sz="4000" b="1" dirty="0">
                <a:solidFill>
                  <a:schemeClr val="bg1"/>
                </a:solidFill>
                <a:latin typeface="Gotham Book"/>
              </a:rPr>
              <a:t>- Individually, don’t get complacent</a:t>
            </a:r>
          </a:p>
          <a:p>
            <a:pPr marL="0" indent="0">
              <a:lnSpc>
                <a:spcPct val="100000"/>
              </a:lnSpc>
              <a:buNone/>
            </a:pPr>
            <a:r>
              <a:rPr lang="en-US" sz="4000" b="1" dirty="0">
                <a:solidFill>
                  <a:schemeClr val="bg1"/>
                </a:solidFill>
                <a:latin typeface="Gotham Book"/>
              </a:rPr>
              <a:t>- In the church, look out for each other</a:t>
            </a:r>
          </a:p>
          <a:p>
            <a:pPr marL="0" indent="0">
              <a:lnSpc>
                <a:spcPct val="100000"/>
              </a:lnSpc>
              <a:buNone/>
            </a:pPr>
            <a:r>
              <a:rPr lang="en-US" sz="4000" b="1" dirty="0">
                <a:solidFill>
                  <a:schemeClr val="bg1"/>
                </a:solidFill>
                <a:latin typeface="Gotham Book"/>
              </a:rPr>
              <a:t>- Don’t allow division between people</a:t>
            </a:r>
            <a:endParaRPr lang="en-US" sz="4000" b="1" dirty="0">
              <a:solidFill>
                <a:schemeClr val="accent4"/>
              </a:solidFill>
              <a:latin typeface="Gotham Book"/>
            </a:endParaRPr>
          </a:p>
        </p:txBody>
      </p:sp>
    </p:spTree>
    <p:extLst>
      <p:ext uri="{BB962C8B-B14F-4D97-AF65-F5344CB8AC3E}">
        <p14:creationId xmlns:p14="http://schemas.microsoft.com/office/powerpoint/2010/main" val="133555826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2 - ‘STAND FIRM IN THE FAITH’</a:t>
            </a:r>
          </a:p>
          <a:p>
            <a:pPr marL="0" indent="0">
              <a:lnSpc>
                <a:spcPct val="100000"/>
              </a:lnSpc>
              <a:buNone/>
            </a:pPr>
            <a:endParaRPr lang="en-US" sz="4000" b="1" dirty="0">
              <a:solidFill>
                <a:schemeClr val="bg1"/>
              </a:solidFill>
              <a:latin typeface="Gotham Book"/>
            </a:endParaRPr>
          </a:p>
        </p:txBody>
      </p:sp>
    </p:spTree>
    <p:extLst>
      <p:ext uri="{BB962C8B-B14F-4D97-AF65-F5344CB8AC3E}">
        <p14:creationId xmlns:p14="http://schemas.microsoft.com/office/powerpoint/2010/main" val="41362847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endParaRPr lang="en-US" sz="4000" b="1" dirty="0">
              <a:solidFill>
                <a:schemeClr val="accent4"/>
              </a:solidFill>
              <a:latin typeface="Gotham Book"/>
            </a:endParaRPr>
          </a:p>
        </p:txBody>
      </p:sp>
      <p:pic>
        <p:nvPicPr>
          <p:cNvPr id="3" name="Picture 2">
            <a:extLst>
              <a:ext uri="{FF2B5EF4-FFF2-40B4-BE49-F238E27FC236}">
                <a16:creationId xmlns:a16="http://schemas.microsoft.com/office/drawing/2014/main" id="{FA7E26CD-361C-4699-BC15-CF351F46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02" y="256463"/>
            <a:ext cx="11540596" cy="6345074"/>
          </a:xfrm>
          <a:prstGeom prst="rect">
            <a:avLst/>
          </a:prstGeom>
        </p:spPr>
      </p:pic>
    </p:spTree>
    <p:extLst>
      <p:ext uri="{BB962C8B-B14F-4D97-AF65-F5344CB8AC3E}">
        <p14:creationId xmlns:p14="http://schemas.microsoft.com/office/powerpoint/2010/main" val="4423953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2 - ‘STAND FIRM IN THE FAITH’</a:t>
            </a:r>
          </a:p>
          <a:p>
            <a:pPr marL="0" indent="0">
              <a:lnSpc>
                <a:spcPct val="100000"/>
              </a:lnSpc>
              <a:buNone/>
            </a:pPr>
            <a:r>
              <a:rPr lang="en-US" sz="4000" dirty="0">
                <a:solidFill>
                  <a:schemeClr val="bg1"/>
                </a:solidFill>
                <a:latin typeface="Gotham Book"/>
              </a:rPr>
              <a:t>- </a:t>
            </a:r>
            <a:r>
              <a:rPr lang="en-US" sz="3600" dirty="0">
                <a:solidFill>
                  <a:schemeClr val="bg1"/>
                </a:solidFill>
                <a:latin typeface="Gotham Book"/>
              </a:rPr>
              <a:t>Doctrine, and faith in action.</a:t>
            </a:r>
          </a:p>
          <a:p>
            <a:pPr>
              <a:lnSpc>
                <a:spcPct val="100000"/>
              </a:lnSpc>
              <a:buFontTx/>
              <a:buChar char="-"/>
            </a:pPr>
            <a:r>
              <a:rPr lang="en-US" sz="3600" dirty="0">
                <a:solidFill>
                  <a:schemeClr val="bg1"/>
                </a:solidFill>
                <a:latin typeface="Gotham Book"/>
              </a:rPr>
              <a:t>Know your theology</a:t>
            </a:r>
          </a:p>
          <a:p>
            <a:pPr>
              <a:lnSpc>
                <a:spcPct val="100000"/>
              </a:lnSpc>
              <a:buFontTx/>
              <a:buChar char="-"/>
            </a:pPr>
            <a:r>
              <a:rPr lang="en-US" sz="3600" dirty="0">
                <a:solidFill>
                  <a:schemeClr val="bg1"/>
                </a:solidFill>
                <a:latin typeface="Gotham Book"/>
              </a:rPr>
              <a:t>Act it out in your whole life!</a:t>
            </a:r>
          </a:p>
          <a:p>
            <a:pPr>
              <a:lnSpc>
                <a:spcPct val="100000"/>
              </a:lnSpc>
              <a:buFontTx/>
              <a:buChar char="-"/>
            </a:pPr>
            <a:r>
              <a:rPr lang="en-GB" sz="3600" b="1" dirty="0">
                <a:solidFill>
                  <a:schemeClr val="accent4"/>
                </a:solidFill>
                <a:latin typeface="Gotham Book"/>
              </a:rPr>
              <a:t>Hebrews 6</a:t>
            </a:r>
            <a:r>
              <a:rPr lang="en-GB" sz="3600" dirty="0">
                <a:solidFill>
                  <a:schemeClr val="bg1"/>
                </a:solidFill>
                <a:latin typeface="Gotham Book"/>
              </a:rPr>
              <a:t>: The certainty of God’s promise -  ‘We have this as a </a:t>
            </a:r>
            <a:r>
              <a:rPr lang="en-GB" sz="3600" dirty="0">
                <a:solidFill>
                  <a:schemeClr val="accent4"/>
                </a:solidFill>
                <a:latin typeface="Gotham Book"/>
              </a:rPr>
              <a:t>sure and steadfast anchor of the soul</a:t>
            </a:r>
            <a:r>
              <a:rPr lang="en-GB" sz="3600" dirty="0">
                <a:solidFill>
                  <a:schemeClr val="bg1"/>
                </a:solidFill>
                <a:latin typeface="Gotham Book"/>
              </a:rPr>
              <a:t>’</a:t>
            </a:r>
          </a:p>
          <a:p>
            <a:pPr>
              <a:lnSpc>
                <a:spcPct val="100000"/>
              </a:lnSpc>
              <a:buFontTx/>
              <a:buChar char="-"/>
            </a:pPr>
            <a:r>
              <a:rPr lang="en-GB" sz="3600" b="1" dirty="0">
                <a:solidFill>
                  <a:schemeClr val="bg1"/>
                </a:solidFill>
                <a:latin typeface="Gotham Book"/>
              </a:rPr>
              <a:t> </a:t>
            </a:r>
            <a:r>
              <a:rPr lang="en-GB" sz="3600" dirty="0">
                <a:solidFill>
                  <a:schemeClr val="bg1"/>
                </a:solidFill>
                <a:latin typeface="Gotham Book"/>
              </a:rPr>
              <a:t>What is our response to that certainty?</a:t>
            </a:r>
            <a:endParaRPr lang="en-US" sz="3600" b="1" dirty="0">
              <a:solidFill>
                <a:schemeClr val="bg1"/>
              </a:solidFill>
              <a:latin typeface="Gotham Book"/>
            </a:endParaRPr>
          </a:p>
        </p:txBody>
      </p:sp>
    </p:spTree>
    <p:extLst>
      <p:ext uri="{BB962C8B-B14F-4D97-AF65-F5344CB8AC3E}">
        <p14:creationId xmlns:p14="http://schemas.microsoft.com/office/powerpoint/2010/main" val="28944464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2 - ‘STAND FIRM IN THE FAITH’</a:t>
            </a:r>
          </a:p>
          <a:p>
            <a:pPr marL="0" indent="0">
              <a:lnSpc>
                <a:spcPct val="100000"/>
              </a:lnSpc>
              <a:buNone/>
            </a:pPr>
            <a:r>
              <a:rPr lang="en-US" sz="3600" dirty="0">
                <a:solidFill>
                  <a:schemeClr val="bg1"/>
                </a:solidFill>
                <a:latin typeface="Gotham Book"/>
              </a:rPr>
              <a:t>James 1: </a:t>
            </a:r>
            <a:r>
              <a:rPr lang="en-GB" sz="3600" dirty="0">
                <a:solidFill>
                  <a:schemeClr val="bg1"/>
                </a:solidFill>
                <a:latin typeface="Gotham Book"/>
              </a:rPr>
              <a:t> </a:t>
            </a:r>
            <a:r>
              <a:rPr lang="en-GB" sz="3200" dirty="0">
                <a:solidFill>
                  <a:schemeClr val="bg1"/>
                </a:solidFill>
                <a:latin typeface="Gotham Book"/>
              </a:rPr>
              <a:t>‘If any of you lacks wisdom, let him ask God, who gives generously to all without reproach, and it will be given him. 6 But let him ask </a:t>
            </a:r>
            <a:r>
              <a:rPr lang="en-GB" sz="3200" b="1" dirty="0">
                <a:solidFill>
                  <a:schemeClr val="accent4"/>
                </a:solidFill>
                <a:latin typeface="Gotham Book"/>
              </a:rPr>
              <a:t>in faith</a:t>
            </a:r>
            <a:r>
              <a:rPr lang="en-GB" sz="3200" dirty="0">
                <a:solidFill>
                  <a:schemeClr val="bg1"/>
                </a:solidFill>
                <a:latin typeface="Gotham Book"/>
              </a:rPr>
              <a:t>, with no doubting, for the one who doubts is like a wave of the sea that is driven and tossed by the wind. 7 For that person must not suppose that he will receive anything from the Lord; 8 he is a double-minded man, </a:t>
            </a:r>
            <a:r>
              <a:rPr lang="en-GB" sz="3200" b="1" dirty="0">
                <a:solidFill>
                  <a:schemeClr val="accent4"/>
                </a:solidFill>
                <a:latin typeface="Gotham Book"/>
              </a:rPr>
              <a:t>unstable in all his ways</a:t>
            </a:r>
            <a:r>
              <a:rPr lang="en-GB" sz="3200" dirty="0">
                <a:solidFill>
                  <a:schemeClr val="bg1"/>
                </a:solidFill>
                <a:latin typeface="Gotham Book"/>
              </a:rPr>
              <a:t>.</a:t>
            </a:r>
            <a:endParaRPr lang="en-US" sz="3600" b="1" dirty="0">
              <a:solidFill>
                <a:schemeClr val="bg1"/>
              </a:solidFill>
              <a:latin typeface="Gotham Book"/>
            </a:endParaRPr>
          </a:p>
        </p:txBody>
      </p:sp>
    </p:spTree>
    <p:extLst>
      <p:ext uri="{BB962C8B-B14F-4D97-AF65-F5344CB8AC3E}">
        <p14:creationId xmlns:p14="http://schemas.microsoft.com/office/powerpoint/2010/main" val="39512143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2 - ‘STAND FIRM IN THE FAITH’</a:t>
            </a:r>
          </a:p>
          <a:p>
            <a:pPr>
              <a:lnSpc>
                <a:spcPct val="100000"/>
              </a:lnSpc>
              <a:buFontTx/>
              <a:buChar char="-"/>
            </a:pPr>
            <a:r>
              <a:rPr lang="en-GB" sz="3600" dirty="0">
                <a:solidFill>
                  <a:schemeClr val="bg1"/>
                </a:solidFill>
                <a:latin typeface="Gotham Book"/>
              </a:rPr>
              <a:t>Through hardship and suffering</a:t>
            </a:r>
          </a:p>
          <a:p>
            <a:pPr>
              <a:lnSpc>
                <a:spcPct val="100000"/>
              </a:lnSpc>
              <a:buFontTx/>
              <a:buChar char="-"/>
            </a:pPr>
            <a:r>
              <a:rPr lang="en-GB" sz="3600" dirty="0">
                <a:solidFill>
                  <a:schemeClr val="bg1"/>
                </a:solidFill>
                <a:latin typeface="Gotham Book"/>
              </a:rPr>
              <a:t>For the benefit of friends, family and community</a:t>
            </a:r>
          </a:p>
          <a:p>
            <a:pPr>
              <a:lnSpc>
                <a:spcPct val="100000"/>
              </a:lnSpc>
              <a:buFontTx/>
              <a:buChar char="-"/>
            </a:pPr>
            <a:r>
              <a:rPr lang="en-GB" sz="3600" dirty="0">
                <a:solidFill>
                  <a:schemeClr val="bg1"/>
                </a:solidFill>
                <a:latin typeface="Gotham Book"/>
              </a:rPr>
              <a:t>Against sin and temptation</a:t>
            </a:r>
          </a:p>
          <a:p>
            <a:pPr>
              <a:lnSpc>
                <a:spcPct val="100000"/>
              </a:lnSpc>
              <a:buFontTx/>
              <a:buChar char="-"/>
            </a:pPr>
            <a:r>
              <a:rPr lang="en-GB" sz="3600" dirty="0">
                <a:solidFill>
                  <a:schemeClr val="bg1"/>
                </a:solidFill>
                <a:latin typeface="Gotham Book"/>
              </a:rPr>
              <a:t>For the long haul – run the race with endurance</a:t>
            </a:r>
            <a:endParaRPr lang="en-US" sz="3600" dirty="0">
              <a:solidFill>
                <a:schemeClr val="bg1"/>
              </a:solidFill>
              <a:latin typeface="Gotham Book"/>
            </a:endParaRPr>
          </a:p>
        </p:txBody>
      </p:sp>
    </p:spTree>
    <p:extLst>
      <p:ext uri="{BB962C8B-B14F-4D97-AF65-F5344CB8AC3E}">
        <p14:creationId xmlns:p14="http://schemas.microsoft.com/office/powerpoint/2010/main" val="418005825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‘3 - ACT LIKE MEN, 4 - BE STRONG’ ESV</a:t>
            </a:r>
          </a:p>
          <a:p>
            <a:pPr marL="0" indent="0">
              <a:lnSpc>
                <a:spcPct val="100000"/>
              </a:lnSpc>
              <a:buNone/>
            </a:pPr>
            <a:r>
              <a:rPr lang="en-US" sz="4000" dirty="0">
                <a:solidFill>
                  <a:schemeClr val="bg1"/>
                </a:solidFill>
                <a:latin typeface="Gotham Book"/>
              </a:rPr>
              <a:t>‘3 - BE COURAGEOUS, 4 - BE STRONG’ NIV </a:t>
            </a:r>
          </a:p>
          <a:p>
            <a:pPr marL="0" indent="0">
              <a:lnSpc>
                <a:spcPct val="100000"/>
              </a:lnSpc>
              <a:buNone/>
            </a:pPr>
            <a:endParaRPr lang="en-US" sz="4000" b="1" dirty="0">
              <a:solidFill>
                <a:schemeClr val="accent4"/>
              </a:solidFill>
              <a:latin typeface="Gotham Book"/>
            </a:endParaRPr>
          </a:p>
        </p:txBody>
      </p:sp>
    </p:spTree>
    <p:extLst>
      <p:ext uri="{BB962C8B-B14F-4D97-AF65-F5344CB8AC3E}">
        <p14:creationId xmlns:p14="http://schemas.microsoft.com/office/powerpoint/2010/main" val="40481385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endParaRPr lang="en-US" sz="4000" b="1" dirty="0">
              <a:solidFill>
                <a:schemeClr val="accent4"/>
              </a:solidFill>
              <a:latin typeface="Gotham Book"/>
            </a:endParaRPr>
          </a:p>
        </p:txBody>
      </p:sp>
      <p:pic>
        <p:nvPicPr>
          <p:cNvPr id="4" name="Picture 3">
            <a:extLst>
              <a:ext uri="{FF2B5EF4-FFF2-40B4-BE49-F238E27FC236}">
                <a16:creationId xmlns:a16="http://schemas.microsoft.com/office/drawing/2014/main" id="{67DBE7A6-4DAE-4C32-8574-D60998922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778" y="393700"/>
            <a:ext cx="8094133" cy="6070600"/>
          </a:xfrm>
          <a:prstGeom prst="rect">
            <a:avLst/>
          </a:prstGeom>
        </p:spPr>
      </p:pic>
    </p:spTree>
    <p:extLst>
      <p:ext uri="{BB962C8B-B14F-4D97-AF65-F5344CB8AC3E}">
        <p14:creationId xmlns:p14="http://schemas.microsoft.com/office/powerpoint/2010/main" val="255280126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‘ACT LIKE MEN, BE STRONG’ ESV</a:t>
            </a:r>
          </a:p>
          <a:p>
            <a:pPr marL="0" indent="0">
              <a:lnSpc>
                <a:spcPct val="100000"/>
              </a:lnSpc>
              <a:buNone/>
            </a:pPr>
            <a:r>
              <a:rPr lang="en-US" sz="4000" dirty="0">
                <a:solidFill>
                  <a:schemeClr val="bg1"/>
                </a:solidFill>
                <a:latin typeface="Gotham Book"/>
              </a:rPr>
              <a:t>‘Be courageous, be strong’ NIV </a:t>
            </a:r>
          </a:p>
          <a:p>
            <a:pPr marL="0" indent="0">
              <a:lnSpc>
                <a:spcPct val="100000"/>
              </a:lnSpc>
              <a:buNone/>
            </a:pPr>
            <a:r>
              <a:rPr lang="en-US" sz="3600" dirty="0">
                <a:solidFill>
                  <a:schemeClr val="bg1"/>
                </a:solidFill>
                <a:latin typeface="Gotham Book"/>
              </a:rPr>
              <a:t>- Common phrase in OT – be bold and courageous</a:t>
            </a:r>
          </a:p>
          <a:p>
            <a:pPr>
              <a:lnSpc>
                <a:spcPct val="100000"/>
              </a:lnSpc>
              <a:buFontTx/>
              <a:buChar char="-"/>
            </a:pPr>
            <a:r>
              <a:rPr lang="en-US" sz="3600" dirty="0">
                <a:solidFill>
                  <a:schemeClr val="bg1"/>
                </a:solidFill>
                <a:latin typeface="Gotham Book"/>
              </a:rPr>
              <a:t>A reminder to those in Corinth of God’s faithfulness to his people in previous generations</a:t>
            </a:r>
          </a:p>
          <a:p>
            <a:pPr>
              <a:lnSpc>
                <a:spcPct val="100000"/>
              </a:lnSpc>
              <a:buFontTx/>
              <a:buChar char="-"/>
            </a:pPr>
            <a:r>
              <a:rPr lang="en-US" sz="3600" dirty="0">
                <a:solidFill>
                  <a:schemeClr val="bg1"/>
                </a:solidFill>
                <a:latin typeface="Gotham Book"/>
              </a:rPr>
              <a:t>Be like warriors ready for battle; don’t abdicate responsibility</a:t>
            </a:r>
          </a:p>
          <a:p>
            <a:pPr marL="0" indent="0">
              <a:lnSpc>
                <a:spcPct val="100000"/>
              </a:lnSpc>
              <a:buNone/>
            </a:pPr>
            <a:endParaRPr lang="en-US" sz="4000" b="1" dirty="0">
              <a:solidFill>
                <a:schemeClr val="accent4"/>
              </a:solidFill>
              <a:latin typeface="Gotham Book"/>
            </a:endParaRPr>
          </a:p>
        </p:txBody>
      </p:sp>
    </p:spTree>
    <p:extLst>
      <p:ext uri="{BB962C8B-B14F-4D97-AF65-F5344CB8AC3E}">
        <p14:creationId xmlns:p14="http://schemas.microsoft.com/office/powerpoint/2010/main" val="159255710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
          <p:cNvSpPr txBox="1"/>
          <p:nvPr/>
        </p:nvSpPr>
        <p:spPr>
          <a:xfrm>
            <a:off x="1836398" y="749926"/>
            <a:ext cx="8519195"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8000" b="1">
                <a:solidFill>
                  <a:srgbClr val="FFFFFF"/>
                </a:solidFill>
                <a:latin typeface="Gobold Thin"/>
                <a:ea typeface="Gobold Thin"/>
                <a:cs typeface="Gobold Thin"/>
                <a:sym typeface="Gobold Thin"/>
              </a:defRPr>
            </a:lvl1pPr>
          </a:lstStyle>
          <a:p>
            <a:r>
              <a:rPr lang="en-GB" sz="9600" dirty="0">
                <a:latin typeface="Gotham Book"/>
              </a:rPr>
              <a:t>STAND FIRM IN THE FAITH</a:t>
            </a:r>
            <a:endParaRPr lang="en-GB" dirty="0">
              <a:latin typeface="Gotham Book"/>
            </a:endParaRPr>
          </a:p>
        </p:txBody>
      </p:sp>
      <p:sp>
        <p:nvSpPr>
          <p:cNvPr id="115" name="TextBox 6"/>
          <p:cNvSpPr txBox="1"/>
          <p:nvPr/>
        </p:nvSpPr>
        <p:spPr>
          <a:xfrm>
            <a:off x="2798158" y="3976972"/>
            <a:ext cx="6595673"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4000">
                <a:solidFill>
                  <a:srgbClr val="FFFFFF"/>
                </a:solidFill>
                <a:latin typeface="Gobold Thin"/>
                <a:ea typeface="Gobold Thin"/>
                <a:cs typeface="Gobold Thin"/>
                <a:sym typeface="Gobold Thin"/>
              </a:defRPr>
            </a:lvl1pPr>
          </a:lstStyle>
          <a:p>
            <a:r>
              <a:rPr b="1" dirty="0"/>
              <a:t>1 Corinthians </a:t>
            </a:r>
            <a:r>
              <a:rPr lang="en-GB" b="1" dirty="0"/>
              <a:t>16</a:t>
            </a:r>
            <a:r>
              <a:rPr b="1" dirty="0"/>
              <a:t>:</a:t>
            </a:r>
            <a:r>
              <a:rPr lang="en-GB" b="1" dirty="0"/>
              <a:t>12-24</a:t>
            </a:r>
            <a:endParaRPr b="1" dirty="0"/>
          </a:p>
        </p:txBody>
      </p:sp>
    </p:spTree>
    <p:extLst>
      <p:ext uri="{BB962C8B-B14F-4D97-AF65-F5344CB8AC3E}">
        <p14:creationId xmlns:p14="http://schemas.microsoft.com/office/powerpoint/2010/main" val="26802336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‘ACT LIKE MEN, BE STRONG’ ESV</a:t>
            </a:r>
          </a:p>
          <a:p>
            <a:pPr marL="0" indent="0">
              <a:lnSpc>
                <a:spcPct val="100000"/>
              </a:lnSpc>
              <a:buNone/>
            </a:pPr>
            <a:r>
              <a:rPr lang="en-US" sz="4000" dirty="0">
                <a:solidFill>
                  <a:schemeClr val="bg1"/>
                </a:solidFill>
                <a:latin typeface="Gotham Book"/>
              </a:rPr>
              <a:t>‘Be courageous, be strong’ NIV </a:t>
            </a:r>
          </a:p>
          <a:p>
            <a:pPr>
              <a:lnSpc>
                <a:spcPct val="100000"/>
              </a:lnSpc>
              <a:buFontTx/>
              <a:buChar char="-"/>
            </a:pPr>
            <a:r>
              <a:rPr lang="en-US" sz="3600" dirty="0">
                <a:solidFill>
                  <a:schemeClr val="bg1"/>
                </a:solidFill>
                <a:latin typeface="Gotham Book"/>
              </a:rPr>
              <a:t>Able to stand your ground when under attack</a:t>
            </a:r>
          </a:p>
          <a:p>
            <a:pPr>
              <a:lnSpc>
                <a:spcPct val="100000"/>
              </a:lnSpc>
              <a:buFontTx/>
              <a:buChar char="-"/>
            </a:pPr>
            <a:r>
              <a:rPr lang="en-US" sz="3600" dirty="0">
                <a:solidFill>
                  <a:schemeClr val="bg1"/>
                </a:solidFill>
                <a:latin typeface="Gotham Book"/>
              </a:rPr>
              <a:t>Not just ‘mighty’ - God’s call on men is also to be patient and sacrificial</a:t>
            </a:r>
          </a:p>
          <a:p>
            <a:pPr>
              <a:lnSpc>
                <a:spcPct val="100000"/>
              </a:lnSpc>
              <a:buFontTx/>
              <a:buChar char="-"/>
            </a:pPr>
            <a:endParaRPr lang="en-US" sz="3600" dirty="0">
              <a:solidFill>
                <a:schemeClr val="bg1"/>
              </a:solidFill>
              <a:latin typeface="Gotham Book"/>
            </a:endParaRPr>
          </a:p>
          <a:p>
            <a:pPr marL="0" indent="0">
              <a:lnSpc>
                <a:spcPct val="100000"/>
              </a:lnSpc>
              <a:buNone/>
            </a:pPr>
            <a:endParaRPr lang="en-US" sz="4000" b="1" dirty="0">
              <a:solidFill>
                <a:schemeClr val="accent4"/>
              </a:solidFill>
              <a:latin typeface="Gotham Book"/>
            </a:endParaRPr>
          </a:p>
        </p:txBody>
      </p:sp>
    </p:spTree>
    <p:extLst>
      <p:ext uri="{BB962C8B-B14F-4D97-AF65-F5344CB8AC3E}">
        <p14:creationId xmlns:p14="http://schemas.microsoft.com/office/powerpoint/2010/main" val="42903019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‘ACT LIKE MEN, BE STRONG’ ESV</a:t>
            </a:r>
          </a:p>
          <a:p>
            <a:pPr marL="0" indent="0">
              <a:lnSpc>
                <a:spcPct val="100000"/>
              </a:lnSpc>
              <a:buNone/>
            </a:pPr>
            <a:r>
              <a:rPr lang="en-US" sz="4000" dirty="0">
                <a:solidFill>
                  <a:schemeClr val="bg1"/>
                </a:solidFill>
                <a:latin typeface="Gotham Book"/>
              </a:rPr>
              <a:t>‘Be courageous, be strong’ NIV </a:t>
            </a:r>
          </a:p>
          <a:p>
            <a:pPr>
              <a:lnSpc>
                <a:spcPct val="100000"/>
              </a:lnSpc>
              <a:buFontTx/>
              <a:buChar char="-"/>
            </a:pPr>
            <a:r>
              <a:rPr lang="en-US" sz="3200" b="1" dirty="0">
                <a:solidFill>
                  <a:schemeClr val="accent4"/>
                </a:solidFill>
                <a:latin typeface="Gotham Book"/>
              </a:rPr>
              <a:t>Eph 6:10 </a:t>
            </a:r>
            <a:r>
              <a:rPr lang="en-US" sz="3200" dirty="0">
                <a:solidFill>
                  <a:schemeClr val="bg1"/>
                </a:solidFill>
                <a:latin typeface="Gotham Book"/>
              </a:rPr>
              <a:t>– ‘B</a:t>
            </a:r>
            <a:r>
              <a:rPr lang="en-GB" sz="3200" dirty="0">
                <a:solidFill>
                  <a:schemeClr val="bg1"/>
                </a:solidFill>
                <a:latin typeface="Gotham Book"/>
              </a:rPr>
              <a:t>e strong in the Lord and in the strength of his might. 11 Put on the whole armour of God, that you may be able to stand against the schemes of the devil’</a:t>
            </a:r>
          </a:p>
          <a:p>
            <a:pPr>
              <a:lnSpc>
                <a:spcPct val="100000"/>
              </a:lnSpc>
              <a:buFontTx/>
              <a:buChar char="-"/>
            </a:pPr>
            <a:endParaRPr lang="en-GB" sz="3200" dirty="0">
              <a:solidFill>
                <a:schemeClr val="bg1"/>
              </a:solidFill>
              <a:latin typeface="Gotham Book"/>
            </a:endParaRPr>
          </a:p>
          <a:p>
            <a:pPr>
              <a:lnSpc>
                <a:spcPct val="100000"/>
              </a:lnSpc>
              <a:buFontTx/>
              <a:buChar char="-"/>
            </a:pPr>
            <a:r>
              <a:rPr lang="en-GB" sz="3200" b="1" dirty="0">
                <a:solidFill>
                  <a:schemeClr val="accent4"/>
                </a:solidFill>
                <a:latin typeface="Gotham Book"/>
              </a:rPr>
              <a:t>1 Cor 14:20 </a:t>
            </a:r>
            <a:r>
              <a:rPr lang="en-GB" sz="3200" dirty="0">
                <a:solidFill>
                  <a:schemeClr val="bg1"/>
                </a:solidFill>
                <a:latin typeface="Gotham Book"/>
              </a:rPr>
              <a:t>– ‘Brothers, do not be children in your thinking’</a:t>
            </a:r>
            <a:endParaRPr lang="en-US" sz="3200" dirty="0">
              <a:solidFill>
                <a:schemeClr val="bg1"/>
              </a:solidFill>
              <a:latin typeface="Gotham Book"/>
            </a:endParaRPr>
          </a:p>
          <a:p>
            <a:pPr>
              <a:lnSpc>
                <a:spcPct val="100000"/>
              </a:lnSpc>
              <a:buFontTx/>
              <a:buChar char="-"/>
            </a:pPr>
            <a:endParaRPr lang="en-US" sz="3600" dirty="0">
              <a:solidFill>
                <a:schemeClr val="bg1"/>
              </a:solidFill>
              <a:latin typeface="Gotham Book"/>
            </a:endParaRPr>
          </a:p>
          <a:p>
            <a:pPr marL="0" indent="0">
              <a:lnSpc>
                <a:spcPct val="100000"/>
              </a:lnSpc>
              <a:buNone/>
            </a:pPr>
            <a:endParaRPr lang="en-US" sz="4000" b="1" dirty="0">
              <a:solidFill>
                <a:schemeClr val="accent4"/>
              </a:solidFill>
              <a:latin typeface="Gotham Book"/>
            </a:endParaRPr>
          </a:p>
        </p:txBody>
      </p:sp>
    </p:spTree>
    <p:extLst>
      <p:ext uri="{BB962C8B-B14F-4D97-AF65-F5344CB8AC3E}">
        <p14:creationId xmlns:p14="http://schemas.microsoft.com/office/powerpoint/2010/main" val="356054092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bg1"/>
                </a:solidFill>
                <a:latin typeface="Gotham Book"/>
              </a:rPr>
              <a:t>BE </a:t>
            </a:r>
            <a:r>
              <a:rPr lang="en-US" sz="4000" b="1" dirty="0">
                <a:solidFill>
                  <a:schemeClr val="accent4"/>
                </a:solidFill>
                <a:latin typeface="Gotham Book"/>
              </a:rPr>
              <a:t>WATCHFUL</a:t>
            </a:r>
          </a:p>
          <a:p>
            <a:pPr marL="0" indent="0">
              <a:lnSpc>
                <a:spcPct val="100000"/>
              </a:lnSpc>
              <a:buNone/>
            </a:pPr>
            <a:r>
              <a:rPr lang="en-US" sz="4000" b="1" dirty="0">
                <a:solidFill>
                  <a:schemeClr val="bg1"/>
                </a:solidFill>
                <a:latin typeface="Gotham Book"/>
              </a:rPr>
              <a:t>STAND </a:t>
            </a:r>
            <a:r>
              <a:rPr lang="en-US" sz="4000" b="1" dirty="0">
                <a:solidFill>
                  <a:schemeClr val="accent4"/>
                </a:solidFill>
                <a:latin typeface="Gotham Book"/>
              </a:rPr>
              <a:t>FIRM IN THE FAITH</a:t>
            </a:r>
          </a:p>
          <a:p>
            <a:pPr marL="0" indent="0">
              <a:lnSpc>
                <a:spcPct val="100000"/>
              </a:lnSpc>
              <a:buNone/>
            </a:pPr>
            <a:r>
              <a:rPr lang="en-US" sz="4000" b="1" dirty="0">
                <a:solidFill>
                  <a:schemeClr val="bg1"/>
                </a:solidFill>
                <a:latin typeface="Gotham Book"/>
              </a:rPr>
              <a:t>BE </a:t>
            </a:r>
            <a:r>
              <a:rPr lang="en-US" sz="4000" b="1" dirty="0">
                <a:solidFill>
                  <a:schemeClr val="accent4"/>
                </a:solidFill>
                <a:latin typeface="Gotham Book"/>
              </a:rPr>
              <a:t>COURAGEOUS</a:t>
            </a:r>
          </a:p>
          <a:p>
            <a:pPr marL="0" indent="0">
              <a:lnSpc>
                <a:spcPct val="100000"/>
              </a:lnSpc>
              <a:buNone/>
            </a:pPr>
            <a:r>
              <a:rPr lang="en-US" sz="4000" b="1" dirty="0">
                <a:solidFill>
                  <a:schemeClr val="bg1"/>
                </a:solidFill>
                <a:latin typeface="Gotham Book"/>
              </a:rPr>
              <a:t>BE</a:t>
            </a:r>
            <a:r>
              <a:rPr lang="en-US" sz="4000" b="1" dirty="0">
                <a:solidFill>
                  <a:schemeClr val="accent4"/>
                </a:solidFill>
                <a:latin typeface="Gotham Book"/>
              </a:rPr>
              <a:t> STRONG</a:t>
            </a:r>
          </a:p>
          <a:p>
            <a:pPr marL="0" indent="0">
              <a:lnSpc>
                <a:spcPct val="100000"/>
              </a:lnSpc>
              <a:buNone/>
            </a:pPr>
            <a:endParaRPr lang="en-US" sz="4000" b="1" dirty="0">
              <a:solidFill>
                <a:schemeClr val="accent4"/>
              </a:solidFill>
              <a:latin typeface="Gotham Book"/>
            </a:endParaRPr>
          </a:p>
          <a:p>
            <a:pPr marL="0" indent="0">
              <a:lnSpc>
                <a:spcPct val="100000"/>
              </a:lnSpc>
              <a:buNone/>
            </a:pPr>
            <a:r>
              <a:rPr lang="en-US" sz="4000" b="1" dirty="0">
                <a:solidFill>
                  <a:schemeClr val="accent4"/>
                </a:solidFill>
                <a:latin typeface="Gotham Book"/>
              </a:rPr>
              <a:t>Military; brief; </a:t>
            </a:r>
          </a:p>
        </p:txBody>
      </p:sp>
    </p:spTree>
    <p:extLst>
      <p:ext uri="{BB962C8B-B14F-4D97-AF65-F5344CB8AC3E}">
        <p14:creationId xmlns:p14="http://schemas.microsoft.com/office/powerpoint/2010/main" val="149644110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accent4"/>
                </a:solidFill>
                <a:latin typeface="Gotham Book"/>
              </a:rPr>
              <a:t>‘LET ALL THAT YOU DO BE DONE IN LOVE’</a:t>
            </a:r>
          </a:p>
          <a:p>
            <a:pPr>
              <a:lnSpc>
                <a:spcPct val="100000"/>
              </a:lnSpc>
              <a:buFont typeface="Wingdings" panose="05000000000000000000" pitchFamily="2" charset="2"/>
              <a:buChar char="Ø"/>
            </a:pPr>
            <a:r>
              <a:rPr lang="en-US" sz="3200" dirty="0">
                <a:solidFill>
                  <a:schemeClr val="bg1"/>
                </a:solidFill>
                <a:latin typeface="Gotham Book"/>
              </a:rPr>
              <a:t> A contrast to the punchy, direct actions before</a:t>
            </a:r>
          </a:p>
          <a:p>
            <a:pPr>
              <a:lnSpc>
                <a:spcPct val="100000"/>
              </a:lnSpc>
              <a:buFont typeface="Wingdings" panose="05000000000000000000" pitchFamily="2" charset="2"/>
              <a:buChar char="Ø"/>
            </a:pPr>
            <a:r>
              <a:rPr lang="en-US" sz="3200" dirty="0">
                <a:solidFill>
                  <a:schemeClr val="bg1"/>
                </a:solidFill>
                <a:latin typeface="Gotham Book"/>
              </a:rPr>
              <a:t>Let </a:t>
            </a:r>
            <a:r>
              <a:rPr lang="en-US" sz="3200" b="1" u="sng" dirty="0">
                <a:solidFill>
                  <a:schemeClr val="bg1"/>
                </a:solidFill>
                <a:latin typeface="Gotham Book"/>
              </a:rPr>
              <a:t>all</a:t>
            </a:r>
            <a:r>
              <a:rPr lang="en-US" sz="3200" dirty="0">
                <a:solidFill>
                  <a:schemeClr val="bg1"/>
                </a:solidFill>
                <a:latin typeface="Gotham Book"/>
              </a:rPr>
              <a:t> that you do… not restricted to certain tasks/situations</a:t>
            </a:r>
          </a:p>
          <a:p>
            <a:pPr>
              <a:lnSpc>
                <a:spcPct val="100000"/>
              </a:lnSpc>
              <a:buFont typeface="Wingdings" panose="05000000000000000000" pitchFamily="2" charset="2"/>
              <a:buChar char="Ø"/>
            </a:pPr>
            <a:r>
              <a:rPr lang="en-US" sz="3200" dirty="0">
                <a:solidFill>
                  <a:schemeClr val="bg1"/>
                </a:solidFill>
                <a:latin typeface="Gotham Book"/>
              </a:rPr>
              <a:t>Passivity/inaction isn’t an option – Paul redirects poor practice, but doesn’t call a halt to everything</a:t>
            </a:r>
          </a:p>
          <a:p>
            <a:pPr>
              <a:lnSpc>
                <a:spcPct val="100000"/>
              </a:lnSpc>
              <a:buFont typeface="Wingdings" panose="05000000000000000000" pitchFamily="2" charset="2"/>
              <a:buChar char="Ø"/>
            </a:pPr>
            <a:endParaRPr lang="en-US" sz="3200" b="1" dirty="0">
              <a:solidFill>
                <a:schemeClr val="bg1"/>
              </a:solidFill>
              <a:latin typeface="Gotham Book"/>
            </a:endParaRPr>
          </a:p>
          <a:p>
            <a:pPr>
              <a:lnSpc>
                <a:spcPct val="100000"/>
              </a:lnSpc>
              <a:buFont typeface="Wingdings" panose="05000000000000000000" pitchFamily="2" charset="2"/>
              <a:buChar char="Ø"/>
            </a:pPr>
            <a:r>
              <a:rPr lang="en-US" sz="3200" dirty="0">
                <a:solidFill>
                  <a:schemeClr val="bg1"/>
                </a:solidFill>
                <a:latin typeface="Gotham Book"/>
              </a:rPr>
              <a:t>As Christ first loved us, we then love others. We depend on Him for strength, for courage, for the ability to love well</a:t>
            </a:r>
          </a:p>
        </p:txBody>
      </p:sp>
    </p:spTree>
    <p:extLst>
      <p:ext uri="{BB962C8B-B14F-4D97-AF65-F5344CB8AC3E}">
        <p14:creationId xmlns:p14="http://schemas.microsoft.com/office/powerpoint/2010/main" val="40781022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E49A-08EE-4785-898D-73E24F02996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3F701BF-CE6E-417D-A6DD-B11D01C7DE14}"/>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F5E5743-2863-466E-BA40-F2BD83BF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869950"/>
            <a:ext cx="10160000" cy="5118100"/>
          </a:xfrm>
          <a:prstGeom prst="rect">
            <a:avLst/>
          </a:prstGeom>
        </p:spPr>
      </p:pic>
    </p:spTree>
    <p:extLst>
      <p:ext uri="{BB962C8B-B14F-4D97-AF65-F5344CB8AC3E}">
        <p14:creationId xmlns:p14="http://schemas.microsoft.com/office/powerpoint/2010/main" val="152131069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accent4"/>
                </a:solidFill>
                <a:latin typeface="Gotham Book"/>
              </a:rPr>
              <a:t>‘LET ALL THAT YOU DO BE DONE IN LOVE’</a:t>
            </a:r>
          </a:p>
          <a:p>
            <a:pPr marL="0" indent="0">
              <a:lnSpc>
                <a:spcPct val="100000"/>
              </a:lnSpc>
              <a:buNone/>
            </a:pPr>
            <a:endParaRPr lang="en-GB" sz="3200" dirty="0">
              <a:solidFill>
                <a:schemeClr val="bg1"/>
              </a:solidFill>
              <a:latin typeface="Gotham Book"/>
            </a:endParaRPr>
          </a:p>
          <a:p>
            <a:pPr marL="0" indent="0">
              <a:lnSpc>
                <a:spcPct val="100000"/>
              </a:lnSpc>
              <a:buNone/>
            </a:pPr>
            <a:r>
              <a:rPr lang="en-GB" sz="3200" b="1" dirty="0">
                <a:solidFill>
                  <a:srgbClr val="FFC000"/>
                </a:solidFill>
                <a:latin typeface="Gotham Book"/>
              </a:rPr>
              <a:t>1 Corinthians 13 (ESV)</a:t>
            </a:r>
          </a:p>
          <a:p>
            <a:pPr marL="0" indent="0">
              <a:lnSpc>
                <a:spcPct val="100000"/>
              </a:lnSpc>
              <a:buNone/>
            </a:pPr>
            <a:r>
              <a:rPr lang="en-GB" sz="3200" dirty="0">
                <a:solidFill>
                  <a:schemeClr val="bg1"/>
                </a:solidFill>
                <a:latin typeface="Gotham Book"/>
              </a:rPr>
              <a:t>1 If I speak in the tongues of men and of angels, but have not love, I am a noisy gong or a clanging cymbal. 2 And if I have prophetic powers, and understand all mysteries and all knowledge, and if I have all faith, so as to remove mountains, but have not love, I am nothing. 3 If I give away all I have, and if I deliver up my body to be burned, but have not love, I gain nothing.</a:t>
            </a:r>
            <a:endParaRPr lang="en-US" sz="1200" b="1" dirty="0">
              <a:solidFill>
                <a:schemeClr val="accent4"/>
              </a:solidFill>
              <a:latin typeface="Gotham Book"/>
            </a:endParaRPr>
          </a:p>
        </p:txBody>
      </p:sp>
    </p:spTree>
    <p:extLst>
      <p:ext uri="{BB962C8B-B14F-4D97-AF65-F5344CB8AC3E}">
        <p14:creationId xmlns:p14="http://schemas.microsoft.com/office/powerpoint/2010/main" val="5463159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accent4"/>
                </a:solidFill>
                <a:latin typeface="Gotham Book"/>
              </a:rPr>
              <a:t>‘LET ALL THAT YOU DO BE DONE IN LOVE’</a:t>
            </a:r>
          </a:p>
          <a:p>
            <a:pPr marL="0" indent="0">
              <a:lnSpc>
                <a:spcPct val="100000"/>
              </a:lnSpc>
              <a:buNone/>
            </a:pPr>
            <a:endParaRPr lang="en-GB" sz="3200" dirty="0">
              <a:solidFill>
                <a:schemeClr val="bg1"/>
              </a:solidFill>
              <a:latin typeface="Gotham Book"/>
            </a:endParaRPr>
          </a:p>
          <a:p>
            <a:pPr marL="0" indent="0">
              <a:lnSpc>
                <a:spcPct val="100000"/>
              </a:lnSpc>
              <a:buNone/>
            </a:pPr>
            <a:r>
              <a:rPr lang="en-GB" sz="3200" b="1" dirty="0">
                <a:solidFill>
                  <a:srgbClr val="FFC000"/>
                </a:solidFill>
                <a:latin typeface="Gotham Book"/>
              </a:rPr>
              <a:t>Colossians 3 (ESV)</a:t>
            </a:r>
          </a:p>
          <a:p>
            <a:pPr marL="0" indent="0">
              <a:lnSpc>
                <a:spcPct val="100000"/>
              </a:lnSpc>
              <a:buNone/>
            </a:pPr>
            <a:r>
              <a:rPr lang="en-GB" sz="3200" dirty="0">
                <a:solidFill>
                  <a:schemeClr val="bg1"/>
                </a:solidFill>
                <a:latin typeface="Gotham Book"/>
              </a:rPr>
              <a:t>13 Bear with each other and forgive one another if any of you has a grievance against someone. Forgive as the Lord forgave you. </a:t>
            </a:r>
          </a:p>
          <a:p>
            <a:pPr marL="0" indent="0">
              <a:lnSpc>
                <a:spcPct val="100000"/>
              </a:lnSpc>
              <a:buNone/>
            </a:pPr>
            <a:r>
              <a:rPr lang="en-GB" sz="3200" dirty="0">
                <a:solidFill>
                  <a:schemeClr val="bg1"/>
                </a:solidFill>
                <a:latin typeface="Gotham Book"/>
              </a:rPr>
              <a:t>14 And over all these virtues put on love, which binds them all together in perfect unity</a:t>
            </a:r>
          </a:p>
        </p:txBody>
      </p:sp>
    </p:spTree>
    <p:extLst>
      <p:ext uri="{BB962C8B-B14F-4D97-AF65-F5344CB8AC3E}">
        <p14:creationId xmlns:p14="http://schemas.microsoft.com/office/powerpoint/2010/main" val="93375803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E49A-08EE-4785-898D-73E24F02996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3F701BF-CE6E-417D-A6DD-B11D01C7DE14}"/>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F5E5743-2863-466E-BA40-F2BD83BF7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869950"/>
            <a:ext cx="10160000" cy="5118100"/>
          </a:xfrm>
          <a:prstGeom prst="rect">
            <a:avLst/>
          </a:prstGeom>
        </p:spPr>
      </p:pic>
    </p:spTree>
    <p:extLst>
      <p:ext uri="{BB962C8B-B14F-4D97-AF65-F5344CB8AC3E}">
        <p14:creationId xmlns:p14="http://schemas.microsoft.com/office/powerpoint/2010/main" val="34575570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1"/>
            <a:ext cx="10515600" cy="4351338"/>
          </a:xfrm>
          <a:prstGeom prst="rect">
            <a:avLst/>
          </a:prstGeom>
        </p:spPr>
        <p:txBody>
          <a:bodyPr>
            <a:noAutofit/>
          </a:bodyPr>
          <a:lstStyle/>
          <a:p>
            <a:pPr marL="0" indent="0">
              <a:lnSpc>
                <a:spcPct val="100000"/>
              </a:lnSpc>
              <a:buNone/>
            </a:pPr>
            <a:r>
              <a:rPr lang="en-US" b="1" dirty="0">
                <a:solidFill>
                  <a:schemeClr val="bg1"/>
                </a:solidFill>
                <a:latin typeface="Gotham Book"/>
              </a:rPr>
              <a:t>PART </a:t>
            </a:r>
            <a:r>
              <a:rPr lang="en-US" b="1" dirty="0">
                <a:solidFill>
                  <a:srgbClr val="FFC000"/>
                </a:solidFill>
                <a:latin typeface="Gotham Book"/>
              </a:rPr>
              <a:t>OF SOMETHING BIGGER</a:t>
            </a:r>
          </a:p>
          <a:p>
            <a:pPr marL="0" indent="0">
              <a:lnSpc>
                <a:spcPct val="100000"/>
              </a:lnSpc>
              <a:buNone/>
            </a:pPr>
            <a:endParaRPr lang="en-GB" dirty="0">
              <a:solidFill>
                <a:schemeClr val="bg1"/>
              </a:solidFill>
              <a:latin typeface="Gotham Book"/>
            </a:endParaRPr>
          </a:p>
          <a:p>
            <a:pPr marL="0" indent="0">
              <a:lnSpc>
                <a:spcPct val="100000"/>
              </a:lnSpc>
              <a:buNone/>
            </a:pPr>
            <a:r>
              <a:rPr lang="en-GB" dirty="0">
                <a:solidFill>
                  <a:schemeClr val="bg1"/>
                </a:solidFill>
                <a:latin typeface="Gotham Book"/>
              </a:rPr>
              <a:t>15 Now I urge you, brothers—you know that the household of Stephanas were the first converts in Achaia, and that they have devoted themselves to the service of the saints— 16 be subject to such as these, and to every fellow worker and labourer. 17 I rejoice at the coming of Stephanas and </a:t>
            </a:r>
            <a:r>
              <a:rPr lang="en-GB" dirty="0" err="1">
                <a:solidFill>
                  <a:schemeClr val="bg1"/>
                </a:solidFill>
                <a:latin typeface="Gotham Book"/>
              </a:rPr>
              <a:t>Fortunatus</a:t>
            </a:r>
            <a:r>
              <a:rPr lang="en-GB" dirty="0">
                <a:solidFill>
                  <a:schemeClr val="bg1"/>
                </a:solidFill>
                <a:latin typeface="Gotham Book"/>
              </a:rPr>
              <a:t> and </a:t>
            </a:r>
            <a:r>
              <a:rPr lang="en-GB" dirty="0" err="1">
                <a:solidFill>
                  <a:schemeClr val="bg1"/>
                </a:solidFill>
                <a:latin typeface="Gotham Book"/>
              </a:rPr>
              <a:t>Achaicus</a:t>
            </a:r>
            <a:r>
              <a:rPr lang="en-GB" dirty="0">
                <a:solidFill>
                  <a:schemeClr val="bg1"/>
                </a:solidFill>
                <a:latin typeface="Gotham Book"/>
              </a:rPr>
              <a:t>, because they have made up for your absence, 18 for they refreshed my spirit as well as yours. Give recognition to such people.</a:t>
            </a:r>
          </a:p>
          <a:p>
            <a:pPr marL="0" indent="0">
              <a:lnSpc>
                <a:spcPct val="100000"/>
              </a:lnSpc>
              <a:buNone/>
            </a:pPr>
            <a:r>
              <a:rPr lang="en-US" sz="2000" b="1" dirty="0">
                <a:solidFill>
                  <a:srgbClr val="FFC000"/>
                </a:solidFill>
                <a:latin typeface="Gotham Book"/>
              </a:rPr>
              <a:t>1 Corinthians 16:15-18 ESV</a:t>
            </a:r>
          </a:p>
          <a:p>
            <a:pPr marL="0" indent="0">
              <a:lnSpc>
                <a:spcPct val="100000"/>
              </a:lnSpc>
              <a:buNone/>
            </a:pPr>
            <a:endParaRPr lang="en-US" sz="2000" dirty="0">
              <a:solidFill>
                <a:schemeClr val="bg1"/>
              </a:solidFill>
              <a:latin typeface="Gotham Book"/>
            </a:endParaRPr>
          </a:p>
        </p:txBody>
      </p:sp>
    </p:spTree>
    <p:extLst>
      <p:ext uri="{BB962C8B-B14F-4D97-AF65-F5344CB8AC3E}">
        <p14:creationId xmlns:p14="http://schemas.microsoft.com/office/powerpoint/2010/main" val="18903644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bg1"/>
                </a:solidFill>
                <a:latin typeface="Gotham Book"/>
              </a:rPr>
              <a:t>PART </a:t>
            </a:r>
            <a:r>
              <a:rPr lang="en-US" sz="4000" b="1" dirty="0">
                <a:solidFill>
                  <a:srgbClr val="FFC000"/>
                </a:solidFill>
                <a:latin typeface="Gotham Book"/>
              </a:rPr>
              <a:t>OF SOMETHING BIGGER</a:t>
            </a:r>
          </a:p>
          <a:p>
            <a:pPr marL="0" indent="0">
              <a:lnSpc>
                <a:spcPct val="100000"/>
              </a:lnSpc>
              <a:buNone/>
            </a:pPr>
            <a:endParaRPr lang="en-US" sz="4000" b="1" dirty="0">
              <a:solidFill>
                <a:schemeClr val="accent4"/>
              </a:solidFill>
              <a:latin typeface="Gotham Book"/>
            </a:endParaRPr>
          </a:p>
          <a:p>
            <a:pPr marL="0" indent="0">
              <a:lnSpc>
                <a:spcPct val="100000"/>
              </a:lnSpc>
              <a:buNone/>
            </a:pPr>
            <a:endParaRPr lang="en-US" sz="4000" b="1" dirty="0">
              <a:solidFill>
                <a:schemeClr val="accent4"/>
              </a:solidFill>
              <a:latin typeface="Gotham Book"/>
            </a:endParaRPr>
          </a:p>
        </p:txBody>
      </p:sp>
      <p:pic>
        <p:nvPicPr>
          <p:cNvPr id="7" name="Picture 6">
            <a:extLst>
              <a:ext uri="{FF2B5EF4-FFF2-40B4-BE49-F238E27FC236}">
                <a16:creationId xmlns:a16="http://schemas.microsoft.com/office/drawing/2014/main" id="{3D21508F-A6D5-4227-BFCE-2EFC0A5BA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117" y="1550520"/>
            <a:ext cx="6917765" cy="4780570"/>
          </a:xfrm>
          <a:prstGeom prst="rect">
            <a:avLst/>
          </a:prstGeom>
        </p:spPr>
      </p:pic>
    </p:spTree>
    <p:extLst>
      <p:ext uri="{BB962C8B-B14F-4D97-AF65-F5344CB8AC3E}">
        <p14:creationId xmlns:p14="http://schemas.microsoft.com/office/powerpoint/2010/main" val="120418272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24089" y="824089"/>
            <a:ext cx="10529711" cy="5035534"/>
          </a:xfrm>
          <a:prstGeom prst="rect">
            <a:avLst/>
          </a:prstGeom>
        </p:spPr>
        <p:txBody>
          <a:bodyPr>
            <a:noAutofit/>
          </a:bodyPr>
          <a:lstStyle/>
          <a:p>
            <a:pPr marL="0" indent="0">
              <a:buNone/>
            </a:pPr>
            <a:r>
              <a:rPr lang="en-GB" baseline="30000" dirty="0">
                <a:solidFill>
                  <a:schemeClr val="bg1"/>
                </a:solidFill>
              </a:rPr>
              <a:t>12 </a:t>
            </a:r>
            <a:r>
              <a:rPr lang="en-GB" dirty="0">
                <a:solidFill>
                  <a:schemeClr val="bg1"/>
                </a:solidFill>
              </a:rPr>
              <a:t>Now concerning our brother Apollos, I strongly urged him to visit you with the other brothers, but it was not at all his will to come now. He will come when he has opportunity.</a:t>
            </a:r>
          </a:p>
          <a:p>
            <a:pPr marL="0" indent="0">
              <a:buNone/>
            </a:pPr>
            <a:r>
              <a:rPr lang="en-GB" baseline="30000" dirty="0">
                <a:solidFill>
                  <a:schemeClr val="bg1"/>
                </a:solidFill>
              </a:rPr>
              <a:t>13 </a:t>
            </a:r>
            <a:r>
              <a:rPr lang="en-GB" dirty="0">
                <a:solidFill>
                  <a:schemeClr val="bg1"/>
                </a:solidFill>
              </a:rPr>
              <a:t>Be watchful, stand firm in the faith, act like men, be strong. </a:t>
            </a:r>
            <a:r>
              <a:rPr lang="en-GB" baseline="30000" dirty="0">
                <a:solidFill>
                  <a:schemeClr val="bg1"/>
                </a:solidFill>
              </a:rPr>
              <a:t>14 </a:t>
            </a:r>
            <a:r>
              <a:rPr lang="en-GB" dirty="0">
                <a:solidFill>
                  <a:schemeClr val="bg1"/>
                </a:solidFill>
              </a:rPr>
              <a:t>Let all that you do be done in love.</a:t>
            </a:r>
          </a:p>
          <a:p>
            <a:pPr marL="0" indent="0">
              <a:lnSpc>
                <a:spcPct val="100000"/>
              </a:lnSpc>
              <a:buNone/>
            </a:pPr>
            <a:r>
              <a:rPr lang="en-US" sz="2000" b="1" dirty="0">
                <a:solidFill>
                  <a:srgbClr val="FFC000"/>
                </a:solidFill>
                <a:latin typeface="Gotham Book"/>
              </a:rPr>
              <a:t>1 Corinthians 16:12-14 ESV</a:t>
            </a:r>
          </a:p>
        </p:txBody>
      </p:sp>
    </p:spTree>
    <p:extLst>
      <p:ext uri="{BB962C8B-B14F-4D97-AF65-F5344CB8AC3E}">
        <p14:creationId xmlns:p14="http://schemas.microsoft.com/office/powerpoint/2010/main" val="27423696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bg1"/>
                </a:solidFill>
                <a:latin typeface="Gotham Book"/>
              </a:rPr>
              <a:t>PART </a:t>
            </a:r>
            <a:r>
              <a:rPr lang="en-US" sz="4000" b="1" dirty="0">
                <a:solidFill>
                  <a:srgbClr val="FFC000"/>
                </a:solidFill>
                <a:latin typeface="Gotham Book"/>
              </a:rPr>
              <a:t>OF SOMETHING BIGGER</a:t>
            </a:r>
          </a:p>
          <a:p>
            <a:pPr marL="0" indent="0">
              <a:lnSpc>
                <a:spcPct val="100000"/>
              </a:lnSpc>
              <a:buNone/>
            </a:pPr>
            <a:endParaRPr lang="en-US" sz="4000" b="1" dirty="0">
              <a:solidFill>
                <a:schemeClr val="accent4"/>
              </a:solidFill>
              <a:latin typeface="Gotham Book"/>
            </a:endParaRPr>
          </a:p>
          <a:p>
            <a:pPr marL="0" indent="0">
              <a:lnSpc>
                <a:spcPct val="100000"/>
              </a:lnSpc>
              <a:buNone/>
            </a:pPr>
            <a:endParaRPr lang="en-US" sz="4000" b="1" dirty="0">
              <a:solidFill>
                <a:schemeClr val="accent4"/>
              </a:solidFill>
              <a:latin typeface="Gotham Book"/>
            </a:endParaRPr>
          </a:p>
        </p:txBody>
      </p:sp>
      <p:pic>
        <p:nvPicPr>
          <p:cNvPr id="5" name="Picture 4">
            <a:extLst>
              <a:ext uri="{FF2B5EF4-FFF2-40B4-BE49-F238E27FC236}">
                <a16:creationId xmlns:a16="http://schemas.microsoft.com/office/drawing/2014/main" id="{FC97B21D-39D5-4D0F-85EE-283404C8F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00" y="1292510"/>
            <a:ext cx="7035800" cy="4687602"/>
          </a:xfrm>
          <a:prstGeom prst="rect">
            <a:avLst/>
          </a:prstGeom>
        </p:spPr>
      </p:pic>
    </p:spTree>
    <p:extLst>
      <p:ext uri="{BB962C8B-B14F-4D97-AF65-F5344CB8AC3E}">
        <p14:creationId xmlns:p14="http://schemas.microsoft.com/office/powerpoint/2010/main" val="183065760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bg1"/>
                </a:solidFill>
                <a:latin typeface="Gotham Book"/>
              </a:rPr>
              <a:t>PART </a:t>
            </a:r>
            <a:r>
              <a:rPr lang="en-US" sz="4000" b="1" dirty="0">
                <a:solidFill>
                  <a:srgbClr val="FFC000"/>
                </a:solidFill>
                <a:latin typeface="Gotham Book"/>
              </a:rPr>
              <a:t>OF SOMETHING BIGGER</a:t>
            </a:r>
          </a:p>
          <a:p>
            <a:pPr marL="0" indent="0">
              <a:lnSpc>
                <a:spcPct val="100000"/>
              </a:lnSpc>
              <a:buNone/>
            </a:pPr>
            <a:endParaRPr lang="en-US" sz="4000" b="1" dirty="0">
              <a:solidFill>
                <a:schemeClr val="accent4"/>
              </a:solidFill>
              <a:latin typeface="Gotham Book"/>
            </a:endParaRPr>
          </a:p>
          <a:p>
            <a:pPr marL="0" indent="0">
              <a:lnSpc>
                <a:spcPct val="100000"/>
              </a:lnSpc>
              <a:buNone/>
            </a:pPr>
            <a:endParaRPr lang="en-US" sz="4000" b="1" dirty="0">
              <a:solidFill>
                <a:schemeClr val="accent4"/>
              </a:solidFill>
              <a:latin typeface="Gotham Book"/>
            </a:endParaRPr>
          </a:p>
        </p:txBody>
      </p:sp>
    </p:spTree>
    <p:extLst>
      <p:ext uri="{BB962C8B-B14F-4D97-AF65-F5344CB8AC3E}">
        <p14:creationId xmlns:p14="http://schemas.microsoft.com/office/powerpoint/2010/main" val="283432371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1"/>
            <a:ext cx="10515600" cy="4351338"/>
          </a:xfrm>
          <a:prstGeom prst="rect">
            <a:avLst/>
          </a:prstGeom>
        </p:spPr>
        <p:txBody>
          <a:bodyPr>
            <a:noAutofit/>
          </a:bodyPr>
          <a:lstStyle/>
          <a:p>
            <a:pPr marL="0" indent="0">
              <a:buNone/>
            </a:pPr>
            <a:r>
              <a:rPr lang="en-US" b="1" dirty="0">
                <a:solidFill>
                  <a:schemeClr val="bg1"/>
                </a:solidFill>
                <a:latin typeface="Gotham Book"/>
              </a:rPr>
              <a:t>LOVE </a:t>
            </a:r>
            <a:r>
              <a:rPr lang="en-US" b="1" dirty="0">
                <a:solidFill>
                  <a:srgbClr val="FFC000"/>
                </a:solidFill>
                <a:latin typeface="Gotham Book"/>
              </a:rPr>
              <a:t>JESUS </a:t>
            </a:r>
            <a:r>
              <a:rPr lang="en-US" b="1" dirty="0">
                <a:solidFill>
                  <a:schemeClr val="bg1"/>
                </a:solidFill>
                <a:latin typeface="Gotham Book"/>
              </a:rPr>
              <a:t>AND</a:t>
            </a:r>
            <a:r>
              <a:rPr lang="en-US" b="1" dirty="0">
                <a:solidFill>
                  <a:srgbClr val="FFC000"/>
                </a:solidFill>
                <a:latin typeface="Gotham Book"/>
              </a:rPr>
              <a:t> </a:t>
            </a:r>
            <a:r>
              <a:rPr lang="en-US" b="1" dirty="0">
                <a:solidFill>
                  <a:schemeClr val="bg1"/>
                </a:solidFill>
                <a:latin typeface="Gotham Book"/>
              </a:rPr>
              <a:t>LOVE </a:t>
            </a:r>
            <a:r>
              <a:rPr lang="en-US" b="1" dirty="0">
                <a:solidFill>
                  <a:srgbClr val="FFC000"/>
                </a:solidFill>
                <a:latin typeface="Gotham Book"/>
              </a:rPr>
              <a:t>ONE ANOTHER</a:t>
            </a:r>
          </a:p>
          <a:p>
            <a:pPr marL="0" indent="0">
              <a:buNone/>
            </a:pPr>
            <a:endParaRPr lang="en-GB" baseline="30000" dirty="0">
              <a:solidFill>
                <a:schemeClr val="bg1"/>
              </a:solidFill>
            </a:endParaRPr>
          </a:p>
          <a:p>
            <a:pPr marL="0" indent="0">
              <a:buNone/>
            </a:pPr>
            <a:endParaRPr lang="en-GB" baseline="30000" dirty="0">
              <a:solidFill>
                <a:schemeClr val="bg1"/>
              </a:solidFill>
            </a:endParaRPr>
          </a:p>
          <a:p>
            <a:pPr marL="0" indent="0">
              <a:buNone/>
            </a:pPr>
            <a:r>
              <a:rPr lang="en-GB" baseline="30000" dirty="0">
                <a:solidFill>
                  <a:schemeClr val="bg1"/>
                </a:solidFill>
              </a:rPr>
              <a:t>19 </a:t>
            </a:r>
            <a:r>
              <a:rPr lang="en-GB" dirty="0">
                <a:solidFill>
                  <a:schemeClr val="bg1"/>
                </a:solidFill>
              </a:rPr>
              <a:t>The churches of Asia send you greetings. Aquila and Prisca, together with the church in their house, send you hearty greetings in the Lord. </a:t>
            </a:r>
            <a:r>
              <a:rPr lang="en-GB" baseline="30000" dirty="0">
                <a:solidFill>
                  <a:schemeClr val="bg1"/>
                </a:solidFill>
              </a:rPr>
              <a:t>20 </a:t>
            </a:r>
            <a:r>
              <a:rPr lang="en-GB" dirty="0">
                <a:solidFill>
                  <a:schemeClr val="bg1"/>
                </a:solidFill>
              </a:rPr>
              <a:t>All the brothers send you greetings. Greet one another with a holy kiss.</a:t>
            </a:r>
          </a:p>
          <a:p>
            <a:pPr marL="0" indent="0">
              <a:buNone/>
            </a:pPr>
            <a:r>
              <a:rPr lang="en-GB" baseline="30000" dirty="0">
                <a:solidFill>
                  <a:schemeClr val="bg1"/>
                </a:solidFill>
              </a:rPr>
              <a:t>21 </a:t>
            </a:r>
            <a:r>
              <a:rPr lang="en-GB" dirty="0">
                <a:solidFill>
                  <a:schemeClr val="bg1"/>
                </a:solidFill>
              </a:rPr>
              <a:t>I, Paul, write this greeting with my own hand. </a:t>
            </a:r>
            <a:r>
              <a:rPr lang="en-GB" baseline="30000" dirty="0">
                <a:solidFill>
                  <a:schemeClr val="bg1"/>
                </a:solidFill>
              </a:rPr>
              <a:t>22 </a:t>
            </a:r>
            <a:r>
              <a:rPr lang="en-GB" dirty="0">
                <a:solidFill>
                  <a:schemeClr val="bg1"/>
                </a:solidFill>
              </a:rPr>
              <a:t>If anyone has no love for the Lord, let him be accursed. Our Lord, come! </a:t>
            </a:r>
            <a:r>
              <a:rPr lang="en-GB" baseline="30000" dirty="0">
                <a:solidFill>
                  <a:schemeClr val="bg1"/>
                </a:solidFill>
              </a:rPr>
              <a:t>23 </a:t>
            </a:r>
            <a:r>
              <a:rPr lang="en-GB" dirty="0">
                <a:solidFill>
                  <a:schemeClr val="bg1"/>
                </a:solidFill>
              </a:rPr>
              <a:t>The grace of the Lord Jesus be with you. </a:t>
            </a:r>
            <a:r>
              <a:rPr lang="en-GB" baseline="30000" dirty="0">
                <a:solidFill>
                  <a:schemeClr val="bg1"/>
                </a:solidFill>
              </a:rPr>
              <a:t>24 </a:t>
            </a:r>
            <a:r>
              <a:rPr lang="en-GB" dirty="0">
                <a:solidFill>
                  <a:schemeClr val="bg1"/>
                </a:solidFill>
              </a:rPr>
              <a:t>My love be with you all in Christ Jesus. Amen.</a:t>
            </a:r>
          </a:p>
          <a:p>
            <a:pPr marL="0" indent="0">
              <a:lnSpc>
                <a:spcPct val="100000"/>
              </a:lnSpc>
              <a:buNone/>
            </a:pPr>
            <a:r>
              <a:rPr lang="en-US" sz="2000" b="1" dirty="0">
                <a:solidFill>
                  <a:srgbClr val="FFC000"/>
                </a:solidFill>
                <a:latin typeface="Gotham Book"/>
              </a:rPr>
              <a:t>1 Corinthians 16:19-24 ESV</a:t>
            </a:r>
          </a:p>
          <a:p>
            <a:pPr marL="0" indent="0">
              <a:lnSpc>
                <a:spcPct val="100000"/>
              </a:lnSpc>
              <a:buNone/>
            </a:pPr>
            <a:endParaRPr lang="en-US" sz="2000" dirty="0">
              <a:solidFill>
                <a:schemeClr val="bg1"/>
              </a:solidFill>
              <a:latin typeface="Gotham Book"/>
            </a:endParaRPr>
          </a:p>
        </p:txBody>
      </p:sp>
    </p:spTree>
    <p:extLst>
      <p:ext uri="{BB962C8B-B14F-4D97-AF65-F5344CB8AC3E}">
        <p14:creationId xmlns:p14="http://schemas.microsoft.com/office/powerpoint/2010/main" val="358123443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326571" y="526910"/>
            <a:ext cx="11485984" cy="5565980"/>
          </a:xfrm>
          <a:prstGeom prst="rect">
            <a:avLst/>
          </a:prstGeom>
        </p:spPr>
        <p:txBody>
          <a:bodyPr>
            <a:noAutofit/>
          </a:bodyPr>
          <a:lstStyle/>
          <a:p>
            <a:pPr marL="0" indent="0">
              <a:lnSpc>
                <a:spcPct val="100000"/>
              </a:lnSpc>
              <a:buNone/>
            </a:pPr>
            <a:r>
              <a:rPr lang="en-US" sz="4000" b="1" dirty="0">
                <a:solidFill>
                  <a:schemeClr val="bg1"/>
                </a:solidFill>
                <a:latin typeface="Gotham Book"/>
              </a:rPr>
              <a:t>LOVE </a:t>
            </a:r>
            <a:r>
              <a:rPr lang="en-US" sz="4000" b="1" dirty="0">
                <a:solidFill>
                  <a:srgbClr val="FFC000"/>
                </a:solidFill>
                <a:latin typeface="Gotham Book"/>
              </a:rPr>
              <a:t>JESUS </a:t>
            </a:r>
            <a:r>
              <a:rPr lang="en-US" sz="4000" b="1" dirty="0">
                <a:solidFill>
                  <a:schemeClr val="bg1"/>
                </a:solidFill>
                <a:latin typeface="Gotham Book"/>
              </a:rPr>
              <a:t>AND</a:t>
            </a:r>
            <a:r>
              <a:rPr lang="en-US" sz="4000" b="1" dirty="0">
                <a:solidFill>
                  <a:srgbClr val="FFC000"/>
                </a:solidFill>
                <a:latin typeface="Gotham Book"/>
              </a:rPr>
              <a:t> </a:t>
            </a:r>
            <a:r>
              <a:rPr lang="en-US" sz="4000" b="1" dirty="0">
                <a:solidFill>
                  <a:schemeClr val="bg1"/>
                </a:solidFill>
                <a:latin typeface="Gotham Book"/>
              </a:rPr>
              <a:t>LOVE </a:t>
            </a:r>
            <a:r>
              <a:rPr lang="en-US" sz="4000" b="1" dirty="0">
                <a:solidFill>
                  <a:srgbClr val="FFC000"/>
                </a:solidFill>
                <a:latin typeface="Gotham Book"/>
              </a:rPr>
              <a:t>ONE ANOTHER</a:t>
            </a:r>
          </a:p>
          <a:p>
            <a:pPr>
              <a:lnSpc>
                <a:spcPct val="100000"/>
              </a:lnSpc>
              <a:buFontTx/>
              <a:buChar char="-"/>
            </a:pPr>
            <a:endParaRPr lang="en-US" dirty="0">
              <a:solidFill>
                <a:schemeClr val="bg1"/>
              </a:solidFill>
              <a:latin typeface="Gotham Book"/>
            </a:endParaRPr>
          </a:p>
          <a:p>
            <a:pPr>
              <a:lnSpc>
                <a:spcPct val="100000"/>
              </a:lnSpc>
              <a:buFontTx/>
              <a:buChar char="-"/>
            </a:pPr>
            <a:r>
              <a:rPr lang="en-US" sz="3200" dirty="0">
                <a:solidFill>
                  <a:schemeClr val="bg1"/>
                </a:solidFill>
                <a:latin typeface="Gotham Book"/>
              </a:rPr>
              <a:t>Example of Prisca and </a:t>
            </a:r>
            <a:r>
              <a:rPr lang="en-US" sz="3200" dirty="0" err="1">
                <a:solidFill>
                  <a:schemeClr val="bg1"/>
                </a:solidFill>
                <a:latin typeface="Gotham Book"/>
              </a:rPr>
              <a:t>Acquila</a:t>
            </a:r>
            <a:r>
              <a:rPr lang="en-US" sz="3200" dirty="0">
                <a:solidFill>
                  <a:schemeClr val="bg1"/>
                </a:solidFill>
                <a:latin typeface="Gotham Book"/>
              </a:rPr>
              <a:t> as people to emulate. Whatever their location – Rome, Corinth or Ephesus -  they had people gather around them. They must’ve been good fun!</a:t>
            </a:r>
          </a:p>
          <a:p>
            <a:pPr>
              <a:lnSpc>
                <a:spcPct val="100000"/>
              </a:lnSpc>
              <a:buFontTx/>
              <a:buChar char="-"/>
            </a:pPr>
            <a:r>
              <a:rPr lang="en-US" sz="3200" dirty="0">
                <a:solidFill>
                  <a:schemeClr val="bg1"/>
                </a:solidFill>
                <a:latin typeface="Gotham Book"/>
              </a:rPr>
              <a:t>‘Greet each other with a Holy kiss’  - real sense of fellowship and affection</a:t>
            </a:r>
          </a:p>
          <a:p>
            <a:pPr>
              <a:lnSpc>
                <a:spcPct val="100000"/>
              </a:lnSpc>
              <a:buFontTx/>
              <a:buChar char="-"/>
            </a:pPr>
            <a:r>
              <a:rPr lang="en-US" sz="3200" dirty="0">
                <a:solidFill>
                  <a:schemeClr val="bg1"/>
                </a:solidFill>
                <a:latin typeface="Gotham Book"/>
              </a:rPr>
              <a:t>Paul could add further challenge or correction, but finishes with love</a:t>
            </a:r>
          </a:p>
          <a:p>
            <a:pPr>
              <a:lnSpc>
                <a:spcPct val="100000"/>
              </a:lnSpc>
              <a:buFontTx/>
              <a:buChar char="-"/>
            </a:pPr>
            <a:endParaRPr lang="en-US" dirty="0">
              <a:solidFill>
                <a:schemeClr val="bg1"/>
              </a:solidFill>
              <a:latin typeface="Gotham Book"/>
            </a:endParaRPr>
          </a:p>
        </p:txBody>
      </p:sp>
    </p:spTree>
    <p:extLst>
      <p:ext uri="{BB962C8B-B14F-4D97-AF65-F5344CB8AC3E}">
        <p14:creationId xmlns:p14="http://schemas.microsoft.com/office/powerpoint/2010/main" val="302494016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Placeholder 2"/>
          <p:cNvSpPr txBox="1">
            <a:spLocks noGrp="1"/>
          </p:cNvSpPr>
          <p:nvPr>
            <p:ph type="body" idx="1"/>
          </p:nvPr>
        </p:nvSpPr>
        <p:spPr>
          <a:xfrm>
            <a:off x="335901" y="526911"/>
            <a:ext cx="11448661" cy="5435350"/>
          </a:xfrm>
          <a:prstGeom prst="rect">
            <a:avLst/>
          </a:prstGeom>
        </p:spPr>
        <p:txBody>
          <a:bodyPr>
            <a:noAutofit/>
          </a:bodyPr>
          <a:lstStyle/>
          <a:p>
            <a:pPr marL="0" indent="0">
              <a:buNone/>
            </a:pPr>
            <a:r>
              <a:rPr lang="en-US" sz="3600" b="1" dirty="0">
                <a:solidFill>
                  <a:schemeClr val="bg1"/>
                </a:solidFill>
                <a:latin typeface="Gotham Book"/>
              </a:rPr>
              <a:t>A FINAL WORD </a:t>
            </a:r>
            <a:r>
              <a:rPr lang="en-US" sz="3600" b="1" dirty="0">
                <a:solidFill>
                  <a:srgbClr val="FFC000"/>
                </a:solidFill>
                <a:latin typeface="Gotham Book"/>
              </a:rPr>
              <a:t>to the church in Corinth:</a:t>
            </a:r>
          </a:p>
          <a:p>
            <a:pPr marL="0" indent="0" algn="ctr">
              <a:buNone/>
            </a:pPr>
            <a:endParaRPr lang="en-US" b="1" dirty="0">
              <a:solidFill>
                <a:schemeClr val="bg1"/>
              </a:solidFill>
              <a:latin typeface="Gotham Book"/>
            </a:endParaRPr>
          </a:p>
          <a:p>
            <a:pPr marL="0" indent="0" algn="ctr">
              <a:buNone/>
            </a:pPr>
            <a:r>
              <a:rPr lang="en-US" sz="3200" b="1" dirty="0">
                <a:solidFill>
                  <a:srgbClr val="FFC000"/>
                </a:solidFill>
                <a:latin typeface="Gotham Book"/>
              </a:rPr>
              <a:t>Personal responsibility</a:t>
            </a:r>
          </a:p>
          <a:p>
            <a:pPr marL="0" indent="0">
              <a:buNone/>
            </a:pPr>
            <a:r>
              <a:rPr lang="en-US" dirty="0">
                <a:solidFill>
                  <a:schemeClr val="bg1"/>
                </a:solidFill>
                <a:latin typeface="Gotham Book"/>
              </a:rPr>
              <a:t>Be diligent about your faith: sticking to good doctrine, but also </a:t>
            </a:r>
            <a:r>
              <a:rPr lang="en-US" b="1" u="sng" dirty="0">
                <a:solidFill>
                  <a:srgbClr val="FFC000"/>
                </a:solidFill>
                <a:latin typeface="Gotham Book"/>
              </a:rPr>
              <a:t>living out</a:t>
            </a:r>
            <a:r>
              <a:rPr lang="en-US" b="1" dirty="0">
                <a:solidFill>
                  <a:srgbClr val="FFC000"/>
                </a:solidFill>
                <a:latin typeface="Gotham Book"/>
              </a:rPr>
              <a:t> </a:t>
            </a:r>
            <a:r>
              <a:rPr lang="en-US" dirty="0">
                <a:solidFill>
                  <a:schemeClr val="bg1"/>
                </a:solidFill>
                <a:latin typeface="Gotham Book"/>
              </a:rPr>
              <a:t>your faith. Understanding </a:t>
            </a:r>
            <a:r>
              <a:rPr lang="en-US" b="1" dirty="0">
                <a:solidFill>
                  <a:schemeClr val="bg1"/>
                </a:solidFill>
                <a:latin typeface="Gotham Book"/>
              </a:rPr>
              <a:t>and </a:t>
            </a:r>
            <a:r>
              <a:rPr lang="en-US" dirty="0">
                <a:solidFill>
                  <a:schemeClr val="bg1"/>
                </a:solidFill>
                <a:latin typeface="Gotham Book"/>
              </a:rPr>
              <a:t>action.</a:t>
            </a:r>
            <a:endParaRPr lang="en-US" b="1" dirty="0">
              <a:solidFill>
                <a:schemeClr val="bg1"/>
              </a:solidFill>
              <a:latin typeface="Gotham Book"/>
            </a:endParaRPr>
          </a:p>
          <a:p>
            <a:pPr marL="0" indent="0" algn="ctr">
              <a:buNone/>
            </a:pPr>
            <a:r>
              <a:rPr lang="en-US" sz="3200" b="1" dirty="0">
                <a:solidFill>
                  <a:srgbClr val="FFC000"/>
                </a:solidFill>
                <a:latin typeface="Gotham Book"/>
              </a:rPr>
              <a:t>Unity and community</a:t>
            </a:r>
          </a:p>
          <a:p>
            <a:pPr marL="0" indent="0">
              <a:buNone/>
            </a:pPr>
            <a:r>
              <a:rPr lang="en-US" b="1" u="sng" dirty="0">
                <a:solidFill>
                  <a:srgbClr val="FFC000"/>
                </a:solidFill>
                <a:latin typeface="Gotham Book"/>
              </a:rPr>
              <a:t>Fight for unity </a:t>
            </a:r>
            <a:r>
              <a:rPr lang="en-US" dirty="0">
                <a:solidFill>
                  <a:schemeClr val="bg1"/>
                </a:solidFill>
                <a:latin typeface="Gotham Book"/>
              </a:rPr>
              <a:t>and against division. Not a collection of individuals, but </a:t>
            </a:r>
            <a:r>
              <a:rPr lang="en-US" b="1" u="sng" dirty="0">
                <a:solidFill>
                  <a:srgbClr val="FFC000"/>
                </a:solidFill>
                <a:latin typeface="Gotham Book"/>
              </a:rPr>
              <a:t>members of a body</a:t>
            </a:r>
            <a:r>
              <a:rPr lang="en-US" dirty="0">
                <a:solidFill>
                  <a:schemeClr val="bg1"/>
                </a:solidFill>
                <a:latin typeface="Gotham Book"/>
              </a:rPr>
              <a:t>, who support and encourage one another</a:t>
            </a:r>
          </a:p>
          <a:p>
            <a:pPr marL="0" indent="0" algn="ctr">
              <a:buNone/>
            </a:pPr>
            <a:r>
              <a:rPr lang="en-US" sz="3200" b="1" dirty="0">
                <a:solidFill>
                  <a:srgbClr val="FFC000"/>
                </a:solidFill>
                <a:latin typeface="Gotham Book"/>
              </a:rPr>
              <a:t>Look to Jesus</a:t>
            </a:r>
          </a:p>
          <a:p>
            <a:pPr marL="0" indent="0">
              <a:buNone/>
            </a:pPr>
            <a:r>
              <a:rPr lang="en-US" dirty="0">
                <a:solidFill>
                  <a:schemeClr val="bg1"/>
                </a:solidFill>
                <a:latin typeface="Gotham Book"/>
              </a:rPr>
              <a:t>Delight in Him, and depend on Him so that all you do may be done in love </a:t>
            </a:r>
          </a:p>
        </p:txBody>
      </p:sp>
    </p:spTree>
    <p:extLst>
      <p:ext uri="{BB962C8B-B14F-4D97-AF65-F5344CB8AC3E}">
        <p14:creationId xmlns:p14="http://schemas.microsoft.com/office/powerpoint/2010/main" val="343959855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Placeholder 2"/>
          <p:cNvSpPr txBox="1">
            <a:spLocks noGrp="1"/>
          </p:cNvSpPr>
          <p:nvPr>
            <p:ph type="body" idx="1"/>
          </p:nvPr>
        </p:nvSpPr>
        <p:spPr>
          <a:xfrm>
            <a:off x="326571" y="526910"/>
            <a:ext cx="11532637" cy="5472673"/>
          </a:xfrm>
          <a:prstGeom prst="rect">
            <a:avLst/>
          </a:prstGeom>
        </p:spPr>
        <p:txBody>
          <a:bodyPr>
            <a:noAutofit/>
          </a:bodyPr>
          <a:lstStyle/>
          <a:p>
            <a:pPr marL="0" indent="0" algn="ctr">
              <a:lnSpc>
                <a:spcPct val="100000"/>
              </a:lnSpc>
              <a:buNone/>
              <a:defRPr>
                <a:solidFill>
                  <a:srgbClr val="FFFFFF"/>
                </a:solidFill>
                <a:latin typeface="Gotham Book"/>
                <a:ea typeface="Gotham Book"/>
                <a:cs typeface="Gotham Book"/>
                <a:sym typeface="Gotham Book"/>
              </a:defRPr>
            </a:pPr>
            <a:r>
              <a:rPr lang="en-US" b="1" dirty="0">
                <a:solidFill>
                  <a:schemeClr val="accent4"/>
                </a:solidFill>
                <a:latin typeface="Gotham Book"/>
              </a:rPr>
              <a:t>STAND FIRM IN THE FAITH</a:t>
            </a:r>
            <a:r>
              <a:rPr lang="en-GB" baseline="30000" dirty="0">
                <a:sym typeface="Gotham Book"/>
              </a:rPr>
              <a:t> </a:t>
            </a:r>
          </a:p>
          <a:p>
            <a:pPr marL="0" indent="0" algn="ctr">
              <a:lnSpc>
                <a:spcPct val="100000"/>
              </a:lnSpc>
              <a:buNone/>
              <a:defRPr>
                <a:solidFill>
                  <a:srgbClr val="FFFFFF"/>
                </a:solidFill>
                <a:latin typeface="Gotham Book"/>
                <a:ea typeface="Gotham Book"/>
                <a:cs typeface="Gotham Book"/>
                <a:sym typeface="Gotham Book"/>
              </a:defRPr>
            </a:pPr>
            <a:r>
              <a:rPr lang="en-GB" b="1" dirty="0">
                <a:solidFill>
                  <a:srgbClr val="FFC000"/>
                </a:solidFill>
                <a:sym typeface="Gotham Book"/>
              </a:rPr>
              <a:t>Psalm 62</a:t>
            </a:r>
          </a:p>
          <a:p>
            <a:pPr marL="0" indent="0" algn="ctr">
              <a:lnSpc>
                <a:spcPct val="100000"/>
              </a:lnSpc>
              <a:buNone/>
              <a:defRPr>
                <a:solidFill>
                  <a:srgbClr val="FFFFFF"/>
                </a:solidFill>
                <a:latin typeface="Gotham Book"/>
                <a:ea typeface="Gotham Book"/>
                <a:cs typeface="Gotham Book"/>
                <a:sym typeface="Gotham Book"/>
              </a:defRPr>
            </a:pPr>
            <a:r>
              <a:rPr lang="en-GB" baseline="30000" dirty="0">
                <a:sym typeface="Gotham Book"/>
              </a:rPr>
              <a:t>5 </a:t>
            </a:r>
            <a:r>
              <a:rPr lang="en-GB" dirty="0">
                <a:sym typeface="Gotham Book"/>
              </a:rPr>
              <a:t>For God alone, O my soul, wait in silence,</a:t>
            </a:r>
            <a:br>
              <a:rPr lang="en-GB" dirty="0">
                <a:sym typeface="Gotham Book"/>
              </a:rPr>
            </a:br>
            <a:r>
              <a:rPr lang="en-GB" dirty="0">
                <a:sym typeface="Gotham Book"/>
              </a:rPr>
              <a:t>    for my hope is from him.</a:t>
            </a:r>
            <a:br>
              <a:rPr lang="en-GB" dirty="0">
                <a:sym typeface="Gotham Book"/>
              </a:rPr>
            </a:br>
            <a:r>
              <a:rPr lang="en-GB" baseline="30000" dirty="0">
                <a:sym typeface="Gotham Book"/>
              </a:rPr>
              <a:t>6 </a:t>
            </a:r>
            <a:r>
              <a:rPr lang="en-GB" dirty="0">
                <a:sym typeface="Gotham Book"/>
              </a:rPr>
              <a:t>He only is my rock and my salvation,</a:t>
            </a:r>
            <a:br>
              <a:rPr lang="en-GB" dirty="0">
                <a:sym typeface="Gotham Book"/>
              </a:rPr>
            </a:br>
            <a:r>
              <a:rPr lang="en-GB" dirty="0">
                <a:sym typeface="Gotham Book"/>
              </a:rPr>
              <a:t>    my fortress; I shall not be shaken.</a:t>
            </a:r>
            <a:br>
              <a:rPr lang="en-GB" dirty="0">
                <a:sym typeface="Gotham Book"/>
              </a:rPr>
            </a:br>
            <a:r>
              <a:rPr lang="en-GB" baseline="30000" dirty="0">
                <a:sym typeface="Gotham Book"/>
              </a:rPr>
              <a:t>7 </a:t>
            </a:r>
            <a:r>
              <a:rPr lang="en-GB" dirty="0">
                <a:sym typeface="Gotham Book"/>
              </a:rPr>
              <a:t>On God rests my salvation and my glory;</a:t>
            </a:r>
            <a:br>
              <a:rPr lang="en-GB" dirty="0">
                <a:sym typeface="Gotham Book"/>
              </a:rPr>
            </a:br>
            <a:r>
              <a:rPr lang="en-GB" dirty="0">
                <a:sym typeface="Gotham Book"/>
              </a:rPr>
              <a:t>    my mighty rock, my refuge is God.</a:t>
            </a:r>
            <a:endParaRPr dirty="0"/>
          </a:p>
        </p:txBody>
      </p:sp>
    </p:spTree>
    <p:extLst>
      <p:ext uri="{BB962C8B-B14F-4D97-AF65-F5344CB8AC3E}">
        <p14:creationId xmlns:p14="http://schemas.microsoft.com/office/powerpoint/2010/main" val="193502495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ontent Placeholder 2"/>
          <p:cNvSpPr txBox="1">
            <a:spLocks noGrp="1"/>
          </p:cNvSpPr>
          <p:nvPr>
            <p:ph type="body" idx="1"/>
          </p:nvPr>
        </p:nvSpPr>
        <p:spPr>
          <a:xfrm>
            <a:off x="326571" y="526910"/>
            <a:ext cx="11532637" cy="5472673"/>
          </a:xfrm>
          <a:prstGeom prst="rect">
            <a:avLst/>
          </a:prstGeom>
        </p:spPr>
        <p:txBody>
          <a:bodyPr>
            <a:noAutofit/>
          </a:bodyPr>
          <a:lstStyle/>
          <a:p>
            <a:pPr marL="0" indent="0" algn="ctr">
              <a:lnSpc>
                <a:spcPct val="100000"/>
              </a:lnSpc>
              <a:buNone/>
              <a:defRPr>
                <a:solidFill>
                  <a:srgbClr val="FFFFFF"/>
                </a:solidFill>
                <a:latin typeface="Gotham Book"/>
                <a:ea typeface="Gotham Book"/>
                <a:cs typeface="Gotham Book"/>
                <a:sym typeface="Gotham Book"/>
              </a:defRPr>
            </a:pPr>
            <a:r>
              <a:rPr lang="en-GB" baseline="30000" dirty="0">
                <a:sym typeface="Gotham Book"/>
              </a:rPr>
              <a:t> </a:t>
            </a:r>
          </a:p>
        </p:txBody>
      </p:sp>
      <p:pic>
        <p:nvPicPr>
          <p:cNvPr id="5" name="Picture 4">
            <a:extLst>
              <a:ext uri="{FF2B5EF4-FFF2-40B4-BE49-F238E27FC236}">
                <a16:creationId xmlns:a16="http://schemas.microsoft.com/office/drawing/2014/main" id="{511922E7-C8B0-43F9-AB48-765A936C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210" y="388899"/>
            <a:ext cx="8387358" cy="5610684"/>
          </a:xfrm>
          <a:prstGeom prst="rect">
            <a:avLst/>
          </a:prstGeom>
        </p:spPr>
      </p:pic>
    </p:spTree>
    <p:extLst>
      <p:ext uri="{BB962C8B-B14F-4D97-AF65-F5344CB8AC3E}">
        <p14:creationId xmlns:p14="http://schemas.microsoft.com/office/powerpoint/2010/main" val="7771448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1"/>
            <a:ext cx="10515600" cy="4351338"/>
          </a:xfrm>
          <a:prstGeom prst="rect">
            <a:avLst/>
          </a:prstGeom>
        </p:spPr>
        <p:txBody>
          <a:bodyPr>
            <a:noAutofit/>
          </a:bodyPr>
          <a:lstStyle/>
          <a:p>
            <a:pPr marL="0" indent="0">
              <a:lnSpc>
                <a:spcPct val="100000"/>
              </a:lnSpc>
              <a:buNone/>
            </a:pPr>
            <a:r>
              <a:rPr lang="en-GB" dirty="0">
                <a:solidFill>
                  <a:schemeClr val="bg1"/>
                </a:solidFill>
                <a:latin typeface="Gotham Book"/>
              </a:rPr>
              <a:t>15 Now I urge you, brothers—you know that the household of Stephanas were the first converts in Achaia, and that they have devoted themselves to the service of the saints— 16 be subject to such as these, and to every fellow worker and labourer. 17 I rejoice at the coming of Stephanas and </a:t>
            </a:r>
            <a:r>
              <a:rPr lang="en-GB" dirty="0" err="1">
                <a:solidFill>
                  <a:schemeClr val="bg1"/>
                </a:solidFill>
                <a:latin typeface="Gotham Book"/>
              </a:rPr>
              <a:t>Fortunatus</a:t>
            </a:r>
            <a:r>
              <a:rPr lang="en-GB" dirty="0">
                <a:solidFill>
                  <a:schemeClr val="bg1"/>
                </a:solidFill>
                <a:latin typeface="Gotham Book"/>
              </a:rPr>
              <a:t> and </a:t>
            </a:r>
            <a:r>
              <a:rPr lang="en-GB" dirty="0" err="1">
                <a:solidFill>
                  <a:schemeClr val="bg1"/>
                </a:solidFill>
                <a:latin typeface="Gotham Book"/>
              </a:rPr>
              <a:t>Achaicus</a:t>
            </a:r>
            <a:r>
              <a:rPr lang="en-GB" dirty="0">
                <a:solidFill>
                  <a:schemeClr val="bg1"/>
                </a:solidFill>
                <a:latin typeface="Gotham Book"/>
              </a:rPr>
              <a:t>, because they have made up for your absence, 18 for they refreshed my spirit as well as yours. Give recognition to such people.</a:t>
            </a:r>
          </a:p>
          <a:p>
            <a:pPr marL="0" indent="0">
              <a:lnSpc>
                <a:spcPct val="100000"/>
              </a:lnSpc>
              <a:buNone/>
            </a:pPr>
            <a:r>
              <a:rPr lang="en-US" sz="2000" b="1" dirty="0">
                <a:solidFill>
                  <a:srgbClr val="FFC000"/>
                </a:solidFill>
                <a:latin typeface="Gotham Book"/>
              </a:rPr>
              <a:t>1 Corinthians 16:15-18 ESV</a:t>
            </a:r>
          </a:p>
          <a:p>
            <a:pPr marL="0" indent="0">
              <a:lnSpc>
                <a:spcPct val="100000"/>
              </a:lnSpc>
              <a:buNone/>
            </a:pPr>
            <a:endParaRPr lang="en-US" sz="2000" dirty="0">
              <a:solidFill>
                <a:schemeClr val="bg1"/>
              </a:solidFill>
              <a:latin typeface="Gotham Book"/>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1"/>
            <a:ext cx="10515600" cy="4351338"/>
          </a:xfrm>
          <a:prstGeom prst="rect">
            <a:avLst/>
          </a:prstGeom>
        </p:spPr>
        <p:txBody>
          <a:bodyPr>
            <a:noAutofit/>
          </a:bodyPr>
          <a:lstStyle/>
          <a:p>
            <a:pPr marL="0" indent="0">
              <a:buNone/>
            </a:pPr>
            <a:r>
              <a:rPr lang="en-GB" baseline="30000" dirty="0">
                <a:solidFill>
                  <a:schemeClr val="bg1"/>
                </a:solidFill>
              </a:rPr>
              <a:t>19 </a:t>
            </a:r>
            <a:r>
              <a:rPr lang="en-GB" dirty="0">
                <a:solidFill>
                  <a:schemeClr val="bg1"/>
                </a:solidFill>
              </a:rPr>
              <a:t>The churches of Asia send you greetings. Aquila and Prisca, together with the church in their house, send you hearty greetings in the Lord. </a:t>
            </a:r>
            <a:r>
              <a:rPr lang="en-GB" baseline="30000" dirty="0">
                <a:solidFill>
                  <a:schemeClr val="bg1"/>
                </a:solidFill>
              </a:rPr>
              <a:t>20 </a:t>
            </a:r>
            <a:r>
              <a:rPr lang="en-GB" dirty="0">
                <a:solidFill>
                  <a:schemeClr val="bg1"/>
                </a:solidFill>
              </a:rPr>
              <a:t>All the brothers send you greetings. Greet one another with a holy kiss.</a:t>
            </a:r>
          </a:p>
          <a:p>
            <a:pPr marL="0" indent="0">
              <a:buNone/>
            </a:pPr>
            <a:r>
              <a:rPr lang="en-GB" baseline="30000" dirty="0">
                <a:solidFill>
                  <a:schemeClr val="bg1"/>
                </a:solidFill>
              </a:rPr>
              <a:t>21 </a:t>
            </a:r>
            <a:r>
              <a:rPr lang="en-GB" dirty="0">
                <a:solidFill>
                  <a:schemeClr val="bg1"/>
                </a:solidFill>
              </a:rPr>
              <a:t>I, Paul, write this greeting with my own hand. </a:t>
            </a:r>
            <a:r>
              <a:rPr lang="en-GB" baseline="30000" dirty="0">
                <a:solidFill>
                  <a:schemeClr val="bg1"/>
                </a:solidFill>
              </a:rPr>
              <a:t>22 </a:t>
            </a:r>
            <a:r>
              <a:rPr lang="en-GB" dirty="0">
                <a:solidFill>
                  <a:schemeClr val="bg1"/>
                </a:solidFill>
              </a:rPr>
              <a:t>If anyone has no love for the Lord, let him be accursed. Our Lord, come! </a:t>
            </a:r>
            <a:r>
              <a:rPr lang="en-GB" baseline="30000" dirty="0">
                <a:solidFill>
                  <a:schemeClr val="bg1"/>
                </a:solidFill>
              </a:rPr>
              <a:t>23 </a:t>
            </a:r>
            <a:r>
              <a:rPr lang="en-GB" dirty="0">
                <a:solidFill>
                  <a:schemeClr val="bg1"/>
                </a:solidFill>
              </a:rPr>
              <a:t>The grace of the Lord Jesus be with you. </a:t>
            </a:r>
            <a:r>
              <a:rPr lang="en-GB" baseline="30000" dirty="0">
                <a:solidFill>
                  <a:schemeClr val="bg1"/>
                </a:solidFill>
              </a:rPr>
              <a:t>24 </a:t>
            </a:r>
            <a:r>
              <a:rPr lang="en-GB" dirty="0">
                <a:solidFill>
                  <a:schemeClr val="bg1"/>
                </a:solidFill>
              </a:rPr>
              <a:t>My love be with you all in Christ Jesus. Amen.</a:t>
            </a:r>
          </a:p>
          <a:p>
            <a:pPr marL="0" indent="0">
              <a:lnSpc>
                <a:spcPct val="100000"/>
              </a:lnSpc>
              <a:buNone/>
            </a:pPr>
            <a:r>
              <a:rPr lang="en-US" sz="2000" b="1" dirty="0">
                <a:solidFill>
                  <a:srgbClr val="FFC000"/>
                </a:solidFill>
                <a:latin typeface="Gotham Book"/>
              </a:rPr>
              <a:t>1 Corinthians 16:19-24 ESV</a:t>
            </a:r>
          </a:p>
          <a:p>
            <a:pPr marL="0" indent="0">
              <a:lnSpc>
                <a:spcPct val="100000"/>
              </a:lnSpc>
              <a:buNone/>
            </a:pPr>
            <a:endParaRPr lang="en-US" sz="2000" dirty="0">
              <a:solidFill>
                <a:schemeClr val="bg1"/>
              </a:solidFill>
              <a:latin typeface="Gotham Book"/>
            </a:endParaRPr>
          </a:p>
        </p:txBody>
      </p:sp>
    </p:spTree>
    <p:extLst>
      <p:ext uri="{BB962C8B-B14F-4D97-AF65-F5344CB8AC3E}">
        <p14:creationId xmlns:p14="http://schemas.microsoft.com/office/powerpoint/2010/main" val="13081631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39694639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SUPPORT, REASSURANCE AND ACCOUNTABILITY</a:t>
            </a:r>
          </a:p>
          <a:p>
            <a:pPr marL="0" indent="0">
              <a:lnSpc>
                <a:spcPct val="100000"/>
              </a:lnSpc>
              <a:buNone/>
            </a:pPr>
            <a:r>
              <a:rPr lang="en-US" sz="4000" b="1" dirty="0">
                <a:solidFill>
                  <a:schemeClr val="bg1"/>
                </a:solidFill>
                <a:latin typeface="Gotham Book"/>
              </a:rPr>
              <a:t>- Paul has encouraged, challenged, advised and admonished the church members</a:t>
            </a:r>
          </a:p>
          <a:p>
            <a:pPr>
              <a:lnSpc>
                <a:spcPct val="100000"/>
              </a:lnSpc>
              <a:buFontTx/>
              <a:buChar char="-"/>
            </a:pPr>
            <a:r>
              <a:rPr lang="en-US" sz="4000" b="1" dirty="0">
                <a:solidFill>
                  <a:schemeClr val="bg1"/>
                </a:solidFill>
                <a:latin typeface="Gotham Book"/>
              </a:rPr>
              <a:t>Apollos will do so in the future</a:t>
            </a:r>
          </a:p>
          <a:p>
            <a:pPr>
              <a:lnSpc>
                <a:spcPct val="100000"/>
              </a:lnSpc>
              <a:buFontTx/>
              <a:buChar char="-"/>
            </a:pPr>
            <a:r>
              <a:rPr lang="en-US" sz="4000" b="1" dirty="0">
                <a:solidFill>
                  <a:schemeClr val="bg1"/>
                </a:solidFill>
                <a:latin typeface="Gotham Book"/>
              </a:rPr>
              <a:t>It’s a continued, ongoing relationship between those in the wider church</a:t>
            </a:r>
          </a:p>
        </p:txBody>
      </p:sp>
    </p:spTree>
    <p:extLst>
      <p:ext uri="{BB962C8B-B14F-4D97-AF65-F5344CB8AC3E}">
        <p14:creationId xmlns:p14="http://schemas.microsoft.com/office/powerpoint/2010/main" val="23010917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Practical advice (and instructions!) from Paul</a:t>
            </a:r>
          </a:p>
        </p:txBody>
      </p:sp>
    </p:spTree>
    <p:extLst>
      <p:ext uri="{BB962C8B-B14F-4D97-AF65-F5344CB8AC3E}">
        <p14:creationId xmlns:p14="http://schemas.microsoft.com/office/powerpoint/2010/main" val="14741570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ntent Placeholder 2"/>
          <p:cNvSpPr txBox="1">
            <a:spLocks noGrp="1"/>
          </p:cNvSpPr>
          <p:nvPr>
            <p:ph type="body" idx="1"/>
          </p:nvPr>
        </p:nvSpPr>
        <p:spPr>
          <a:xfrm>
            <a:off x="838200" y="526910"/>
            <a:ext cx="10515600" cy="5332713"/>
          </a:xfrm>
          <a:prstGeom prst="rect">
            <a:avLst/>
          </a:prstGeom>
        </p:spPr>
        <p:txBody>
          <a:bodyPr>
            <a:noAutofit/>
          </a:bodyPr>
          <a:lstStyle/>
          <a:p>
            <a:pPr marL="0" indent="0">
              <a:lnSpc>
                <a:spcPct val="100000"/>
              </a:lnSpc>
              <a:buNone/>
            </a:pPr>
            <a:r>
              <a:rPr lang="en-US" sz="4000" b="1" dirty="0">
                <a:solidFill>
                  <a:schemeClr val="accent4"/>
                </a:solidFill>
                <a:latin typeface="Gotham Book"/>
              </a:rPr>
              <a:t>1 - ‘BE WATCHFUL’</a:t>
            </a:r>
          </a:p>
        </p:txBody>
      </p:sp>
    </p:spTree>
    <p:extLst>
      <p:ext uri="{BB962C8B-B14F-4D97-AF65-F5344CB8AC3E}">
        <p14:creationId xmlns:p14="http://schemas.microsoft.com/office/powerpoint/2010/main" val="74733257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4827</TotalTime>
  <Words>1138</Words>
  <Application>Microsoft Office PowerPoint</Application>
  <PresentationFormat>Widescreen</PresentationFormat>
  <Paragraphs>101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Gobold Thin</vt:lpstr>
      <vt:lpstr>Gotham Book</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Benjamin Parker</cp:lastModifiedBy>
  <cp:revision>20</cp:revision>
  <cp:lastPrinted>2019-03-15T15:43:34Z</cp:lastPrinted>
  <dcterms:modified xsi:type="dcterms:W3CDTF">2019-11-21T21:43:40Z</dcterms:modified>
</cp:coreProperties>
</file>