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5143500" type="screen16x9"/>
  <p:notesSz cx="6858000" cy="9144000"/>
  <p:embeddedFontLst>
    <p:embeddedFont>
      <p:font typeface="Gotham" panose="02000504050000020004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15553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55affde43e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55affde43e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5ef905f4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5ef905f4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1369938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Raleway"/>
              <a:buNone/>
              <a:defRPr sz="52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45948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7C4D8"/>
              </a:buClr>
              <a:buSzPts val="2800"/>
              <a:buFont typeface="Raleway"/>
              <a:buNone/>
              <a:defRPr sz="2800" b="1">
                <a:solidFill>
                  <a:srgbClr val="47C4D8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title" idx="2"/>
          </p:nvPr>
        </p:nvSpPr>
        <p:spPr>
          <a:xfrm>
            <a:off x="541950" y="445025"/>
            <a:ext cx="8060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14" name="Google Shape;14;p2"/>
          <p:cNvCxnSpPr/>
          <p:nvPr/>
        </p:nvCxnSpPr>
        <p:spPr>
          <a:xfrm>
            <a:off x="3209550" y="958797"/>
            <a:ext cx="27249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060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82600">
              <a:spcBef>
                <a:spcPts val="0"/>
              </a:spcBef>
              <a:spcAft>
                <a:spcPts val="0"/>
              </a:spcAft>
              <a:buSzPts val="4000"/>
              <a:buChar char="●"/>
              <a:defRPr sz="4000"/>
            </a:lvl1pPr>
            <a:lvl2pPr marL="914400" lvl="1" indent="-431800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3200"/>
              <a:buChar char="○"/>
              <a:defRPr sz="3200">
                <a:solidFill>
                  <a:srgbClr val="FFFFFF"/>
                </a:solidFill>
              </a:defRPr>
            </a:lvl2pPr>
            <a:lvl3pPr marL="1371600" lvl="2" indent="-381000">
              <a:spcBef>
                <a:spcPts val="1600"/>
              </a:spcBef>
              <a:spcAft>
                <a:spcPts val="0"/>
              </a:spcAft>
              <a:buSzPts val="2400"/>
              <a:buChar char="■"/>
              <a:defRPr sz="2400"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2" name="Google Shape;22;p4"/>
          <p:cNvCxnSpPr/>
          <p:nvPr/>
        </p:nvCxnSpPr>
        <p:spPr>
          <a:xfrm>
            <a:off x="393625" y="958797"/>
            <a:ext cx="27249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28" name="Google Shape;28;p5"/>
          <p:cNvCxnSpPr/>
          <p:nvPr/>
        </p:nvCxnSpPr>
        <p:spPr>
          <a:xfrm>
            <a:off x="393625" y="958797"/>
            <a:ext cx="27249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47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32" name="Google Shape;32;p6"/>
          <p:cNvCxnSpPr/>
          <p:nvPr/>
        </p:nvCxnSpPr>
        <p:spPr>
          <a:xfrm>
            <a:off x="393625" y="958797"/>
            <a:ext cx="27249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title" idx="2"/>
          </p:nvPr>
        </p:nvSpPr>
        <p:spPr>
          <a:xfrm>
            <a:off x="311700" y="445025"/>
            <a:ext cx="8060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37" name="Google Shape;37;p7"/>
          <p:cNvCxnSpPr/>
          <p:nvPr/>
        </p:nvCxnSpPr>
        <p:spPr>
          <a:xfrm>
            <a:off x="393625" y="958797"/>
            <a:ext cx="27249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85107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aleway"/>
              <a:buNone/>
              <a:defRPr sz="2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7C4D8"/>
              </a:buClr>
              <a:buSzPts val="3200"/>
              <a:buFont typeface="Raleway"/>
              <a:buChar char="●"/>
              <a:defRPr sz="3200" b="1">
                <a:solidFill>
                  <a:srgbClr val="47C4D8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937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7C4D8"/>
              </a:buClr>
              <a:buSzPts val="2600"/>
              <a:buFont typeface="Raleway"/>
              <a:buChar char="○"/>
              <a:defRPr sz="2600" b="1">
                <a:solidFill>
                  <a:srgbClr val="47C4D8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55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7C4D8"/>
              </a:buClr>
              <a:buSzPts val="2000"/>
              <a:buFont typeface="Raleway"/>
              <a:buChar char="■"/>
              <a:defRPr sz="2000" b="1">
                <a:solidFill>
                  <a:srgbClr val="47C4D8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7C4D8"/>
              </a:buClr>
              <a:buSzPts val="1400"/>
              <a:buFont typeface="Raleway"/>
              <a:buChar char="●"/>
              <a:defRPr b="1">
                <a:solidFill>
                  <a:srgbClr val="47C4D8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7C4D8"/>
              </a:buClr>
              <a:buSzPts val="1400"/>
              <a:buFont typeface="Raleway"/>
              <a:buChar char="○"/>
              <a:defRPr b="1">
                <a:solidFill>
                  <a:srgbClr val="47C4D8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7C4D8"/>
              </a:buClr>
              <a:buSzPts val="1400"/>
              <a:buFont typeface="Raleway"/>
              <a:buChar char="■"/>
              <a:defRPr b="1">
                <a:solidFill>
                  <a:srgbClr val="47C4D8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7C4D8"/>
              </a:buClr>
              <a:buSzPts val="1400"/>
              <a:buFont typeface="Raleway"/>
              <a:buChar char="●"/>
              <a:defRPr b="1">
                <a:solidFill>
                  <a:srgbClr val="47C4D8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7C4D8"/>
              </a:buClr>
              <a:buSzPts val="1400"/>
              <a:buFont typeface="Raleway"/>
              <a:buChar char="○"/>
              <a:defRPr b="1">
                <a:solidFill>
                  <a:srgbClr val="47C4D8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7C4D8"/>
              </a:buClr>
              <a:buSzPts val="1400"/>
              <a:buFont typeface="Raleway"/>
              <a:buChar char="■"/>
              <a:defRPr b="1">
                <a:solidFill>
                  <a:srgbClr val="47C4D8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ctrTitle"/>
          </p:nvPr>
        </p:nvSpPr>
        <p:spPr>
          <a:xfrm>
            <a:off x="311708" y="13392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latin typeface="+mn-lt"/>
              </a:rPr>
              <a:t>God’s Vision </a:t>
            </a:r>
            <a:br>
              <a:rPr lang="en-GB" dirty="0" smtClean="0">
                <a:latin typeface="+mn-lt"/>
              </a:rPr>
            </a:br>
            <a:r>
              <a:rPr lang="en-GB" dirty="0" smtClean="0">
                <a:latin typeface="+mn-lt"/>
              </a:rPr>
              <a:t>for his Church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744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 smtClean="0">
                <a:solidFill>
                  <a:srgbClr val="FFFFFF"/>
                </a:solidFill>
                <a:latin typeface="+mn-lt"/>
              </a:rPr>
              <a:t>Get involved!</a:t>
            </a: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You can </a:t>
            </a:r>
            <a:r>
              <a:rPr lang="en-US" sz="2400" b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send:</a:t>
            </a:r>
            <a:endParaRPr lang="en-US" sz="2400" b="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  <a:p>
            <a:pPr indent="-457200">
              <a:buFontTx/>
              <a:buChar char="-"/>
            </a:pPr>
            <a:r>
              <a:rPr lang="en-US" sz="2400" b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Heart for Nations - Life Group / Prayer Group</a:t>
            </a:r>
          </a:p>
          <a:p>
            <a:pPr indent="-457200">
              <a:buFontTx/>
              <a:buChar char="-"/>
            </a:pPr>
            <a:r>
              <a:rPr lang="en-US" sz="2400" b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Raise much money!</a:t>
            </a:r>
          </a:p>
          <a:p>
            <a:pPr indent="-457200">
              <a:buFontTx/>
              <a:buChar char="-"/>
            </a:pPr>
            <a:r>
              <a:rPr lang="en-US" sz="2400" b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Build a relationship </a:t>
            </a:r>
            <a:r>
              <a:rPr lang="en-US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with </a:t>
            </a:r>
            <a:r>
              <a:rPr lang="en-US" sz="2400" b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a church </a:t>
            </a:r>
            <a:r>
              <a:rPr lang="en-US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plant </a:t>
            </a:r>
            <a:endParaRPr lang="en-US" sz="2400" b="0" dirty="0" smtClean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  <a:p>
            <a:pPr indent="-457200">
              <a:buFontTx/>
              <a:buChar char="-"/>
            </a:pPr>
            <a:r>
              <a:rPr lang="en-US" sz="2400" b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Invite </a:t>
            </a:r>
            <a:r>
              <a:rPr lang="en-US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and </a:t>
            </a:r>
            <a:r>
              <a:rPr lang="en-US" sz="2400" b="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host pioneers</a:t>
            </a:r>
          </a:p>
          <a:p>
            <a:pPr indent="-457200">
              <a:buFontTx/>
              <a:buChar char="-"/>
            </a:pPr>
            <a:r>
              <a:rPr lang="en-US" sz="2400" b="0" dirty="0" err="1" smtClean="0">
                <a:solidFill>
                  <a:srgbClr val="31EBFF"/>
                </a:solidFill>
                <a:latin typeface="+mn-lt"/>
              </a:rPr>
              <a:t>Newday</a:t>
            </a:r>
            <a:r>
              <a:rPr lang="en-US" sz="2400" b="0" dirty="0" smtClean="0">
                <a:solidFill>
                  <a:srgbClr val="31EBFF"/>
                </a:solidFill>
                <a:latin typeface="+mn-lt"/>
              </a:rPr>
              <a:t> </a:t>
            </a:r>
            <a:r>
              <a:rPr lang="en-US" sz="2400" b="0" dirty="0">
                <a:solidFill>
                  <a:srgbClr val="31EBFF"/>
                </a:solidFill>
                <a:latin typeface="+mn-lt"/>
              </a:rPr>
              <a:t>and conferences and events - help them feel connected</a:t>
            </a:r>
          </a:p>
        </p:txBody>
      </p:sp>
    </p:spTree>
    <p:extLst>
      <p:ext uri="{BB962C8B-B14F-4D97-AF65-F5344CB8AC3E}">
        <p14:creationId xmlns:p14="http://schemas.microsoft.com/office/powerpoint/2010/main" val="254396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636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 smtClean="0">
                <a:solidFill>
                  <a:srgbClr val="FFFFFF"/>
                </a:solidFill>
                <a:latin typeface="+mn-lt"/>
              </a:rPr>
              <a:t>Get involved!</a:t>
            </a: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31EBFF"/>
                </a:solidFill>
                <a:latin typeface="+mn-lt"/>
              </a:rPr>
              <a:t>You can </a:t>
            </a:r>
            <a:r>
              <a:rPr lang="en-US" sz="2400" b="0" dirty="0" smtClean="0">
                <a:solidFill>
                  <a:srgbClr val="31EBFF"/>
                </a:solidFill>
                <a:latin typeface="+mn-lt"/>
              </a:rPr>
              <a:t>go:</a:t>
            </a:r>
            <a:endParaRPr lang="en-US" sz="2400" b="0" dirty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400" b="0" dirty="0" smtClean="0">
                <a:solidFill>
                  <a:srgbClr val="31EBFF"/>
                </a:solidFill>
                <a:latin typeface="+mn-lt"/>
              </a:rPr>
              <a:t>- Short </a:t>
            </a:r>
            <a:r>
              <a:rPr lang="en-US" sz="2400" b="0" dirty="0">
                <a:solidFill>
                  <a:srgbClr val="31EBFF"/>
                </a:solidFill>
                <a:latin typeface="+mn-lt"/>
              </a:rPr>
              <a:t>term </a:t>
            </a:r>
            <a:r>
              <a:rPr lang="en-US" sz="2400" b="0" dirty="0" smtClean="0">
                <a:solidFill>
                  <a:srgbClr val="31EBFF"/>
                </a:solidFill>
                <a:latin typeface="+mn-lt"/>
              </a:rPr>
              <a:t>mission / Pioneer weekends / Worship weekends</a:t>
            </a:r>
            <a:endParaRPr lang="en-US" sz="2400" b="0" dirty="0">
              <a:solidFill>
                <a:srgbClr val="31EBFF"/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en-US" sz="2400" b="0" dirty="0" smtClean="0">
                <a:solidFill>
                  <a:srgbClr val="31EBFF"/>
                </a:solidFill>
                <a:latin typeface="+mn-lt"/>
              </a:rPr>
              <a:t>Year out / ID</a:t>
            </a:r>
          </a:p>
          <a:p>
            <a:pPr marL="342900" indent="-342900">
              <a:buFontTx/>
              <a:buChar char="-"/>
            </a:pPr>
            <a:r>
              <a:rPr lang="en-US" sz="2400" b="0" dirty="0" smtClean="0">
                <a:solidFill>
                  <a:srgbClr val="31EBFF"/>
                </a:solidFill>
                <a:latin typeface="+mn-lt"/>
              </a:rPr>
              <a:t>Sign up to Pioneer newsletter / Pioneer Conference</a:t>
            </a:r>
            <a:endParaRPr lang="en-US" sz="2400" b="0" dirty="0">
              <a:solidFill>
                <a:srgbClr val="31EBFF"/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en-US" sz="2400" b="0" dirty="0" smtClean="0">
                <a:solidFill>
                  <a:srgbClr val="31EBFF"/>
                </a:solidFill>
                <a:latin typeface="+mn-lt"/>
              </a:rPr>
              <a:t>Move</a:t>
            </a:r>
            <a:r>
              <a:rPr lang="en-US" sz="2400" b="0" dirty="0">
                <a:solidFill>
                  <a:srgbClr val="31EBFF"/>
                </a:solidFill>
                <a:latin typeface="+mn-lt"/>
              </a:rPr>
              <a:t>? Another city, another </a:t>
            </a:r>
            <a:r>
              <a:rPr lang="en-US" sz="2400" b="0" dirty="0" smtClean="0">
                <a:solidFill>
                  <a:srgbClr val="31EBFF"/>
                </a:solidFill>
                <a:latin typeface="+mn-lt"/>
              </a:rPr>
              <a:t>country, learn </a:t>
            </a:r>
            <a:r>
              <a:rPr lang="en-US" sz="2400" b="0" dirty="0">
                <a:latin typeface="+mn-lt"/>
              </a:rPr>
              <a:t>a language</a:t>
            </a:r>
          </a:p>
          <a:p>
            <a:pPr marL="0" indent="0">
              <a:buNone/>
            </a:pP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148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63650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We 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believe God has said that we can expect to achieve more in 20 years than many have in 50. </a:t>
            </a:r>
          </a:p>
          <a:p>
            <a:endParaRPr lang="en-US" sz="1800" b="0" dirty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rgbClr val="31EBFF"/>
                </a:solidFill>
                <a:latin typeface="+mn-lt"/>
              </a:rPr>
              <a:t>Imagine us</a:t>
            </a:r>
            <a:r>
              <a:rPr lang="en-US" sz="1800" b="0" dirty="0" smtClean="0">
                <a:solidFill>
                  <a:srgbClr val="31EBFF"/>
                </a:solidFill>
                <a:latin typeface="+mn-lt"/>
              </a:rPr>
              <a:t>:</a:t>
            </a:r>
          </a:p>
          <a:p>
            <a:pPr marL="0" indent="0">
              <a:buNone/>
            </a:pPr>
            <a:endParaRPr lang="en-US" sz="1800" b="0" dirty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800" b="0" dirty="0">
                <a:solidFill>
                  <a:srgbClr val="31EBFF"/>
                </a:solidFill>
                <a:latin typeface="+mn-lt"/>
              </a:rPr>
              <a:t>Establishing 5 multiplying churches in each continent of the world by 2030 </a:t>
            </a:r>
            <a:endParaRPr lang="en-US" sz="1800" b="0" dirty="0" smtClean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800" b="0" dirty="0" smtClean="0">
                <a:solidFill>
                  <a:srgbClr val="31EBFF"/>
                </a:solidFill>
                <a:latin typeface="+mn-lt"/>
              </a:rPr>
              <a:t>[</a:t>
            </a:r>
            <a:r>
              <a:rPr lang="en-US" sz="1800" b="0" dirty="0">
                <a:solidFill>
                  <a:srgbClr val="31EBFF"/>
                </a:solidFill>
                <a:latin typeface="+mn-lt"/>
              </a:rPr>
              <a:t>Global 5:30]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31EBFF"/>
                </a:solidFill>
                <a:latin typeface="+mn-lt"/>
              </a:rPr>
              <a:t>Stimulating a fresh wave of church planting into UK cities, towns and villages: 100 by 2040 [UK 100:40]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31EBFF"/>
                </a:solidFill>
                <a:latin typeface="+mn-lt"/>
              </a:rPr>
              <a:t>Planting 20 churches in each of the other 50 European nations by 2050 </a:t>
            </a:r>
            <a:endParaRPr lang="en-US" sz="1800" b="0" dirty="0" smtClean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800" b="0" dirty="0" smtClean="0">
                <a:solidFill>
                  <a:srgbClr val="31EBFF"/>
                </a:solidFill>
                <a:latin typeface="+mn-lt"/>
              </a:rPr>
              <a:t>[</a:t>
            </a:r>
            <a:r>
              <a:rPr lang="en-US" sz="1800" b="0" dirty="0">
                <a:solidFill>
                  <a:srgbClr val="31EBFF"/>
                </a:solidFill>
                <a:latin typeface="+mn-lt"/>
              </a:rPr>
              <a:t>Europe 20:50</a:t>
            </a:r>
            <a:r>
              <a:rPr lang="en-US" sz="1800" b="0" dirty="0" smtClean="0">
                <a:solidFill>
                  <a:srgbClr val="31EBFF"/>
                </a:solidFill>
                <a:latin typeface="+mn-lt"/>
              </a:rPr>
              <a:t>]</a:t>
            </a:r>
            <a:endParaRPr lang="en-US" sz="1800" b="0" dirty="0">
              <a:solidFill>
                <a:srgbClr val="31EB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439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6508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Isaiah 62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1  For Zion's sake I will not keep silent, and for Jerusalem's sake I will not be quiet, until her righteousness goes forth as brightness, and her salvation as a burning torch.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2  The nations shall see your righteousness, and all the kings your glory, and you shall be called by a new name that the mouth of the LORD will give.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3  You shall be a crown of beauty in the hand of the LORD, and a royal diadem in the hand of your God.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4  You shall no more be termed Forsaken, and your land shall no more be termed Desolate, but you shall be called ‘My Delight Is in Her’, and your land Married; for the LORD delights in you, and your land shall be married.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 dirty="0" smtClean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6508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31EBFF"/>
                </a:solidFill>
                <a:latin typeface="+mn-lt"/>
              </a:rPr>
              <a:t>Isaiah 62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1EBFF"/>
                </a:solidFill>
                <a:latin typeface="+mn-lt"/>
              </a:rPr>
              <a:t>5  For as a young man marries a young woman, so shall your sons marry you, and as the bridegroom rejoices over the bride, so shall your God rejoice over you.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1EBFF"/>
                </a:solidFill>
                <a:latin typeface="+mn-lt"/>
              </a:rPr>
              <a:t>6  On your walls, O Jerusalem, I have set watchmen; all the day and all the night they shall never be silent. You who put the LORD in remembrance, take no rest,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1EBFF"/>
                </a:solidFill>
                <a:latin typeface="+mn-lt"/>
              </a:rPr>
              <a:t>7 and give him no rest until he establishes Jerusalem and makes it a praise in the earth.</a:t>
            </a:r>
            <a:endParaRPr sz="1600" dirty="0" smtClean="0">
              <a:solidFill>
                <a:srgbClr val="31EB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284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6508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1800" dirty="0" smtClean="0">
                <a:solidFill>
                  <a:srgbClr val="31EBFF"/>
                </a:solidFill>
                <a:latin typeface="+mn-lt"/>
              </a:rPr>
              <a:t>Isaiah 62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1EBFF"/>
                </a:solidFill>
                <a:latin typeface="+mn-lt"/>
              </a:rPr>
              <a:t>10  Go through, go through the gates; prepare the way for the people; build up, build up the highway; clear it of stones; lift up a signal over the peoples.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1EBFF"/>
                </a:solidFill>
                <a:latin typeface="+mn-lt"/>
              </a:rPr>
              <a:t>11  Behold, the LORD has proclaimed to the end of the earth: Say to the daughter of Zion, “Behold, your salvation comes; behold, his reward is with him, and his recompense before him.”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31EBFF"/>
                </a:solidFill>
                <a:latin typeface="+mn-lt"/>
              </a:rPr>
              <a:t>12  And they shall be called The Holy People, The Redeemed of the LORD; and you shall be called Sought Out, A City Not Forsaken.</a:t>
            </a:r>
          </a:p>
        </p:txBody>
      </p:sp>
    </p:spTree>
    <p:extLst>
      <p:ext uri="{BB962C8B-B14F-4D97-AF65-F5344CB8AC3E}">
        <p14:creationId xmlns:p14="http://schemas.microsoft.com/office/powerpoint/2010/main" val="327152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 smtClean="0">
                <a:solidFill>
                  <a:srgbClr val="FFFFFF"/>
                </a:solidFill>
                <a:latin typeface="+mn-lt"/>
              </a:rPr>
              <a:t>God’s vision for his church is huge</a:t>
            </a:r>
            <a:endParaRPr sz="3600" dirty="0">
              <a:solidFill>
                <a:srgbClr val="FFFFFF"/>
              </a:solidFill>
              <a:latin typeface="+mn-lt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The visibility of the church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The global mission of the church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The royal destiny of the church</a:t>
            </a:r>
            <a:endParaRPr sz="3200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599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 smtClean="0">
                <a:solidFill>
                  <a:srgbClr val="FFFFFF"/>
                </a:solidFill>
                <a:latin typeface="+mn-lt"/>
              </a:rPr>
              <a:t>The visibility of the church</a:t>
            </a:r>
            <a:endParaRPr sz="3600" dirty="0">
              <a:solidFill>
                <a:srgbClr val="FFFFFF"/>
              </a:solidFill>
              <a:latin typeface="+mn-lt"/>
            </a:endParaRPr>
          </a:p>
          <a:p>
            <a:pPr marL="0" indent="0">
              <a:buNone/>
            </a:pPr>
            <a:endParaRPr lang="en-US" sz="1800" dirty="0" smtClean="0">
              <a:latin typeface="+mn-lt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31EBFF"/>
                </a:solidFill>
                <a:latin typeface="+mn-lt"/>
              </a:rPr>
              <a:t>The </a:t>
            </a:r>
            <a:r>
              <a:rPr lang="en-US" sz="2000" dirty="0">
                <a:solidFill>
                  <a:srgbClr val="31EBFF"/>
                </a:solidFill>
                <a:latin typeface="+mn-lt"/>
              </a:rPr>
              <a:t>light of the world  </a:t>
            </a:r>
            <a:r>
              <a:rPr lang="en-US" sz="2000" dirty="0" smtClean="0">
                <a:solidFill>
                  <a:srgbClr val="31EBFF"/>
                </a:solidFill>
                <a:latin typeface="+mn-lt"/>
              </a:rPr>
              <a:t>(Is </a:t>
            </a:r>
            <a:r>
              <a:rPr lang="en-US" sz="2000" dirty="0">
                <a:solidFill>
                  <a:srgbClr val="31EBFF"/>
                </a:solidFill>
                <a:latin typeface="+mn-lt"/>
              </a:rPr>
              <a:t>60: </a:t>
            </a:r>
            <a:r>
              <a:rPr lang="en-US" sz="2000" dirty="0" smtClean="0">
                <a:solidFill>
                  <a:srgbClr val="31EBFF"/>
                </a:solidFill>
                <a:latin typeface="+mn-lt"/>
              </a:rPr>
              <a:t>3)</a:t>
            </a:r>
            <a:endParaRPr lang="en-US" sz="2000" dirty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31EBFF"/>
                </a:solidFill>
                <a:latin typeface="+mn-lt"/>
              </a:rPr>
              <a:t>The praise of the earth  </a:t>
            </a:r>
            <a:r>
              <a:rPr lang="en-US" sz="2000" dirty="0" smtClean="0">
                <a:solidFill>
                  <a:srgbClr val="31EBFF"/>
                </a:solidFill>
                <a:latin typeface="+mn-lt"/>
              </a:rPr>
              <a:t>(Is </a:t>
            </a:r>
            <a:r>
              <a:rPr lang="en-US" sz="2000" dirty="0">
                <a:solidFill>
                  <a:srgbClr val="31EBFF"/>
                </a:solidFill>
                <a:latin typeface="+mn-lt"/>
              </a:rPr>
              <a:t>62: </a:t>
            </a:r>
            <a:r>
              <a:rPr lang="en-US" sz="2000" dirty="0" smtClean="0">
                <a:solidFill>
                  <a:srgbClr val="31EBFF"/>
                </a:solidFill>
                <a:latin typeface="+mn-lt"/>
              </a:rPr>
              <a:t>7)</a:t>
            </a:r>
            <a:endParaRPr lang="en-US" sz="2000" dirty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31EBFF"/>
                </a:solidFill>
                <a:latin typeface="+mn-lt"/>
              </a:rPr>
              <a:t>A city on the hill which can not be hid  </a:t>
            </a:r>
            <a:r>
              <a:rPr lang="en-US" sz="2000" dirty="0" smtClean="0">
                <a:solidFill>
                  <a:srgbClr val="31EBFF"/>
                </a:solidFill>
                <a:latin typeface="+mn-lt"/>
              </a:rPr>
              <a:t>(Matt </a:t>
            </a:r>
            <a:r>
              <a:rPr lang="en-US" sz="2000" dirty="0">
                <a:solidFill>
                  <a:srgbClr val="31EBFF"/>
                </a:solidFill>
                <a:latin typeface="+mn-lt"/>
              </a:rPr>
              <a:t>5: </a:t>
            </a:r>
            <a:r>
              <a:rPr lang="en-US" sz="2000" dirty="0" smtClean="0">
                <a:solidFill>
                  <a:srgbClr val="31EBFF"/>
                </a:solidFill>
                <a:latin typeface="+mn-lt"/>
              </a:rPr>
              <a:t>14)</a:t>
            </a:r>
            <a:endParaRPr lang="en-US" sz="2000" dirty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31EBFF"/>
                </a:solidFill>
                <a:latin typeface="+mn-lt"/>
              </a:rPr>
              <a:t>Jesus so loved the church he gave his life up for her  </a:t>
            </a:r>
            <a:r>
              <a:rPr lang="en-US" sz="2000" dirty="0" smtClean="0">
                <a:solidFill>
                  <a:srgbClr val="31EBFF"/>
                </a:solidFill>
                <a:latin typeface="+mn-lt"/>
              </a:rPr>
              <a:t>(</a:t>
            </a:r>
            <a:r>
              <a:rPr lang="en-US" sz="2000" dirty="0" err="1" smtClean="0">
                <a:solidFill>
                  <a:srgbClr val="31EBFF"/>
                </a:solidFill>
                <a:latin typeface="+mn-lt"/>
              </a:rPr>
              <a:t>Eph</a:t>
            </a:r>
            <a:r>
              <a:rPr lang="en-US" sz="2000" dirty="0" smtClean="0">
                <a:solidFill>
                  <a:srgbClr val="31EBFF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31EBFF"/>
                </a:solidFill>
                <a:latin typeface="+mn-lt"/>
              </a:rPr>
              <a:t>5: </a:t>
            </a:r>
            <a:r>
              <a:rPr lang="en-US" sz="2000" dirty="0" smtClean="0">
                <a:solidFill>
                  <a:srgbClr val="31EBFF"/>
                </a:solidFill>
                <a:latin typeface="+mn-lt"/>
              </a:rPr>
              <a:t>25)</a:t>
            </a:r>
            <a:endParaRPr lang="en-US" sz="2000" dirty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de-DE" sz="2000" dirty="0">
                <a:solidFill>
                  <a:srgbClr val="31EBFF"/>
                </a:solidFill>
                <a:latin typeface="+mn-lt"/>
              </a:rPr>
              <a:t>The </a:t>
            </a:r>
            <a:r>
              <a:rPr lang="de-DE" sz="2000" dirty="0" err="1">
                <a:solidFill>
                  <a:srgbClr val="31EBFF"/>
                </a:solidFill>
                <a:latin typeface="+mn-lt"/>
              </a:rPr>
              <a:t>dwelling</a:t>
            </a:r>
            <a:r>
              <a:rPr lang="de-DE" sz="2000" dirty="0">
                <a:solidFill>
                  <a:srgbClr val="31EBFF"/>
                </a:solidFill>
                <a:latin typeface="+mn-lt"/>
              </a:rPr>
              <a:t> </a:t>
            </a:r>
            <a:r>
              <a:rPr lang="de-DE" sz="2000" dirty="0" err="1">
                <a:solidFill>
                  <a:srgbClr val="31EBFF"/>
                </a:solidFill>
                <a:latin typeface="+mn-lt"/>
              </a:rPr>
              <a:t>place</a:t>
            </a:r>
            <a:r>
              <a:rPr lang="de-DE" sz="2000" dirty="0">
                <a:solidFill>
                  <a:srgbClr val="31EBFF"/>
                </a:solidFill>
                <a:latin typeface="+mn-lt"/>
              </a:rPr>
              <a:t> </a:t>
            </a:r>
            <a:r>
              <a:rPr lang="de-DE" sz="2000" dirty="0" err="1">
                <a:solidFill>
                  <a:srgbClr val="31EBFF"/>
                </a:solidFill>
                <a:latin typeface="+mn-lt"/>
              </a:rPr>
              <a:t>of</a:t>
            </a:r>
            <a:r>
              <a:rPr lang="de-DE" sz="2000" dirty="0">
                <a:solidFill>
                  <a:srgbClr val="31EBFF"/>
                </a:solidFill>
                <a:latin typeface="+mn-lt"/>
              </a:rPr>
              <a:t> </a:t>
            </a:r>
            <a:r>
              <a:rPr lang="de-DE" sz="2000" dirty="0" err="1">
                <a:solidFill>
                  <a:srgbClr val="31EBFF"/>
                </a:solidFill>
                <a:latin typeface="+mn-lt"/>
              </a:rPr>
              <a:t>God</a:t>
            </a:r>
            <a:r>
              <a:rPr lang="de-DE" sz="2000" dirty="0">
                <a:solidFill>
                  <a:srgbClr val="31EBFF"/>
                </a:solidFill>
                <a:latin typeface="+mn-lt"/>
              </a:rPr>
              <a:t>   </a:t>
            </a:r>
            <a:endParaRPr lang="de-DE" sz="2000" dirty="0" smtClean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de-DE" sz="2000" dirty="0" smtClean="0">
                <a:solidFill>
                  <a:srgbClr val="31EBFF"/>
                </a:solidFill>
                <a:latin typeface="+mn-lt"/>
              </a:rPr>
              <a:t>(Zech </a:t>
            </a:r>
            <a:r>
              <a:rPr lang="de-DE" sz="2000" dirty="0">
                <a:solidFill>
                  <a:srgbClr val="31EBFF"/>
                </a:solidFill>
                <a:latin typeface="+mn-lt"/>
              </a:rPr>
              <a:t>2: 3 - 5, 10 - 11; </a:t>
            </a:r>
            <a:r>
              <a:rPr lang="de-DE" sz="2000" dirty="0" err="1">
                <a:solidFill>
                  <a:srgbClr val="31EBFF"/>
                </a:solidFill>
                <a:latin typeface="+mn-lt"/>
              </a:rPr>
              <a:t>Eph</a:t>
            </a:r>
            <a:r>
              <a:rPr lang="de-DE" sz="2000" dirty="0">
                <a:solidFill>
                  <a:srgbClr val="31EBFF"/>
                </a:solidFill>
                <a:latin typeface="+mn-lt"/>
              </a:rPr>
              <a:t> 2: 19 – 22; </a:t>
            </a:r>
            <a:r>
              <a:rPr lang="de-DE" sz="2000" dirty="0" err="1">
                <a:solidFill>
                  <a:srgbClr val="31EBFF"/>
                </a:solidFill>
                <a:latin typeface="+mn-lt"/>
              </a:rPr>
              <a:t>Rev</a:t>
            </a:r>
            <a:r>
              <a:rPr lang="de-DE" sz="2000" dirty="0">
                <a:solidFill>
                  <a:srgbClr val="31EBFF"/>
                </a:solidFill>
                <a:latin typeface="+mn-lt"/>
              </a:rPr>
              <a:t> 21: </a:t>
            </a:r>
            <a:r>
              <a:rPr lang="de-DE" sz="2000" dirty="0" smtClean="0">
                <a:solidFill>
                  <a:srgbClr val="31EBFF"/>
                </a:solidFill>
                <a:latin typeface="+mn-lt"/>
              </a:rPr>
              <a:t>3)</a:t>
            </a:r>
            <a:endParaRPr sz="2000" dirty="0">
              <a:solidFill>
                <a:srgbClr val="31EB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519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744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 smtClean="0">
                <a:solidFill>
                  <a:srgbClr val="FFFFFF"/>
                </a:solidFill>
                <a:latin typeface="+mn-lt"/>
              </a:rPr>
              <a:t>The global mission of the church</a:t>
            </a:r>
            <a:endParaRPr sz="3200" dirty="0">
              <a:solidFill>
                <a:srgbClr val="FFFFFF"/>
              </a:solidFill>
              <a:latin typeface="+mn-lt"/>
            </a:endParaRPr>
          </a:p>
          <a:p>
            <a:pPr marL="0" indent="0">
              <a:buNone/>
            </a:pPr>
            <a:endParaRPr lang="en-US" sz="1800" dirty="0" smtClean="0">
              <a:latin typeface="+mn-lt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1EBFF"/>
                </a:solidFill>
                <a:latin typeface="+mn-lt"/>
              </a:rPr>
              <a:t>Genesis 12  v</a:t>
            </a:r>
            <a:r>
              <a:rPr lang="en-US" sz="1800" b="0" dirty="0" smtClean="0">
                <a:solidFill>
                  <a:srgbClr val="31EBFF"/>
                </a:solidFill>
                <a:latin typeface="+mn-lt"/>
              </a:rPr>
              <a:t>2</a:t>
            </a:r>
            <a:r>
              <a:rPr lang="en-US" sz="1800" b="0" dirty="0">
                <a:solidFill>
                  <a:srgbClr val="31EBFF"/>
                </a:solidFill>
                <a:latin typeface="+mn-lt"/>
              </a:rPr>
              <a:t> ‘I will make you into a great nation, and I will bless you; I will make your name great, and you will be a </a:t>
            </a:r>
            <a:r>
              <a:rPr lang="en-US" sz="1800" b="0" dirty="0" smtClean="0">
                <a:solidFill>
                  <a:srgbClr val="31EBFF"/>
                </a:solidFill>
                <a:latin typeface="+mn-lt"/>
              </a:rPr>
              <a:t>blessing</a:t>
            </a:r>
            <a:r>
              <a:rPr lang="mr-IN" sz="1800" b="0" dirty="0" smtClean="0">
                <a:solidFill>
                  <a:srgbClr val="31EBFF"/>
                </a:solidFill>
                <a:latin typeface="+mn-lt"/>
              </a:rPr>
              <a:t>…</a:t>
            </a:r>
            <a:r>
              <a:rPr lang="en-GB" sz="1800" b="0" dirty="0" smtClean="0">
                <a:solidFill>
                  <a:srgbClr val="31EBFF"/>
                </a:solidFill>
                <a:latin typeface="+mn-lt"/>
              </a:rPr>
              <a:t> 3 </a:t>
            </a:r>
            <a:r>
              <a:rPr lang="en-US" sz="1800" b="0" dirty="0" smtClean="0">
                <a:solidFill>
                  <a:srgbClr val="31EBFF"/>
                </a:solidFill>
                <a:latin typeface="+mn-lt"/>
              </a:rPr>
              <a:t>and </a:t>
            </a:r>
            <a:r>
              <a:rPr lang="en-US" sz="1800" b="0" dirty="0">
                <a:solidFill>
                  <a:srgbClr val="31EBFF"/>
                </a:solidFill>
                <a:latin typeface="+mn-lt"/>
              </a:rPr>
              <a:t>all peoples on earth will be blessed through you.’</a:t>
            </a:r>
            <a:endParaRPr lang="en-US" sz="1800" dirty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1EBFF"/>
                </a:solidFill>
                <a:latin typeface="+mn-lt"/>
              </a:rPr>
              <a:t>Galatians 3</a:t>
            </a:r>
            <a:r>
              <a:rPr lang="en-US" sz="1800" b="0" dirty="0">
                <a:solidFill>
                  <a:srgbClr val="31EBFF"/>
                </a:solidFill>
                <a:latin typeface="+mn-lt"/>
              </a:rPr>
              <a:t> </a:t>
            </a:r>
            <a:r>
              <a:rPr lang="en-US" sz="1800" b="0" dirty="0" smtClean="0">
                <a:solidFill>
                  <a:srgbClr val="31EBFF"/>
                </a:solidFill>
                <a:latin typeface="+mn-lt"/>
              </a:rPr>
              <a:t>v</a:t>
            </a:r>
            <a:r>
              <a:rPr lang="en-US" sz="1800" dirty="0" smtClean="0">
                <a:solidFill>
                  <a:srgbClr val="31EBFF"/>
                </a:solidFill>
                <a:latin typeface="+mn-lt"/>
              </a:rPr>
              <a:t>7</a:t>
            </a:r>
            <a:r>
              <a:rPr lang="en-US" sz="1800" dirty="0">
                <a:solidFill>
                  <a:srgbClr val="31EBFF"/>
                </a:solidFill>
                <a:latin typeface="+mn-lt"/>
              </a:rPr>
              <a:t> </a:t>
            </a:r>
            <a:r>
              <a:rPr lang="en-US" sz="1800" b="0" dirty="0">
                <a:solidFill>
                  <a:srgbClr val="31EBFF"/>
                </a:solidFill>
                <a:latin typeface="+mn-lt"/>
              </a:rPr>
              <a:t>Know then that it is those of faith who are the sons of Abraham. </a:t>
            </a:r>
            <a:r>
              <a:rPr lang="en-US" sz="1800" dirty="0">
                <a:solidFill>
                  <a:srgbClr val="31EBFF"/>
                </a:solidFill>
                <a:latin typeface="+mn-lt"/>
              </a:rPr>
              <a:t>8 </a:t>
            </a:r>
            <a:r>
              <a:rPr lang="en-US" sz="1800" b="0" dirty="0">
                <a:solidFill>
                  <a:srgbClr val="31EBFF"/>
                </a:solidFill>
                <a:latin typeface="+mn-lt"/>
              </a:rPr>
              <a:t>And the Scripture, foreseeing that God would </a:t>
            </a:r>
            <a:r>
              <a:rPr lang="en-US" sz="1800" b="0" dirty="0" smtClean="0">
                <a:solidFill>
                  <a:srgbClr val="31EBFF"/>
                </a:solidFill>
                <a:latin typeface="+mn-lt"/>
              </a:rPr>
              <a:t>justify </a:t>
            </a:r>
            <a:r>
              <a:rPr lang="en-US" sz="1800" b="0" dirty="0">
                <a:solidFill>
                  <a:srgbClr val="31EBFF"/>
                </a:solidFill>
                <a:latin typeface="+mn-lt"/>
              </a:rPr>
              <a:t>the Gentiles by faith, preached the gospel beforehand to Abraham, saying, “In you shall all the nations be blessed.”</a:t>
            </a:r>
            <a:endParaRPr sz="1800" dirty="0">
              <a:solidFill>
                <a:srgbClr val="31EB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0193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744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 smtClean="0">
                <a:solidFill>
                  <a:srgbClr val="FFFFFF"/>
                </a:solidFill>
                <a:latin typeface="+mn-lt"/>
              </a:rPr>
              <a:t>The royal destiny of the church</a:t>
            </a:r>
            <a:endParaRPr sz="3200" dirty="0">
              <a:solidFill>
                <a:srgbClr val="FFFFFF"/>
              </a:solidFill>
              <a:latin typeface="+mn-lt"/>
            </a:endParaRPr>
          </a:p>
          <a:p>
            <a:pPr marL="0" indent="0">
              <a:buNone/>
            </a:pPr>
            <a:endParaRPr lang="en-US" sz="1800" dirty="0" smtClean="0">
              <a:latin typeface="+mn-lt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31EBFF"/>
                </a:solidFill>
                <a:latin typeface="+mn-lt"/>
              </a:rPr>
              <a:t>Ephesians </a:t>
            </a:r>
            <a:r>
              <a:rPr lang="en-US" sz="1800" dirty="0">
                <a:solidFill>
                  <a:srgbClr val="31EBFF"/>
                </a:solidFill>
                <a:latin typeface="+mn-lt"/>
              </a:rPr>
              <a:t>2: 19 </a:t>
            </a:r>
            <a:r>
              <a:rPr lang="en-US" sz="1800" b="0" dirty="0">
                <a:solidFill>
                  <a:srgbClr val="31EBFF"/>
                </a:solidFill>
                <a:latin typeface="+mn-lt"/>
              </a:rPr>
              <a:t>Consequently, you are no longer foreigners and strangers, but fellow citizens with God's people and also members of his household</a:t>
            </a:r>
            <a:r>
              <a:rPr lang="en-US" sz="1800" b="0" dirty="0" smtClean="0">
                <a:solidFill>
                  <a:srgbClr val="31EBFF"/>
                </a:solidFill>
                <a:latin typeface="+mn-lt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846328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title"/>
          </p:nvPr>
        </p:nvSpPr>
        <p:spPr>
          <a:xfrm>
            <a:off x="311700" y="432575"/>
            <a:ext cx="656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dirty="0">
                <a:latin typeface="+mn-lt"/>
              </a:rPr>
              <a:t>God’s Vision for his Church</a:t>
            </a:r>
            <a:endParaRPr dirty="0">
              <a:latin typeface="+mn-lt"/>
            </a:endParaRPr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744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 smtClean="0">
                <a:solidFill>
                  <a:srgbClr val="FFFFFF"/>
                </a:solidFill>
                <a:latin typeface="+mn-lt"/>
              </a:rPr>
              <a:t>What should our response be?</a:t>
            </a:r>
          </a:p>
          <a:p>
            <a:pPr marL="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2800" b="0" dirty="0" smtClean="0">
                <a:solidFill>
                  <a:srgbClr val="31EBFF"/>
                </a:solidFill>
                <a:latin typeface="+mn-lt"/>
              </a:rPr>
              <a:t>Align our </a:t>
            </a:r>
            <a:r>
              <a:rPr lang="en-US" sz="2800" b="0" dirty="0">
                <a:solidFill>
                  <a:srgbClr val="31EBFF"/>
                </a:solidFill>
                <a:latin typeface="+mn-lt"/>
              </a:rPr>
              <a:t>vision of the church with God’s </a:t>
            </a:r>
            <a:r>
              <a:rPr lang="en-US" sz="2800" b="0" dirty="0" smtClean="0">
                <a:solidFill>
                  <a:srgbClr val="31EBFF"/>
                </a:solidFill>
                <a:latin typeface="+mn-lt"/>
              </a:rPr>
              <a:t>vision</a:t>
            </a:r>
          </a:p>
          <a:p>
            <a:pPr marL="0" indent="0">
              <a:buNone/>
            </a:pPr>
            <a:endParaRPr lang="en-US" sz="1200" b="0" dirty="0" smtClean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800" b="0" dirty="0" smtClean="0">
                <a:solidFill>
                  <a:srgbClr val="31EBFF"/>
                </a:solidFill>
                <a:latin typeface="+mn-lt"/>
              </a:rPr>
              <a:t>Build the church</a:t>
            </a:r>
          </a:p>
          <a:p>
            <a:pPr marL="0" indent="0">
              <a:buNone/>
            </a:pPr>
            <a:endParaRPr lang="en-US" sz="1200" b="0" dirty="0" smtClean="0">
              <a:solidFill>
                <a:srgbClr val="31EBFF"/>
              </a:solidFill>
              <a:latin typeface="+mn-lt"/>
            </a:endParaRPr>
          </a:p>
          <a:p>
            <a:pPr marL="0" indent="0">
              <a:buNone/>
            </a:pPr>
            <a:r>
              <a:rPr lang="en-US" sz="2800" b="0" dirty="0" smtClean="0">
                <a:solidFill>
                  <a:srgbClr val="31EBFF"/>
                </a:solidFill>
                <a:latin typeface="+mn-lt"/>
              </a:rPr>
              <a:t>Get involved!</a:t>
            </a:r>
          </a:p>
        </p:txBody>
      </p:sp>
    </p:spTree>
    <p:extLst>
      <p:ext uri="{BB962C8B-B14F-4D97-AF65-F5344CB8AC3E}">
        <p14:creationId xmlns:p14="http://schemas.microsoft.com/office/powerpoint/2010/main" val="13385890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Custom 1">
      <a:majorFont>
        <a:latin typeface="Gotham Black"/>
        <a:ea typeface=""/>
        <a:cs typeface=""/>
      </a:majorFont>
      <a:minorFont>
        <a:latin typeface="Gotha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439</Words>
  <Application>Microsoft Office PowerPoint</Application>
  <PresentationFormat>On-screen Show (16:9)</PresentationFormat>
  <Paragraphs>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Raleway</vt:lpstr>
      <vt:lpstr>Gotham</vt:lpstr>
      <vt:lpstr>Simple Light</vt:lpstr>
      <vt:lpstr>God’s Vision  for his Church</vt:lpstr>
      <vt:lpstr>God’s Vision for his Church</vt:lpstr>
      <vt:lpstr>God’s Vision for his Church</vt:lpstr>
      <vt:lpstr>God’s Vision for his Church</vt:lpstr>
      <vt:lpstr>God’s Vision for his Church</vt:lpstr>
      <vt:lpstr>God’s Vision for his Church</vt:lpstr>
      <vt:lpstr>God’s Vision for his Church</vt:lpstr>
      <vt:lpstr>God’s Vision for his Church</vt:lpstr>
      <vt:lpstr>God’s Vision for his Church</vt:lpstr>
      <vt:lpstr>God’s Vision for his Church</vt:lpstr>
      <vt:lpstr>God’s Vision for his Church</vt:lpstr>
      <vt:lpstr>God’s Vision for his Church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Kingdom Advancing</dc:title>
  <cp:lastModifiedBy>Admin</cp:lastModifiedBy>
  <cp:revision>18</cp:revision>
  <dcterms:modified xsi:type="dcterms:W3CDTF">2019-07-14T08:18:32Z</dcterms:modified>
</cp:coreProperties>
</file>